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39"/>
  </p:notesMasterIdLst>
  <p:handoutMasterIdLst>
    <p:handoutMasterId r:id="rId40"/>
  </p:handoutMasterIdLst>
  <p:sldIdLst>
    <p:sldId id="259" r:id="rId2"/>
    <p:sldId id="257" r:id="rId3"/>
    <p:sldId id="280" r:id="rId4"/>
    <p:sldId id="307" r:id="rId5"/>
    <p:sldId id="278" r:id="rId6"/>
    <p:sldId id="258" r:id="rId7"/>
    <p:sldId id="277" r:id="rId8"/>
    <p:sldId id="279" r:id="rId9"/>
    <p:sldId id="281" r:id="rId10"/>
    <p:sldId id="282" r:id="rId11"/>
    <p:sldId id="283" r:id="rId12"/>
    <p:sldId id="284" r:id="rId13"/>
    <p:sldId id="264" r:id="rId14"/>
    <p:sldId id="285" r:id="rId15"/>
    <p:sldId id="286" r:id="rId16"/>
    <p:sldId id="287" r:id="rId17"/>
    <p:sldId id="265" r:id="rId18"/>
    <p:sldId id="288" r:id="rId19"/>
    <p:sldId id="306" r:id="rId20"/>
    <p:sldId id="289" r:id="rId21"/>
    <p:sldId id="290" r:id="rId22"/>
    <p:sldId id="291" r:id="rId23"/>
    <p:sldId id="292" r:id="rId24"/>
    <p:sldId id="293" r:id="rId25"/>
    <p:sldId id="295" r:id="rId26"/>
    <p:sldId id="294" r:id="rId27"/>
    <p:sldId id="309" r:id="rId28"/>
    <p:sldId id="313" r:id="rId29"/>
    <p:sldId id="311" r:id="rId30"/>
    <p:sldId id="314" r:id="rId31"/>
    <p:sldId id="298" r:id="rId32"/>
    <p:sldId id="300" r:id="rId33"/>
    <p:sldId id="302" r:id="rId34"/>
    <p:sldId id="305" r:id="rId35"/>
    <p:sldId id="299" r:id="rId36"/>
    <p:sldId id="301" r:id="rId37"/>
    <p:sldId id="262" r:id="rId38"/>
  </p:sldIdLst>
  <p:sldSz cx="9144000" cy="5143500" type="screen16x9"/>
  <p:notesSz cx="6858000" cy="9144000"/>
  <p:custDataLst>
    <p:tags r:id="rId41"/>
  </p:custData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21">
          <p15:clr>
            <a:srgbClr val="A4A3A4"/>
          </p15:clr>
        </p15:guide>
        <p15:guide id="2" pos="24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U DEQI" initials="FD" lastIdx="1" clrIdx="0">
    <p:extLst>
      <p:ext uri="{19B8F6BF-5375-455C-9EA6-DF929625EA0E}">
        <p15:presenceInfo xmlns:p15="http://schemas.microsoft.com/office/powerpoint/2012/main" userId="7e98e04b1b05076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800" y="60"/>
      </p:cViewPr>
      <p:guideLst>
        <p:guide orient="horz" pos="1121"/>
        <p:guide pos="249"/>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BAD22484-23F6-F4C6-0309-519CE0EE171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a:extLst>
              <a:ext uri="{FF2B5EF4-FFF2-40B4-BE49-F238E27FC236}">
                <a16:creationId xmlns:a16="http://schemas.microsoft.com/office/drawing/2014/main" id="{348804C5-E5F7-4E65-CD9B-C03415A308A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5F0C65-B1AC-4D30-8480-463F70FAAF4E}" type="datetimeFigureOut">
              <a:rPr lang="en-US" smtClean="0"/>
              <a:t>10/31/2022</a:t>
            </a:fld>
            <a:endParaRPr lang="en-US"/>
          </a:p>
        </p:txBody>
      </p:sp>
      <p:sp>
        <p:nvSpPr>
          <p:cNvPr id="4" name="页脚占位符 3">
            <a:extLst>
              <a:ext uri="{FF2B5EF4-FFF2-40B4-BE49-F238E27FC236}">
                <a16:creationId xmlns:a16="http://schemas.microsoft.com/office/drawing/2014/main" id="{B949487A-8973-7C4E-A036-0FA526E3A4A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灯片编号占位符 4">
            <a:extLst>
              <a:ext uri="{FF2B5EF4-FFF2-40B4-BE49-F238E27FC236}">
                <a16:creationId xmlns:a16="http://schemas.microsoft.com/office/drawing/2014/main" id="{C624C0FB-FFFC-6968-ED63-A078E297A8C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3072BA-7B77-482F-88A5-79266B20A2AB}" type="slidenum">
              <a:rPr lang="en-US" smtClean="0"/>
              <a:t>‹#›</a:t>
            </a:fld>
            <a:endParaRPr lang="en-US"/>
          </a:p>
        </p:txBody>
      </p:sp>
    </p:spTree>
    <p:extLst>
      <p:ext uri="{BB962C8B-B14F-4D97-AF65-F5344CB8AC3E}">
        <p14:creationId xmlns:p14="http://schemas.microsoft.com/office/powerpoint/2010/main" val="284400453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10B738-25BB-4A39-A13C-2E28A524721E}" type="datetimeFigureOut">
              <a:rPr lang="en-US" smtClean="0"/>
              <a:t>10/31/2022</a:t>
            </a:fld>
            <a:endParaRPr 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E5A4A5-3CDB-4959-B8BE-286ABE6695D9}" type="slidenum">
              <a:rPr lang="en-US" smtClean="0"/>
              <a:t>‹#›</a:t>
            </a:fld>
            <a:endParaRPr lang="en-US"/>
          </a:p>
        </p:txBody>
      </p:sp>
    </p:spTree>
    <p:extLst>
      <p:ext uri="{BB962C8B-B14F-4D97-AF65-F5344CB8AC3E}">
        <p14:creationId xmlns:p14="http://schemas.microsoft.com/office/powerpoint/2010/main" val="1431445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hasCustomPrompt="1"/>
          </p:nvPr>
        </p:nvSpPr>
        <p:spPr>
          <a:xfrm>
            <a:off x="685800" y="1597820"/>
            <a:ext cx="7772400" cy="1102519"/>
          </a:xfrm>
        </p:spPr>
        <p:txBody>
          <a:bodyPr/>
          <a:lstStyle/>
          <a:p>
            <a:r>
              <a:rPr lang="ko-KR" altLang="en-US"/>
              <a:t>마스터 제목 스타일 편집</a:t>
            </a:r>
          </a:p>
        </p:txBody>
      </p:sp>
      <p:sp>
        <p:nvSpPr>
          <p:cNvPr id="3" name="부제목 2"/>
          <p:cNvSpPr>
            <a:spLocks noGrp="1"/>
          </p:cNvSpPr>
          <p:nvPr>
            <p:ph type="subTitle" idx="1" hasCustomPrompt="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p>
        </p:txBody>
      </p:sp>
      <p:sp>
        <p:nvSpPr>
          <p:cNvPr id="4" name="날짜 개체 틀 3"/>
          <p:cNvSpPr>
            <a:spLocks noGrp="1"/>
          </p:cNvSpPr>
          <p:nvPr>
            <p:ph type="dt" sz="half" idx="10"/>
          </p:nvPr>
        </p:nvSpPr>
        <p:spPr>
          <a:xfrm>
            <a:off x="457200" y="4767264"/>
            <a:ext cx="2133600" cy="273844"/>
          </a:xfrm>
          <a:prstGeom prst="rect">
            <a:avLst/>
          </a:prstGeom>
        </p:spPr>
        <p:txBody>
          <a:bodyPr/>
          <a:lstStyle/>
          <a:p>
            <a:fld id="{0D9C54EC-7F57-45CB-AF25-D07DC3B21FF0}" type="datetime1">
              <a:rPr lang="ko-KR" altLang="en-US" smtClean="0"/>
              <a:t>2022-10-31</a:t>
            </a:fld>
            <a:endParaRPr lang="ko-KR" altLang="en-US"/>
          </a:p>
        </p:txBody>
      </p:sp>
      <p:sp>
        <p:nvSpPr>
          <p:cNvPr id="5" name="바닥글 개체 틀 4"/>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6" name="슬라이드 번호 개체 틀 5"/>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hasCustomPrompt="1"/>
          </p:nvPr>
        </p:nvSpPr>
        <p:spPr/>
        <p:txBody>
          <a:bodyPr/>
          <a:lstStyle/>
          <a:p>
            <a:r>
              <a:rPr lang="ko-KR" altLang="en-US"/>
              <a:t>마스터 제목 스타일 편집</a:t>
            </a:r>
          </a:p>
        </p:txBody>
      </p:sp>
      <p:sp>
        <p:nvSpPr>
          <p:cNvPr id="3" name="세로 텍스트 개체 틀 2"/>
          <p:cNvSpPr>
            <a:spLocks noGrp="1"/>
          </p:cNvSpPr>
          <p:nvPr>
            <p:ph type="body" orient="vert" idx="1" hasCustomPrompt="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a:xfrm>
            <a:off x="457200" y="4767264"/>
            <a:ext cx="2133600" cy="273844"/>
          </a:xfrm>
          <a:prstGeom prst="rect">
            <a:avLst/>
          </a:prstGeom>
        </p:spPr>
        <p:txBody>
          <a:bodyPr/>
          <a:lstStyle/>
          <a:p>
            <a:fld id="{0FFF3F09-AD92-4578-A82F-FA330D7F8A44}" type="datetime1">
              <a:rPr lang="ko-KR" altLang="en-US" smtClean="0"/>
              <a:t>2022-10-31</a:t>
            </a:fld>
            <a:endParaRPr lang="ko-KR" altLang="en-US"/>
          </a:p>
        </p:txBody>
      </p:sp>
      <p:sp>
        <p:nvSpPr>
          <p:cNvPr id="5" name="바닥글 개체 틀 4"/>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6" name="슬라이드 번호 개체 틀 5"/>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hasCustomPrompt="1"/>
          </p:nvPr>
        </p:nvSpPr>
        <p:spPr>
          <a:xfrm>
            <a:off x="6629400" y="205980"/>
            <a:ext cx="2057400" cy="4388644"/>
          </a:xfrm>
        </p:spPr>
        <p:txBody>
          <a:bodyPr vert="eaVert"/>
          <a:lstStyle/>
          <a:p>
            <a:r>
              <a:rPr lang="ko-KR" altLang="en-US"/>
              <a:t>마스터 제목 스타일 편집</a:t>
            </a:r>
          </a:p>
        </p:txBody>
      </p:sp>
      <p:sp>
        <p:nvSpPr>
          <p:cNvPr id="3" name="세로 텍스트 개체 틀 2"/>
          <p:cNvSpPr>
            <a:spLocks noGrp="1"/>
          </p:cNvSpPr>
          <p:nvPr>
            <p:ph type="body" orient="vert" idx="1" hasCustomPrompt="1"/>
          </p:nvPr>
        </p:nvSpPr>
        <p:spPr>
          <a:xfrm>
            <a:off x="457200" y="205980"/>
            <a:ext cx="6019800" cy="4388644"/>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a:xfrm>
            <a:off x="457200" y="4767264"/>
            <a:ext cx="2133600" cy="273844"/>
          </a:xfrm>
          <a:prstGeom prst="rect">
            <a:avLst/>
          </a:prstGeom>
        </p:spPr>
        <p:txBody>
          <a:bodyPr/>
          <a:lstStyle/>
          <a:p>
            <a:fld id="{1608D33E-8D05-458D-BA74-519EA1FF8FAF}" type="datetime1">
              <a:rPr lang="ko-KR" altLang="en-US" smtClean="0"/>
              <a:t>2022-10-31</a:t>
            </a:fld>
            <a:endParaRPr lang="ko-KR" altLang="en-US"/>
          </a:p>
        </p:txBody>
      </p:sp>
      <p:sp>
        <p:nvSpPr>
          <p:cNvPr id="5" name="바닥글 개체 틀 4"/>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6" name="슬라이드 번호 개체 틀 5"/>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hasCustomPrompt="1"/>
          </p:nvPr>
        </p:nvSpPr>
        <p:spPr/>
        <p:txBody>
          <a:bodyPr/>
          <a:lstStyle/>
          <a:p>
            <a:r>
              <a:rPr lang="ko-KR" altLang="en-US"/>
              <a:t>마스터 제목 스타일 편집</a:t>
            </a:r>
          </a:p>
        </p:txBody>
      </p:sp>
      <p:sp>
        <p:nvSpPr>
          <p:cNvPr id="3" name="내용 개체 틀 2"/>
          <p:cNvSpPr>
            <a:spLocks noGrp="1"/>
          </p:cNvSpPr>
          <p:nvPr>
            <p:ph idx="1" hasCustomPrompt="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a:xfrm>
            <a:off x="457200" y="4767264"/>
            <a:ext cx="2133600" cy="273844"/>
          </a:xfrm>
          <a:prstGeom prst="rect">
            <a:avLst/>
          </a:prstGeom>
        </p:spPr>
        <p:txBody>
          <a:bodyPr/>
          <a:lstStyle/>
          <a:p>
            <a:fld id="{ED43D9B3-2971-445D-8E41-FC96A4C60FCC}" type="datetime1">
              <a:rPr lang="ko-KR" altLang="en-US" smtClean="0"/>
              <a:t>2022-10-31</a:t>
            </a:fld>
            <a:endParaRPr lang="ko-KR" altLang="en-US"/>
          </a:p>
        </p:txBody>
      </p:sp>
      <p:sp>
        <p:nvSpPr>
          <p:cNvPr id="5" name="바닥글 개체 틀 4"/>
          <p:cNvSpPr>
            <a:spLocks noGrp="1"/>
          </p:cNvSpPr>
          <p:nvPr>
            <p:ph type="ftr" sz="quarter" idx="11"/>
          </p:nvPr>
        </p:nvSpPr>
        <p:spPr>
          <a:xfrm>
            <a:off x="107504" y="4767264"/>
            <a:ext cx="5040560" cy="273844"/>
          </a:xfrm>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6" name="슬라이드 번호 개체 틀 5"/>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hasCustomPrompt="1"/>
          </p:nvPr>
        </p:nvSpPr>
        <p:spPr>
          <a:xfrm>
            <a:off x="722313" y="3305176"/>
            <a:ext cx="7772400" cy="1021556"/>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hasCustomPrompt="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a:xfrm>
            <a:off x="457200" y="4767264"/>
            <a:ext cx="2133600" cy="273844"/>
          </a:xfrm>
          <a:prstGeom prst="rect">
            <a:avLst/>
          </a:prstGeom>
        </p:spPr>
        <p:txBody>
          <a:bodyPr/>
          <a:lstStyle/>
          <a:p>
            <a:fld id="{5B9D0D20-35BB-47B0-BB2E-DFB518D29D6A}" type="datetime1">
              <a:rPr lang="ko-KR" altLang="en-US" smtClean="0"/>
              <a:t>2022-10-31</a:t>
            </a:fld>
            <a:endParaRPr lang="ko-KR" altLang="en-US"/>
          </a:p>
        </p:txBody>
      </p:sp>
      <p:sp>
        <p:nvSpPr>
          <p:cNvPr id="5" name="바닥글 개체 틀 4"/>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6" name="슬라이드 번호 개체 틀 5"/>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hasCustomPrompt="1"/>
          </p:nvPr>
        </p:nvSpPr>
        <p:spPr/>
        <p:txBody>
          <a:bodyPr/>
          <a:lstStyle/>
          <a:p>
            <a:r>
              <a:rPr lang="ko-KR" altLang="en-US"/>
              <a:t>마스터 제목 스타일 편집</a:t>
            </a:r>
          </a:p>
        </p:txBody>
      </p:sp>
      <p:sp>
        <p:nvSpPr>
          <p:cNvPr id="3" name="내용 개체 틀 2"/>
          <p:cNvSpPr>
            <a:spLocks noGrp="1"/>
          </p:cNvSpPr>
          <p:nvPr>
            <p:ph sz="half" idx="1" hasCustomPrompt="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hasCustomPrompt="1"/>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a:xfrm>
            <a:off x="457200" y="4767264"/>
            <a:ext cx="2133600" cy="273844"/>
          </a:xfrm>
          <a:prstGeom prst="rect">
            <a:avLst/>
          </a:prstGeom>
        </p:spPr>
        <p:txBody>
          <a:bodyPr/>
          <a:lstStyle/>
          <a:p>
            <a:fld id="{65D658F3-5CBF-4776-82AD-7E1FEEE0AB70}" type="datetime1">
              <a:rPr lang="ko-KR" altLang="en-US" smtClean="0"/>
              <a:t>2022-10-31</a:t>
            </a:fld>
            <a:endParaRPr lang="ko-KR" altLang="en-US"/>
          </a:p>
        </p:txBody>
      </p:sp>
      <p:sp>
        <p:nvSpPr>
          <p:cNvPr id="6" name="바닥글 개체 틀 5"/>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7" name="슬라이드 번호 개체 틀 6"/>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hasCustomPrompt="1"/>
          </p:nvPr>
        </p:nvSpPr>
        <p:spPr/>
        <p:txBody>
          <a:bodyPr/>
          <a:lstStyle>
            <a:lvl1pPr>
              <a:defRPr/>
            </a:lvl1pPr>
          </a:lstStyle>
          <a:p>
            <a:r>
              <a:rPr lang="ko-KR" altLang="en-US"/>
              <a:t>마스터 제목 스타일 편집</a:t>
            </a:r>
          </a:p>
        </p:txBody>
      </p:sp>
      <p:sp>
        <p:nvSpPr>
          <p:cNvPr id="3" name="텍스트 개체 틀 2"/>
          <p:cNvSpPr>
            <a:spLocks noGrp="1"/>
          </p:cNvSpPr>
          <p:nvPr>
            <p:ph type="body" idx="1" hasCustomPrompt="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hasCustomPrompt="1"/>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hasCustomPrompt="1"/>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hasCustomPrompt="1"/>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a:xfrm>
            <a:off x="457200" y="4767264"/>
            <a:ext cx="2133600" cy="273844"/>
          </a:xfrm>
          <a:prstGeom prst="rect">
            <a:avLst/>
          </a:prstGeom>
        </p:spPr>
        <p:txBody>
          <a:bodyPr/>
          <a:lstStyle/>
          <a:p>
            <a:fld id="{F31F53E7-CD8C-48EE-BC11-0A0AAB8B3D25}" type="datetime1">
              <a:rPr lang="ko-KR" altLang="en-US" smtClean="0"/>
              <a:t>2022-10-31</a:t>
            </a:fld>
            <a:endParaRPr lang="ko-KR" altLang="en-US"/>
          </a:p>
        </p:txBody>
      </p:sp>
      <p:sp>
        <p:nvSpPr>
          <p:cNvPr id="8" name="바닥글 개체 틀 7"/>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9" name="슬라이드 번호 개체 틀 8"/>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hasCustomPrompt="1"/>
          </p:nvPr>
        </p:nvSpPr>
        <p:spPr/>
        <p:txBody>
          <a:bodyPr/>
          <a:lstStyle/>
          <a:p>
            <a:r>
              <a:rPr lang="ko-KR" altLang="en-US"/>
              <a:t>마스터 제목 스타일 편집</a:t>
            </a:r>
          </a:p>
        </p:txBody>
      </p:sp>
      <p:sp>
        <p:nvSpPr>
          <p:cNvPr id="3" name="날짜 개체 틀 2"/>
          <p:cNvSpPr>
            <a:spLocks noGrp="1"/>
          </p:cNvSpPr>
          <p:nvPr>
            <p:ph type="dt" sz="half" idx="10"/>
          </p:nvPr>
        </p:nvSpPr>
        <p:spPr>
          <a:xfrm>
            <a:off x="457200" y="4767264"/>
            <a:ext cx="2133600" cy="273844"/>
          </a:xfrm>
          <a:prstGeom prst="rect">
            <a:avLst/>
          </a:prstGeom>
        </p:spPr>
        <p:txBody>
          <a:bodyPr/>
          <a:lstStyle/>
          <a:p>
            <a:fld id="{65B8D50F-33F8-44B4-A960-044444E6E5D2}" type="datetime1">
              <a:rPr lang="ko-KR" altLang="en-US" smtClean="0"/>
              <a:t>2022-10-31</a:t>
            </a:fld>
            <a:endParaRPr lang="ko-KR" altLang="en-US"/>
          </a:p>
        </p:txBody>
      </p:sp>
      <p:sp>
        <p:nvSpPr>
          <p:cNvPr id="4" name="바닥글 개체 틀 3"/>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5" name="슬라이드 번호 개체 틀 4"/>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a:xfrm>
            <a:off x="457200" y="4767264"/>
            <a:ext cx="2133600" cy="273844"/>
          </a:xfrm>
          <a:prstGeom prst="rect">
            <a:avLst/>
          </a:prstGeom>
        </p:spPr>
        <p:txBody>
          <a:bodyPr/>
          <a:lstStyle/>
          <a:p>
            <a:fld id="{46299831-815E-4787-9A11-AC872EB0DA80}" type="datetime1">
              <a:rPr lang="ko-KR" altLang="en-US" smtClean="0"/>
              <a:t>2022-10-31</a:t>
            </a:fld>
            <a:endParaRPr lang="ko-KR" altLang="en-US"/>
          </a:p>
        </p:txBody>
      </p:sp>
      <p:sp>
        <p:nvSpPr>
          <p:cNvPr id="3" name="바닥글 개체 틀 2"/>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4" name="슬라이드 번호 개체 틀 3"/>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hasCustomPrompt="1"/>
          </p:nvPr>
        </p:nvSpPr>
        <p:spPr>
          <a:xfrm>
            <a:off x="457203" y="204787"/>
            <a:ext cx="3008313" cy="871538"/>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hasCustomPrompt="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hasCustomPrompt="1"/>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a:xfrm>
            <a:off x="457200" y="4767264"/>
            <a:ext cx="2133600" cy="273844"/>
          </a:xfrm>
          <a:prstGeom prst="rect">
            <a:avLst/>
          </a:prstGeom>
        </p:spPr>
        <p:txBody>
          <a:bodyPr/>
          <a:lstStyle/>
          <a:p>
            <a:fld id="{03386666-43C2-45FD-ADCB-0BD3E13AAAC0}" type="datetime1">
              <a:rPr lang="ko-KR" altLang="en-US" smtClean="0"/>
              <a:t>2022-10-31</a:t>
            </a:fld>
            <a:endParaRPr lang="ko-KR" altLang="en-US"/>
          </a:p>
        </p:txBody>
      </p:sp>
      <p:sp>
        <p:nvSpPr>
          <p:cNvPr id="6" name="바닥글 개체 틀 5"/>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7" name="슬라이드 번호 개체 틀 6"/>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hasCustomPrompt="1"/>
          </p:nvPr>
        </p:nvSpPr>
        <p:spPr>
          <a:xfrm>
            <a:off x="1792288" y="3600451"/>
            <a:ext cx="5486400" cy="425054"/>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hasCustomPrompt="1"/>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a:xfrm>
            <a:off x="457200" y="4767264"/>
            <a:ext cx="2133600" cy="273844"/>
          </a:xfrm>
          <a:prstGeom prst="rect">
            <a:avLst/>
          </a:prstGeom>
        </p:spPr>
        <p:txBody>
          <a:bodyPr/>
          <a:lstStyle/>
          <a:p>
            <a:fld id="{D20CC900-1552-40A1-807F-8106122D28F5}" type="datetime1">
              <a:rPr lang="ko-KR" altLang="en-US" smtClean="0"/>
              <a:t>2022-10-31</a:t>
            </a:fld>
            <a:endParaRPr lang="ko-KR" altLang="en-US"/>
          </a:p>
        </p:txBody>
      </p:sp>
      <p:sp>
        <p:nvSpPr>
          <p:cNvPr id="6" name="바닥글 개체 틀 5"/>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7" name="슬라이드 번호 개체 틀 6"/>
          <p:cNvSpPr>
            <a:spLocks noGrp="1"/>
          </p:cNvSpPr>
          <p:nvPr>
            <p:ph type="sldNum" sz="quarter" idx="12"/>
          </p:nvPr>
        </p:nvSpPr>
        <p:spPr/>
        <p:txBody>
          <a:bodyPr/>
          <a:lstStyle/>
          <a:p>
            <a:fld id="{9D3F3F13-0FB9-47BC-BEC9-3C89F320EEF0}" type="slidenum">
              <a:rPr lang="ko-KR" altLang="en-US" smtClean="0"/>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바닥글 개체 틀 4"/>
          <p:cNvSpPr>
            <a:spLocks noGrp="1"/>
          </p:cNvSpPr>
          <p:nvPr>
            <p:ph type="ftr" sz="quarter" idx="3"/>
          </p:nvPr>
        </p:nvSpPr>
        <p:spPr>
          <a:xfrm>
            <a:off x="179512" y="4767264"/>
            <a:ext cx="5040560" cy="273844"/>
          </a:xfrm>
          <a:prstGeom prst="rect">
            <a:avLst/>
          </a:prstGeom>
        </p:spPr>
        <p:txBody>
          <a:bodyPr vert="horz" lIns="91440" tIns="45720" rIns="91440" bIns="45720" rtlCol="0" anchor="ctr"/>
          <a:lstStyle>
            <a:lvl1pPr algn="l">
              <a:defRPr sz="1000">
                <a:solidFill>
                  <a:srgbClr val="004989"/>
                </a:solidFill>
                <a:latin typeface="+mn-ea"/>
                <a:ea typeface="+mn-ea"/>
              </a:defRPr>
            </a:lvl1p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6" name="슬라이드 번호 개체 틀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D3F3F13-0FB9-47BC-BEC9-3C89F320EEF0}" type="slidenum">
              <a:rPr lang="ko-KR" altLang="en-US" smtClean="0"/>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20.pn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7" y="0"/>
            <a:ext cx="9141293" cy="5143500"/>
          </a:xfrm>
          <a:prstGeom prst="rect">
            <a:avLst/>
          </a:prstGeom>
        </p:spPr>
      </p:pic>
      <p:sp>
        <p:nvSpPr>
          <p:cNvPr id="6" name="TextBox 5"/>
          <p:cNvSpPr txBox="1"/>
          <p:nvPr/>
        </p:nvSpPr>
        <p:spPr>
          <a:xfrm>
            <a:off x="611560" y="339502"/>
            <a:ext cx="7734935" cy="953135"/>
          </a:xfrm>
          <a:prstGeom prst="rect">
            <a:avLst/>
          </a:prstGeom>
          <a:noFill/>
        </p:spPr>
        <p:txBody>
          <a:bodyPr wrap="square" rtlCol="0">
            <a:spAutoFit/>
          </a:bodyPr>
          <a:lstStyle/>
          <a:p>
            <a:pPr algn="ctr"/>
            <a:r>
              <a:rPr lang="en-US" altLang="ko-KR" sz="2800" b="1" dirty="0">
                <a:solidFill>
                  <a:schemeClr val="bg1"/>
                </a:solidFill>
                <a:latin typeface="Times New Roman" panose="02020603050405020304" pitchFamily="18" charset="0"/>
                <a:ea typeface="Malgun Gothic" panose="020B0503020000020004" charset="-127"/>
                <a:cs typeface="Times New Roman" panose="02020603050405020304" pitchFamily="18" charset="0"/>
              </a:rPr>
              <a:t>Exploring industry-wise cold chain risk factors </a:t>
            </a:r>
          </a:p>
          <a:p>
            <a:pPr algn="ctr"/>
            <a:r>
              <a:rPr lang="en-US" altLang="ko-KR" sz="2800" b="1" dirty="0">
                <a:solidFill>
                  <a:schemeClr val="bg1"/>
                </a:solidFill>
                <a:latin typeface="Times New Roman" panose="02020603050405020304" pitchFamily="18" charset="0"/>
                <a:ea typeface="Malgun Gothic" panose="020B0503020000020004" charset="-127"/>
                <a:cs typeface="Times New Roman" panose="02020603050405020304" pitchFamily="18" charset="0"/>
              </a:rPr>
              <a:t>using LDA modelling</a:t>
            </a:r>
          </a:p>
        </p:txBody>
      </p:sp>
      <p:sp>
        <p:nvSpPr>
          <p:cNvPr id="7" name="TextBox 6"/>
          <p:cNvSpPr txBox="1"/>
          <p:nvPr/>
        </p:nvSpPr>
        <p:spPr>
          <a:xfrm>
            <a:off x="575670" y="2010617"/>
            <a:ext cx="8100900" cy="697050"/>
          </a:xfrm>
          <a:prstGeom prst="rect">
            <a:avLst/>
          </a:prstGeom>
          <a:noFill/>
        </p:spPr>
        <p:txBody>
          <a:bodyPr wrap="square" rtlCol="0">
            <a:spAutoFit/>
          </a:bodyPr>
          <a:lstStyle/>
          <a:p>
            <a:pPr algn="ctr">
              <a:lnSpc>
                <a:spcPct val="150000"/>
              </a:lnSpc>
            </a:pPr>
            <a:r>
              <a:rPr lang="ko-KR" altLang="en-US" sz="1400" b="1" spc="20" dirty="0" err="1">
                <a:solidFill>
                  <a:schemeClr val="bg1"/>
                </a:solidFill>
                <a:latin typeface="Batang" panose="02030600000101010101" charset="-127"/>
                <a:ea typeface="Batang" panose="02030600000101010101" charset="-127"/>
                <a:cs typeface="Batang" panose="02030600000101010101" charset="-127"/>
              </a:rPr>
              <a:t>부덕기</a:t>
            </a:r>
            <a:r>
              <a:rPr lang="ko-KR" altLang="en-US" sz="1400" b="1" spc="20" dirty="0">
                <a:solidFill>
                  <a:schemeClr val="bg1"/>
                </a:solidFill>
                <a:latin typeface="Batang" panose="02030600000101010101" charset="-127"/>
                <a:ea typeface="Batang" panose="02030600000101010101" charset="-127"/>
                <a:cs typeface="Batang" panose="02030600000101010101" charset="-127"/>
              </a:rPr>
              <a:t> </a:t>
            </a:r>
            <a:r>
              <a:rPr lang="en-US" altLang="ko-KR" sz="1400" b="1" spc="20" dirty="0">
                <a:solidFill>
                  <a:schemeClr val="bg1"/>
                </a:solidFill>
                <a:latin typeface="Batang" panose="02030600000101010101" charset="-127"/>
                <a:ea typeface="Batang" panose="02030600000101010101" charset="-127"/>
                <a:cs typeface="Batang" panose="02030600000101010101" charset="-127"/>
              </a:rPr>
              <a:t>(</a:t>
            </a:r>
            <a:r>
              <a:rPr lang="ko-KR" altLang="en-US" sz="1400" b="1" spc="20" dirty="0">
                <a:solidFill>
                  <a:schemeClr val="bg1"/>
                </a:solidFill>
                <a:latin typeface="Batang" panose="02030600000101010101" charset="-127"/>
                <a:ea typeface="Batang" panose="02030600000101010101" charset="-127"/>
                <a:cs typeface="Batang" panose="02030600000101010101" charset="-127"/>
              </a:rPr>
              <a:t>한양대학교 대학원 박사과정</a:t>
            </a:r>
            <a:r>
              <a:rPr lang="en-US" altLang="ko-KR" sz="1400" b="1" spc="20" dirty="0">
                <a:solidFill>
                  <a:schemeClr val="bg1"/>
                </a:solidFill>
                <a:latin typeface="Batang" panose="02030600000101010101" charset="-127"/>
                <a:ea typeface="Batang" panose="02030600000101010101" charset="-127"/>
                <a:cs typeface="Batang" panose="02030600000101010101" charset="-127"/>
              </a:rPr>
              <a:t>), </a:t>
            </a:r>
            <a:r>
              <a:rPr lang="ko-KR" altLang="en-US" sz="1400" b="1" spc="20" dirty="0">
                <a:solidFill>
                  <a:schemeClr val="bg1"/>
                </a:solidFill>
                <a:latin typeface="Batang" panose="02030600000101010101" charset="-127"/>
                <a:ea typeface="Batang" panose="02030600000101010101" charset="-127"/>
                <a:cs typeface="Batang" panose="02030600000101010101" charset="-127"/>
              </a:rPr>
              <a:t>한현수 </a:t>
            </a:r>
            <a:r>
              <a:rPr lang="en-US" altLang="ko-KR" sz="1400" b="1" spc="20" dirty="0">
                <a:solidFill>
                  <a:schemeClr val="bg1"/>
                </a:solidFill>
                <a:latin typeface="Batang" panose="02030600000101010101" charset="-127"/>
                <a:ea typeface="Batang" panose="02030600000101010101" charset="-127"/>
                <a:cs typeface="Batang" panose="02030600000101010101" charset="-127"/>
              </a:rPr>
              <a:t>(</a:t>
            </a:r>
            <a:r>
              <a:rPr lang="ko-KR" altLang="en-US" sz="1400" b="1" spc="20" dirty="0">
                <a:solidFill>
                  <a:schemeClr val="bg1"/>
                </a:solidFill>
                <a:latin typeface="Batang" panose="02030600000101010101" charset="-127"/>
                <a:ea typeface="Batang" panose="02030600000101010101" charset="-127"/>
                <a:cs typeface="Batang" panose="02030600000101010101" charset="-127"/>
              </a:rPr>
              <a:t>한양대학교 경영학부</a:t>
            </a:r>
            <a:r>
              <a:rPr lang="en-US" altLang="ko-KR" sz="1400" b="1" spc="20" dirty="0">
                <a:solidFill>
                  <a:schemeClr val="bg1"/>
                </a:solidFill>
                <a:latin typeface="Batang" panose="02030600000101010101" charset="-127"/>
                <a:ea typeface="Batang" panose="02030600000101010101" charset="-127"/>
                <a:cs typeface="Batang" panose="02030600000101010101" charset="-127"/>
              </a:rPr>
              <a:t>), </a:t>
            </a:r>
            <a:r>
              <a:rPr lang="ko-KR" altLang="en-US" sz="1400" b="1" spc="20" dirty="0">
                <a:solidFill>
                  <a:schemeClr val="bg1"/>
                </a:solidFill>
                <a:latin typeface="Batang" panose="02030600000101010101" charset="-127"/>
                <a:ea typeface="Batang" panose="02030600000101010101" charset="-127"/>
                <a:cs typeface="Batang" panose="02030600000101010101" charset="-127"/>
              </a:rPr>
              <a:t>최성용 </a:t>
            </a:r>
            <a:r>
              <a:rPr lang="en-US" altLang="ko-KR" sz="1400" b="1" spc="20" dirty="0">
                <a:solidFill>
                  <a:schemeClr val="bg1"/>
                </a:solidFill>
                <a:latin typeface="Batang" panose="02030600000101010101" charset="-127"/>
                <a:ea typeface="Batang" panose="02030600000101010101" charset="-127"/>
                <a:cs typeface="Batang" panose="02030600000101010101" charset="-127"/>
              </a:rPr>
              <a:t>(</a:t>
            </a:r>
            <a:r>
              <a:rPr lang="ko-KR" altLang="en-US" sz="1400" b="1" spc="20" dirty="0">
                <a:solidFill>
                  <a:schemeClr val="bg1"/>
                </a:solidFill>
                <a:latin typeface="Batang" panose="02030600000101010101" charset="-127"/>
                <a:ea typeface="Batang" panose="02030600000101010101" charset="-127"/>
                <a:cs typeface="Batang" panose="02030600000101010101" charset="-127"/>
              </a:rPr>
              <a:t>한양대학교 경영학부</a:t>
            </a:r>
            <a:r>
              <a:rPr lang="en-US" altLang="ko-KR" sz="1400" b="1" spc="20" dirty="0">
                <a:solidFill>
                  <a:schemeClr val="bg1"/>
                </a:solidFill>
                <a:latin typeface="Batang" panose="02030600000101010101" charset="-127"/>
                <a:ea typeface="Batang" panose="02030600000101010101" charset="-127"/>
                <a:cs typeface="Batang" panose="02030600000101010101" charset="-127"/>
              </a:rPr>
              <a:t>)</a:t>
            </a:r>
          </a:p>
          <a:p>
            <a:pPr algn="ctr">
              <a:lnSpc>
                <a:spcPct val="150000"/>
              </a:lnSpc>
            </a:pPr>
            <a:r>
              <a:rPr lang="ko-KR" altLang="en-US" sz="1400" spc="20" dirty="0">
                <a:solidFill>
                  <a:srgbClr val="FFC000"/>
                </a:solidFill>
                <a:latin typeface="맑은 고딕" panose="020B0503020000020004" pitchFamily="50" charset="-127"/>
                <a:ea typeface="맑은 고딕" panose="020B0503020000020004" pitchFamily="50" charset="-127"/>
                <a:cs typeface="Batang" panose="02030600000101010101" charset="-127"/>
              </a:rPr>
              <a:t>한국프로젝트경영학회</a:t>
            </a:r>
            <a:r>
              <a:rPr lang="en-US" altLang="ko-KR" sz="1400" spc="20" dirty="0">
                <a:solidFill>
                  <a:srgbClr val="FFC000"/>
                </a:solidFill>
                <a:latin typeface="맑은 고딕" panose="020B0503020000020004" pitchFamily="50" charset="-127"/>
                <a:ea typeface="맑은 고딕" panose="020B0503020000020004" pitchFamily="50" charset="-127"/>
                <a:cs typeface="Batang" panose="02030600000101010101" charset="-127"/>
              </a:rPr>
              <a:t> 2022 </a:t>
            </a:r>
            <a:r>
              <a:rPr lang="ko-KR" altLang="en-US" sz="1400" spc="20" dirty="0">
                <a:solidFill>
                  <a:srgbClr val="FFC000"/>
                </a:solidFill>
                <a:latin typeface="맑은 고딕" panose="020B0503020000020004" pitchFamily="50" charset="-127"/>
                <a:ea typeface="맑은 고딕" panose="020B0503020000020004" pitchFamily="50" charset="-127"/>
                <a:cs typeface="Batang" panose="02030600000101010101" charset="-127"/>
              </a:rPr>
              <a:t>추계학술대회</a:t>
            </a:r>
            <a:r>
              <a:rPr lang="en-US" altLang="ko-KR" sz="1400" spc="20" dirty="0">
                <a:solidFill>
                  <a:srgbClr val="FFC000"/>
                </a:solidFill>
                <a:latin typeface="맑은 고딕" panose="020B0503020000020004" pitchFamily="50" charset="-127"/>
                <a:ea typeface="맑은 고딕" panose="020B0503020000020004" pitchFamily="50" charset="-127"/>
                <a:cs typeface="Batang" panose="02030600000101010101" charset="-127"/>
              </a:rPr>
              <a:t>, 2022.11.04 </a:t>
            </a:r>
            <a:endParaRPr lang="ko-KR" altLang="en-US" sz="1400" spc="20" dirty="0">
              <a:solidFill>
                <a:srgbClr val="FFC000"/>
              </a:solidFill>
              <a:latin typeface="맑은 고딕" panose="020B0503020000020004" pitchFamily="50" charset="-127"/>
              <a:ea typeface="맑은 고딕" panose="020B0503020000020004" pitchFamily="50" charset="-127"/>
              <a:cs typeface="Batang" panose="02030600000101010101" charset="-127"/>
            </a:endParaRPr>
          </a:p>
        </p:txBody>
      </p:sp>
      <p:sp>
        <p:nvSpPr>
          <p:cNvPr id="3" name="文本框 2"/>
          <p:cNvSpPr txBox="1"/>
          <p:nvPr/>
        </p:nvSpPr>
        <p:spPr>
          <a:xfrm>
            <a:off x="1403648" y="1415030"/>
            <a:ext cx="7272655" cy="338554"/>
          </a:xfrm>
          <a:prstGeom prst="rect">
            <a:avLst/>
          </a:prstGeom>
          <a:noFill/>
        </p:spPr>
        <p:txBody>
          <a:bodyPr wrap="square" rtlCol="0">
            <a:spAutoFit/>
          </a:bodyPr>
          <a:lstStyle/>
          <a:p>
            <a:r>
              <a:rPr lang="zh-CN" altLang="en-US" sz="1600" b="1" dirty="0">
                <a:solidFill>
                  <a:schemeClr val="bg1"/>
                </a:solidFill>
                <a:latin typeface="Batang" panose="02030600000101010101" charset="-127"/>
                <a:ea typeface="Batang" panose="02030600000101010101" charset="-127"/>
                <a:cs typeface="Batang" panose="02030600000101010101" charset="-127"/>
              </a:rPr>
              <a:t>LDA 모델링을 이용한 산업별 콜드체인 위험요인에 대한 탐색적 연구</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C7BE29DB-5768-8C2C-0F0F-CC1683942A2C}"/>
              </a:ext>
            </a:extLst>
          </p:cNvPr>
          <p:cNvSpPr txBox="1"/>
          <p:nvPr/>
        </p:nvSpPr>
        <p:spPr>
          <a:xfrm>
            <a:off x="179512" y="620848"/>
            <a:ext cx="5040559" cy="1600438"/>
          </a:xfrm>
          <a:prstGeom prst="rect">
            <a:avLst/>
          </a:prstGeom>
          <a:noFill/>
        </p:spPr>
        <p:txBody>
          <a:bodyPr wrap="square" rtlCol="0">
            <a:spAutoFit/>
          </a:bodyPr>
          <a:lstStyle/>
          <a:p>
            <a:endParaRPr lang="en-US" altLang="ko-KR" sz="1400" dirty="0"/>
          </a:p>
          <a:p>
            <a:pPr marL="285750" indent="-285750">
              <a:buFont typeface="Wingdings" panose="05000000000000000000" pitchFamily="2" charset="2"/>
              <a:buChar char="§"/>
            </a:pPr>
            <a:r>
              <a:rPr lang="ko-KR" altLang="en-US" sz="1400" dirty="0">
                <a:latin typeface="Times New Roman" panose="02020603050405020304" pitchFamily="18" charset="0"/>
                <a:cs typeface="Times New Roman" panose="02020603050405020304" pitchFamily="18" charset="0"/>
              </a:rPr>
              <a:t>비정형 텍스트 데이터를 분석하여 점재한 정보를 추출</a:t>
            </a:r>
            <a:endParaRPr lang="en-US" altLang="ko-KR" sz="14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ko-KR" altLang="en-US" sz="1400" dirty="0">
                <a:latin typeface="Times New Roman" panose="02020603050405020304" pitchFamily="18" charset="0"/>
                <a:cs typeface="Times New Roman" panose="02020603050405020304" pitchFamily="18" charset="0"/>
              </a:rPr>
              <a:t>인터넷에서 생성되는 비정형 텍스트 데이터의 양이 많기 때문에 텍스트 마이닝은 상업적 가치가 높은 것으로 간주된다</a:t>
            </a:r>
            <a:r>
              <a:rPr lang="en-US" altLang="ko-KR" sz="1400" dirty="0">
                <a:latin typeface="Times New Roman" panose="02020603050405020304" pitchFamily="18" charset="0"/>
                <a:cs typeface="Times New Roman" panose="02020603050405020304" pitchFamily="18" charset="0"/>
              </a:rPr>
              <a:t>.(Zhang et al., 2015). </a:t>
            </a:r>
          </a:p>
          <a:p>
            <a:pPr marL="285750" indent="-285750">
              <a:buFont typeface="Wingdings" panose="05000000000000000000" pitchFamily="2" charset="2"/>
              <a:buChar char="§"/>
            </a:pPr>
            <a:r>
              <a:rPr lang="ko-KR" altLang="en-US" sz="1400" dirty="0">
                <a:latin typeface="Times New Roman" panose="02020603050405020304" pitchFamily="18" charset="0"/>
                <a:cs typeface="Times New Roman" panose="02020603050405020304" pitchFamily="18" charset="0"/>
              </a:rPr>
              <a:t>정보 추출</a:t>
            </a:r>
            <a:r>
              <a:rPr lang="en-US" altLang="ko-KR" sz="1400" dirty="0">
                <a:latin typeface="Times New Roman" panose="02020603050405020304" pitchFamily="18" charset="0"/>
                <a:cs typeface="Times New Roman" panose="02020603050405020304" pitchFamily="18" charset="0"/>
              </a:rPr>
              <a:t>, </a:t>
            </a:r>
            <a:r>
              <a:rPr lang="ko-KR" altLang="en-US" sz="1400" dirty="0">
                <a:latin typeface="Times New Roman" panose="02020603050405020304" pitchFamily="18" charset="0"/>
                <a:cs typeface="Times New Roman" panose="02020603050405020304" pitchFamily="18" charset="0"/>
              </a:rPr>
              <a:t>텍스트 분류 및 클러스터링</a:t>
            </a:r>
            <a:r>
              <a:rPr lang="en-US" altLang="ko-KR" sz="1400" dirty="0">
                <a:latin typeface="Times New Roman" panose="02020603050405020304" pitchFamily="18" charset="0"/>
                <a:cs typeface="Times New Roman" panose="02020603050405020304" pitchFamily="18" charset="0"/>
              </a:rPr>
              <a:t>, </a:t>
            </a:r>
            <a:r>
              <a:rPr lang="ko-KR" altLang="en-US" sz="1400" dirty="0">
                <a:latin typeface="Times New Roman" panose="02020603050405020304" pitchFamily="18" charset="0"/>
                <a:cs typeface="Times New Roman" panose="02020603050405020304" pitchFamily="18" charset="0"/>
              </a:rPr>
              <a:t>시각화 및 연관 규칙 마이닝</a:t>
            </a:r>
            <a:r>
              <a:rPr lang="en-US" altLang="ko-KR" sz="1400" dirty="0">
                <a:latin typeface="Times New Roman" panose="02020603050405020304" pitchFamily="18" charset="0"/>
                <a:cs typeface="Times New Roman" panose="02020603050405020304" pitchFamily="18" charset="0"/>
              </a:rPr>
              <a:t>(Gupta &amp; </a:t>
            </a:r>
            <a:r>
              <a:rPr lang="en-US" altLang="ko-KR" sz="1400" dirty="0" err="1">
                <a:latin typeface="Times New Roman" panose="02020603050405020304" pitchFamily="18" charset="0"/>
                <a:cs typeface="Times New Roman" panose="02020603050405020304" pitchFamily="18" charset="0"/>
              </a:rPr>
              <a:t>Lehal</a:t>
            </a:r>
            <a:r>
              <a:rPr lang="en-US" altLang="ko-KR" sz="1400" dirty="0">
                <a:latin typeface="Times New Roman" panose="02020603050405020304" pitchFamily="18" charset="0"/>
                <a:cs typeface="Times New Roman" panose="02020603050405020304" pitchFamily="18" charset="0"/>
              </a:rPr>
              <a:t>, 2009).</a:t>
            </a:r>
            <a:endParaRPr lang="en-US" sz="1400" dirty="0">
              <a:latin typeface="Times New Roman" panose="02020603050405020304" pitchFamily="18" charset="0"/>
              <a:cs typeface="Times New Roman" panose="02020603050405020304" pitchFamily="18" charset="0"/>
            </a:endParaRPr>
          </a:p>
        </p:txBody>
      </p:sp>
      <p:graphicFrame>
        <p:nvGraphicFramePr>
          <p:cNvPr id="5" name="表格 5">
            <a:extLst>
              <a:ext uri="{FF2B5EF4-FFF2-40B4-BE49-F238E27FC236}">
                <a16:creationId xmlns:a16="http://schemas.microsoft.com/office/drawing/2014/main" id="{B09858BF-A210-4E5F-DA8B-FC94F7C39C43}"/>
              </a:ext>
            </a:extLst>
          </p:cNvPr>
          <p:cNvGraphicFramePr>
            <a:graphicFrameLocks noGrp="1"/>
          </p:cNvGraphicFramePr>
          <p:nvPr>
            <p:extLst>
              <p:ext uri="{D42A27DB-BD31-4B8C-83A1-F6EECF244321}">
                <p14:modId xmlns:p14="http://schemas.microsoft.com/office/powerpoint/2010/main" val="636869251"/>
              </p:ext>
            </p:extLst>
          </p:nvPr>
        </p:nvGraphicFramePr>
        <p:xfrm>
          <a:off x="540225" y="2368905"/>
          <a:ext cx="7992888" cy="2103120"/>
        </p:xfrm>
        <a:graphic>
          <a:graphicData uri="http://schemas.openxmlformats.org/drawingml/2006/table">
            <a:tbl>
              <a:tblPr firstRow="1" bandRow="1">
                <a:tableStyleId>{5940675A-B579-460E-94D1-54222C63F5DA}</a:tableStyleId>
              </a:tblPr>
              <a:tblGrid>
                <a:gridCol w="1404157">
                  <a:extLst>
                    <a:ext uri="{9D8B030D-6E8A-4147-A177-3AD203B41FA5}">
                      <a16:colId xmlns:a16="http://schemas.microsoft.com/office/drawing/2014/main" val="2784243122"/>
                    </a:ext>
                  </a:extLst>
                </a:gridCol>
                <a:gridCol w="6588731">
                  <a:extLst>
                    <a:ext uri="{9D8B030D-6E8A-4147-A177-3AD203B41FA5}">
                      <a16:colId xmlns:a16="http://schemas.microsoft.com/office/drawing/2014/main" val="2585503222"/>
                    </a:ext>
                  </a:extLst>
                </a:gridCol>
              </a:tblGrid>
              <a:tr h="370840">
                <a:tc>
                  <a:txBody>
                    <a:bodyPr/>
                    <a:lstStyle/>
                    <a:p>
                      <a:pPr algn="ct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Bo (2020)</a:t>
                      </a:r>
                      <a:endParaRPr lang="en-US" sz="1200" dirty="0">
                        <a:latin typeface="Times New Roman" panose="02020603050405020304" pitchFamily="18" charset="0"/>
                        <a:cs typeface="Times New Roman" panose="02020603050405020304" pitchFamily="18" charset="0"/>
                      </a:endParaRPr>
                    </a:p>
                  </a:txBody>
                  <a:tcPr anchor="ctr"/>
                </a:tc>
                <a:tc>
                  <a:txBody>
                    <a:bodyPr/>
                    <a:lstStyle/>
                    <a:p>
                      <a:pPr eaLnBrk="0" latinLnBrk="0"/>
                      <a:r>
                        <a:rPr lang="en-US" sz="1200" kern="1200" dirty="0">
                          <a:solidFill>
                            <a:schemeClr val="tx1"/>
                          </a:solidFill>
                          <a:effectLst/>
                          <a:latin typeface="Times New Roman" panose="02020603050405020304" pitchFamily="18" charset="0"/>
                          <a:ea typeface="+mn-ea"/>
                          <a:cs typeface="Times New Roman" panose="02020603050405020304" pitchFamily="18" charset="0"/>
                        </a:rPr>
                        <a:t>collect CNKI literature containing supply chain risk keywords, summarized the risk factors, and then combined with hierarchical analysis (AHP) to quantitatively analyze and evaluate the risk factors. The risk weights of the cold supply chain of fresh agricultural products were also calculated.</a:t>
                      </a:r>
                      <a:endParaRPr 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16705601"/>
                  </a:ext>
                </a:extLst>
              </a:tr>
              <a:tr h="0">
                <a:tc>
                  <a:txBody>
                    <a:bodyPr/>
                    <a:lstStyle/>
                    <a:p>
                      <a:pPr algn="ct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Hong et al. (2019)</a:t>
                      </a:r>
                      <a:endParaRPr lang="en-US" sz="1200"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0"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Times New Roman" panose="02020603050405020304" pitchFamily="18" charset="0"/>
                          <a:ea typeface="+mn-ea"/>
                          <a:cs typeface="Times New Roman" panose="02020603050405020304" pitchFamily="18" charset="0"/>
                        </a:rPr>
                        <a:t>analyze customer-generated reviews to obtain the significant factors affecting customer satisfaction in fresh e-commerce logistics services, and the results showed that convenience, communication, reliability and responsiveness had a significant impact on customer satisfaction.</a:t>
                      </a:r>
                      <a:endParaRPr 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99680955"/>
                  </a:ext>
                </a:extLst>
              </a:tr>
              <a:tr h="370840">
                <a:tc>
                  <a:txBody>
                    <a:bodyPr/>
                    <a:lstStyle/>
                    <a:p>
                      <a:pPr algn="ct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Lim(2019)</a:t>
                      </a:r>
                      <a:endParaRPr lang="en-US" sz="1200"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0"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Times New Roman" panose="02020603050405020304" pitchFamily="18" charset="0"/>
                          <a:ea typeface="+mn-ea"/>
                          <a:cs typeface="Times New Roman" panose="02020603050405020304" pitchFamily="18" charset="0"/>
                        </a:rPr>
                        <a:t>analyzed domestic and international cold chain research trends by using text mining techniques, frequency analysis, correlation analysis, TF-IDF analysis, and topic modeling methods. The results predicted the development of cold chain logistics toward environmental protection, as well as the future increase of cold chain research on food safety and environmental protection logistics.</a:t>
                      </a:r>
                    </a:p>
                  </a:txBody>
                  <a:tcPr/>
                </a:tc>
                <a:extLst>
                  <a:ext uri="{0D108BD9-81ED-4DB2-BD59-A6C34878D82A}">
                    <a16:rowId xmlns:a16="http://schemas.microsoft.com/office/drawing/2014/main" val="1622062717"/>
                  </a:ext>
                </a:extLst>
              </a:tr>
            </a:tbl>
          </a:graphicData>
        </a:graphic>
      </p:graphicFrame>
      <p:pic>
        <p:nvPicPr>
          <p:cNvPr id="6" name="图片 5">
            <a:extLst>
              <a:ext uri="{FF2B5EF4-FFF2-40B4-BE49-F238E27FC236}">
                <a16:creationId xmlns:a16="http://schemas.microsoft.com/office/drawing/2014/main" id="{7EC7B519-649B-E4B0-A980-A1486682098F}"/>
              </a:ext>
            </a:extLst>
          </p:cNvPr>
          <p:cNvPicPr>
            <a:picLocks noChangeAspect="1"/>
          </p:cNvPicPr>
          <p:nvPr/>
        </p:nvPicPr>
        <p:blipFill>
          <a:blip r:embed="rId2"/>
          <a:stretch>
            <a:fillRect/>
          </a:stretch>
        </p:blipFill>
        <p:spPr>
          <a:xfrm>
            <a:off x="5437443" y="225513"/>
            <a:ext cx="2878974" cy="2065513"/>
          </a:xfrm>
          <a:prstGeom prst="rect">
            <a:avLst/>
          </a:prstGeom>
        </p:spPr>
      </p:pic>
      <p:sp>
        <p:nvSpPr>
          <p:cNvPr id="9" name="灯片编号占位符 8">
            <a:extLst>
              <a:ext uri="{FF2B5EF4-FFF2-40B4-BE49-F238E27FC236}">
                <a16:creationId xmlns:a16="http://schemas.microsoft.com/office/drawing/2014/main" id="{C62618E7-7EC4-3383-434D-E180284F5594}"/>
              </a:ext>
            </a:extLst>
          </p:cNvPr>
          <p:cNvSpPr>
            <a:spLocks noGrp="1"/>
          </p:cNvSpPr>
          <p:nvPr>
            <p:ph type="sldNum" sz="quarter" idx="12"/>
          </p:nvPr>
        </p:nvSpPr>
        <p:spPr/>
        <p:txBody>
          <a:bodyPr/>
          <a:lstStyle/>
          <a:p>
            <a:fld id="{9D3F3F13-0FB9-47BC-BEC9-3C89F320EEF0}" type="slidenum">
              <a:rPr lang="ko-KR" altLang="en-US" smtClean="0"/>
              <a:t>10</a:t>
            </a:fld>
            <a:endParaRPr lang="ko-KR" altLang="en-US"/>
          </a:p>
        </p:txBody>
      </p:sp>
      <p:sp>
        <p:nvSpPr>
          <p:cNvPr id="10" name="TextBox 11">
            <a:extLst>
              <a:ext uri="{FF2B5EF4-FFF2-40B4-BE49-F238E27FC236}">
                <a16:creationId xmlns:a16="http://schemas.microsoft.com/office/drawing/2014/main" id="{B89F585D-0EBD-21BA-42CE-A009F48439B8}"/>
              </a:ext>
            </a:extLst>
          </p:cNvPr>
          <p:cNvSpPr txBox="1"/>
          <p:nvPr/>
        </p:nvSpPr>
        <p:spPr>
          <a:xfrm>
            <a:off x="395536" y="40546"/>
            <a:ext cx="4176464" cy="646331"/>
          </a:xfrm>
          <a:prstGeom prst="rect">
            <a:avLst/>
          </a:prstGeom>
          <a:noFill/>
        </p:spPr>
        <p:txBody>
          <a:bodyPr wrap="square" rtlCol="0">
            <a:spAutoFit/>
          </a:bodyPr>
          <a:lstStyle>
            <a:defPPr>
              <a:defRPr lang="ko-KR"/>
            </a:defPPr>
            <a:lvl1pPr algn="r">
              <a:defRPr sz="2400" b="1" spc="-150">
                <a:solidFill>
                  <a:srgbClr val="004989"/>
                </a:solidFill>
              </a:defRPr>
            </a:lvl1pPr>
          </a:lstStyle>
          <a:p>
            <a:pPr marR="0" lvl="0" algn="l" defTabSz="914400" rtl="0" eaLnBrk="1" fontAlgn="auto" latinLnBrk="1" hangingPunct="1">
              <a:lnSpc>
                <a:spcPct val="200000"/>
              </a:lnSpc>
              <a:spcBef>
                <a:spcPts val="0"/>
              </a:spcBef>
              <a:spcAft>
                <a:spcPts val="0"/>
              </a:spcAft>
              <a:buClrTx/>
              <a:buSzTx/>
              <a:tabLst/>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3</a:t>
            </a: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.2 </a:t>
            </a: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Literature on text mining method (1)</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1999145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C7BE29DB-5768-8C2C-0F0F-CC1683942A2C}"/>
              </a:ext>
            </a:extLst>
          </p:cNvPr>
          <p:cNvSpPr txBox="1"/>
          <p:nvPr/>
        </p:nvSpPr>
        <p:spPr>
          <a:xfrm>
            <a:off x="323528" y="626916"/>
            <a:ext cx="4176464" cy="2185214"/>
          </a:xfrm>
          <a:prstGeom prst="rect">
            <a:avLst/>
          </a:prstGeom>
          <a:noFill/>
        </p:spPr>
        <p:txBody>
          <a:bodyPr wrap="square" rtlCol="0">
            <a:spAutoFit/>
          </a:bodyPr>
          <a:lstStyle/>
          <a:p>
            <a:r>
              <a:rPr lang="en-US" sz="1400" b="1" i="0" dirty="0" err="1">
                <a:solidFill>
                  <a:schemeClr val="tx2"/>
                </a:solidFill>
                <a:effectLst/>
                <a:latin typeface="Times New Roman" panose="02020603050405020304" pitchFamily="18" charset="0"/>
                <a:cs typeface="Times New Roman" panose="02020603050405020304" pitchFamily="18" charset="0"/>
              </a:rPr>
              <a:t>Blei</a:t>
            </a:r>
            <a:r>
              <a:rPr lang="en-US" sz="1400" b="1" i="0" dirty="0">
                <a:solidFill>
                  <a:schemeClr val="tx2"/>
                </a:solidFill>
                <a:effectLst/>
                <a:latin typeface="Times New Roman" panose="02020603050405020304" pitchFamily="18" charset="0"/>
                <a:cs typeface="Times New Roman" panose="02020603050405020304" pitchFamily="18" charset="0"/>
              </a:rPr>
              <a:t> et al. (2003) </a:t>
            </a:r>
            <a:r>
              <a:rPr lang="ko-KR" altLang="en-US" sz="1400" b="1" i="0" dirty="0">
                <a:solidFill>
                  <a:schemeClr val="tx2"/>
                </a:solidFill>
                <a:effectLst/>
                <a:latin typeface="Times New Roman" panose="02020603050405020304" pitchFamily="18" charset="0"/>
                <a:cs typeface="Times New Roman" panose="02020603050405020304" pitchFamily="18" charset="0"/>
              </a:rPr>
              <a:t>의 정의</a:t>
            </a:r>
            <a:endParaRPr lang="en-US" sz="1400" b="1" i="0" dirty="0">
              <a:solidFill>
                <a:schemeClr val="tx2"/>
              </a:solidFill>
              <a:effectLst/>
              <a:latin typeface="Times New Roman" panose="02020603050405020304" pitchFamily="18" charset="0"/>
              <a:cs typeface="Times New Roman" panose="02020603050405020304" pitchFamily="18" charset="0"/>
            </a:endParaRPr>
          </a:p>
          <a:p>
            <a:endParaRPr lang="en-US" sz="1400" dirty="0">
              <a:effectLst/>
              <a:latin typeface="Malgun Gothic" panose="020B0503020000020004" pitchFamily="34" charset="-127"/>
              <a:cs typeface="Times New Roman" panose="02020603050405020304" pitchFamily="18" charset="0"/>
            </a:endParaRPr>
          </a:p>
          <a:p>
            <a:pPr marL="285750" indent="-285750">
              <a:buFont typeface="Wingdings" panose="05000000000000000000" pitchFamily="2" charset="2"/>
              <a:buChar char="§"/>
            </a:pPr>
            <a:r>
              <a:rPr lang="ko-KR" altLang="en-US" sz="1200" dirty="0"/>
              <a:t>비지도</a:t>
            </a:r>
            <a:r>
              <a:rPr lang="en-US" altLang="ko-KR" sz="1200" dirty="0"/>
              <a:t>(</a:t>
            </a:r>
            <a:r>
              <a:rPr lang="en-US" sz="1200" dirty="0">
                <a:latin typeface="Times New Roman" panose="02020603050405020304" pitchFamily="18" charset="0"/>
                <a:cs typeface="Times New Roman" panose="02020603050405020304" pitchFamily="18" charset="0"/>
              </a:rPr>
              <a:t>unsupervised</a:t>
            </a:r>
            <a:r>
              <a:rPr lang="en-US" sz="1200" dirty="0">
                <a:latin typeface="Batang" panose="02030600000101010101" pitchFamily="18" charset="-127"/>
                <a:cs typeface="Times New Roman" panose="02020603050405020304" pitchFamily="18" charset="0"/>
              </a:rPr>
              <a:t>)</a:t>
            </a:r>
            <a:r>
              <a:rPr lang="ko-KR" altLang="en-US" sz="1200" dirty="0"/>
              <a:t> 학습</a:t>
            </a:r>
            <a:endParaRPr lang="en-US" altLang="ko-KR" sz="1200" dirty="0"/>
          </a:p>
          <a:p>
            <a:pPr marL="285750" indent="-285750">
              <a:buFont typeface="Wingdings" panose="05000000000000000000" pitchFamily="2" charset="2"/>
              <a:buChar char="§"/>
            </a:pPr>
            <a:r>
              <a:rPr lang="ko-KR" altLang="en-US" sz="1200" dirty="0"/>
              <a:t>단어</a:t>
            </a:r>
            <a:r>
              <a:rPr lang="en-US" altLang="ko-KR" sz="1200" dirty="0"/>
              <a:t>,</a:t>
            </a:r>
            <a:r>
              <a:rPr lang="ko-KR" altLang="en-US" sz="1200" dirty="0"/>
              <a:t>문서</a:t>
            </a:r>
            <a:r>
              <a:rPr lang="en-US" altLang="ko-KR" sz="1200" dirty="0"/>
              <a:t>,</a:t>
            </a:r>
            <a:r>
              <a:rPr lang="ko-KR" altLang="en-US" sz="1200" dirty="0"/>
              <a:t>주제를 포함하는 </a:t>
            </a:r>
            <a:r>
              <a:rPr lang="en-US" altLang="ko-KR" sz="1200" dirty="0">
                <a:latin typeface="Times New Roman" panose="02020603050405020304" pitchFamily="18" charset="0"/>
                <a:cs typeface="Times New Roman" panose="02020603050405020304" pitchFamily="18" charset="0"/>
              </a:rPr>
              <a:t>three-level hierarchical Bayesian model</a:t>
            </a:r>
          </a:p>
          <a:p>
            <a:pPr marL="285750" indent="-285750">
              <a:buFont typeface="Wingdings" panose="05000000000000000000" pitchFamily="2" charset="2"/>
              <a:buChar char="§"/>
            </a:pPr>
            <a:r>
              <a:rPr lang="ko-KR" altLang="en-US" sz="1200" b="0" i="0" dirty="0">
                <a:solidFill>
                  <a:srgbClr val="202122"/>
                </a:solidFill>
                <a:effectLst/>
                <a:latin typeface="Arial" panose="020B0604020202020204" pitchFamily="34" charset="0"/>
              </a:rPr>
              <a:t>문서 집합의 추상적인 </a:t>
            </a:r>
            <a:r>
              <a:rPr lang="en-US" altLang="ko-KR" sz="1200" b="0" i="0" dirty="0">
                <a:solidFill>
                  <a:srgbClr val="202122"/>
                </a:solidFill>
                <a:effectLst/>
                <a:latin typeface="Arial" panose="020B0604020202020204" pitchFamily="34" charset="0"/>
              </a:rPr>
              <a:t>"</a:t>
            </a:r>
            <a:r>
              <a:rPr lang="ko-KR" altLang="en-US" sz="1200" b="0" i="0" dirty="0">
                <a:solidFill>
                  <a:srgbClr val="202122"/>
                </a:solidFill>
                <a:effectLst/>
                <a:latin typeface="Arial" panose="020B0604020202020204" pitchFamily="34" charset="0"/>
              </a:rPr>
              <a:t>주제</a:t>
            </a:r>
            <a:r>
              <a:rPr lang="en-US" altLang="ko-KR" sz="1200" b="0" i="0" dirty="0">
                <a:solidFill>
                  <a:srgbClr val="202122"/>
                </a:solidFill>
                <a:effectLst/>
                <a:latin typeface="Arial" panose="020B0604020202020204" pitchFamily="34" charset="0"/>
              </a:rPr>
              <a:t>"</a:t>
            </a:r>
            <a:r>
              <a:rPr lang="ko-KR" altLang="en-US" sz="1200" b="0" i="0" dirty="0">
                <a:solidFill>
                  <a:srgbClr val="202122"/>
                </a:solidFill>
                <a:effectLst/>
                <a:latin typeface="Arial" panose="020B0604020202020204" pitchFamily="34" charset="0"/>
              </a:rPr>
              <a:t>를 발견하기 위한 통계적 모델 중 하나로</a:t>
            </a:r>
            <a:r>
              <a:rPr lang="en-US" altLang="ko-KR" sz="1200" b="0" i="0" dirty="0">
                <a:solidFill>
                  <a:srgbClr val="202122"/>
                </a:solidFill>
                <a:effectLst/>
                <a:latin typeface="Arial" panose="020B0604020202020204" pitchFamily="34" charset="0"/>
              </a:rPr>
              <a:t>, </a:t>
            </a:r>
            <a:r>
              <a:rPr lang="ko-KR" altLang="en-US" sz="1200" b="0" i="0" dirty="0">
                <a:solidFill>
                  <a:srgbClr val="202122"/>
                </a:solidFill>
                <a:effectLst/>
                <a:latin typeface="Arial" panose="020B0604020202020204" pitchFamily="34" charset="0"/>
              </a:rPr>
              <a:t>텍스트 본문의 숨겨진 의미구조를 발견하기 위해 사용되는 텍스트 마이닝 기법 중 하나이다</a:t>
            </a:r>
            <a:r>
              <a:rPr lang="en-US" altLang="ko-KR" sz="1200" b="0" i="0" dirty="0">
                <a:solidFill>
                  <a:srgbClr val="202122"/>
                </a:solidFill>
                <a:effectLst/>
                <a:latin typeface="Arial" panose="020B0604020202020204" pitchFamily="34" charset="0"/>
              </a:rPr>
              <a:t>. </a:t>
            </a:r>
          </a:p>
          <a:p>
            <a:pPr marL="285750" indent="-285750">
              <a:buFont typeface="Wingdings" panose="05000000000000000000" pitchFamily="2" charset="2"/>
              <a:buChar char="§"/>
            </a:pPr>
            <a:r>
              <a:rPr lang="ko-KR" altLang="en-US" sz="1200" b="0" i="0" dirty="0">
                <a:solidFill>
                  <a:srgbClr val="202122"/>
                </a:solidFill>
                <a:effectLst/>
                <a:latin typeface="Arial" panose="020B0604020202020204" pitchFamily="34" charset="0"/>
              </a:rPr>
              <a:t>문서 내에 어떤 주제가 들어있고</a:t>
            </a:r>
            <a:r>
              <a:rPr lang="en-US" altLang="ko-KR" sz="1200" b="0" i="0" dirty="0">
                <a:solidFill>
                  <a:srgbClr val="202122"/>
                </a:solidFill>
                <a:effectLst/>
                <a:latin typeface="Arial" panose="020B0604020202020204" pitchFamily="34" charset="0"/>
              </a:rPr>
              <a:t>, </a:t>
            </a:r>
            <a:r>
              <a:rPr lang="ko-KR" altLang="en-US" sz="1200" b="0" i="0" dirty="0">
                <a:solidFill>
                  <a:srgbClr val="202122"/>
                </a:solidFill>
                <a:effectLst/>
                <a:latin typeface="Arial" panose="020B0604020202020204" pitchFamily="34" charset="0"/>
              </a:rPr>
              <a:t>주제 간의 비중이 </a:t>
            </a:r>
            <a:r>
              <a:rPr lang="ko-KR" altLang="en-US" sz="1200" b="0" i="0" dirty="0" err="1">
                <a:solidFill>
                  <a:srgbClr val="202122"/>
                </a:solidFill>
                <a:effectLst/>
                <a:latin typeface="Arial" panose="020B0604020202020204" pitchFamily="34" charset="0"/>
              </a:rPr>
              <a:t>어떤지는</a:t>
            </a:r>
            <a:r>
              <a:rPr lang="ko-KR" altLang="en-US" sz="1200" b="0" i="0" dirty="0">
                <a:solidFill>
                  <a:srgbClr val="202122"/>
                </a:solidFill>
                <a:effectLst/>
                <a:latin typeface="Arial" panose="020B0604020202020204" pitchFamily="34" charset="0"/>
              </a:rPr>
              <a:t> 문서 집합 내의 단어 통계를 수학적으로 분석함으로써 알아 낼 수 있다</a:t>
            </a:r>
            <a:r>
              <a:rPr lang="en-US" altLang="ko-KR" sz="1200" b="0" i="0" dirty="0">
                <a:solidFill>
                  <a:srgbClr val="202122"/>
                </a:solidFill>
                <a:effectLst/>
                <a:latin typeface="Arial" panose="020B0604020202020204" pitchFamily="34" charset="0"/>
              </a:rPr>
              <a:t>.</a:t>
            </a:r>
          </a:p>
        </p:txBody>
      </p:sp>
      <p:graphicFrame>
        <p:nvGraphicFramePr>
          <p:cNvPr id="13" name="表格 5">
            <a:extLst>
              <a:ext uri="{FF2B5EF4-FFF2-40B4-BE49-F238E27FC236}">
                <a16:creationId xmlns:a16="http://schemas.microsoft.com/office/drawing/2014/main" id="{125612DD-3624-AC08-9F50-9E719E2C24FC}"/>
              </a:ext>
            </a:extLst>
          </p:cNvPr>
          <p:cNvGraphicFramePr>
            <a:graphicFrameLocks noGrp="1"/>
          </p:cNvGraphicFramePr>
          <p:nvPr>
            <p:extLst>
              <p:ext uri="{D42A27DB-BD31-4B8C-83A1-F6EECF244321}">
                <p14:modId xmlns:p14="http://schemas.microsoft.com/office/powerpoint/2010/main" val="107159481"/>
              </p:ext>
            </p:extLst>
          </p:nvPr>
        </p:nvGraphicFramePr>
        <p:xfrm>
          <a:off x="657324" y="3007941"/>
          <a:ext cx="7829349" cy="1521145"/>
        </p:xfrm>
        <a:graphic>
          <a:graphicData uri="http://schemas.openxmlformats.org/drawingml/2006/table">
            <a:tbl>
              <a:tblPr firstRow="1" bandRow="1">
                <a:tableStyleId>{5940675A-B579-460E-94D1-54222C63F5DA}</a:tableStyleId>
              </a:tblPr>
              <a:tblGrid>
                <a:gridCol w="1394396">
                  <a:extLst>
                    <a:ext uri="{9D8B030D-6E8A-4147-A177-3AD203B41FA5}">
                      <a16:colId xmlns:a16="http://schemas.microsoft.com/office/drawing/2014/main" val="2664898567"/>
                    </a:ext>
                  </a:extLst>
                </a:gridCol>
                <a:gridCol w="6434953">
                  <a:extLst>
                    <a:ext uri="{9D8B030D-6E8A-4147-A177-3AD203B41FA5}">
                      <a16:colId xmlns:a16="http://schemas.microsoft.com/office/drawing/2014/main" val="1062148792"/>
                    </a:ext>
                  </a:extLst>
                </a:gridCol>
              </a:tblGrid>
              <a:tr h="698185">
                <a:tc>
                  <a:txBody>
                    <a:bodyPr/>
                    <a:lstStyle/>
                    <a:p>
                      <a:pPr algn="ct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(Williams &amp; </a:t>
                      </a:r>
                      <a:r>
                        <a:rPr lang="en-US" sz="1200" b="0" i="0" kern="1200" dirty="0" err="1">
                          <a:solidFill>
                            <a:schemeClr val="tx1"/>
                          </a:solidFill>
                          <a:effectLst/>
                          <a:latin typeface="Times New Roman" panose="02020603050405020304" pitchFamily="18" charset="0"/>
                          <a:ea typeface="+mn-ea"/>
                          <a:cs typeface="Times New Roman" panose="02020603050405020304" pitchFamily="18" charset="0"/>
                        </a:rPr>
                        <a:t>Betak</a:t>
                      </a: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 2018)</a:t>
                      </a:r>
                      <a:endParaRPr lang="en-US" sz="1200" dirty="0">
                        <a:latin typeface="Times New Roman" panose="02020603050405020304" pitchFamily="18" charset="0"/>
                        <a:cs typeface="Times New Roman" panose="02020603050405020304" pitchFamily="18" charset="0"/>
                      </a:endParaRPr>
                    </a:p>
                  </a:txBody>
                  <a:tcPr anchor="ctr"/>
                </a:tc>
                <a:tc>
                  <a:txBody>
                    <a:bodyPr/>
                    <a:lstStyle/>
                    <a:p>
                      <a:pPr eaLnBrk="0" latinLnBrk="0"/>
                      <a:r>
                        <a:rPr lang="en-US" altLang="zh-CN" sz="1200" b="0" i="0" kern="1200" dirty="0">
                          <a:solidFill>
                            <a:schemeClr val="tx1"/>
                          </a:solidFill>
                          <a:effectLst/>
                          <a:latin typeface="Times New Roman" panose="02020603050405020304" pitchFamily="18" charset="0"/>
                          <a:ea typeface="+mn-ea"/>
                          <a:cs typeface="Times New Roman" panose="02020603050405020304" pitchFamily="18" charset="0"/>
                        </a:rPr>
                        <a:t>i</a:t>
                      </a: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dentify themes in a database of text about railroad equipment accidents maintained by the Federal Railroad Administration in the United States identified switching accidents, hump yard accidents and grade crossing accidents as major accident type topics. </a:t>
                      </a:r>
                      <a:endParaRPr lang="en-US" sz="12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019537061"/>
                  </a:ext>
                </a:extLst>
              </a:tr>
              <a:tr h="784852">
                <a:tc>
                  <a:txBody>
                    <a:bodyPr/>
                    <a:lstStyle/>
                    <a:p>
                      <a:pPr algn="ct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 Lim et al.</a:t>
                      </a:r>
                    </a:p>
                    <a:p>
                      <a:pPr algn="ct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 (2021)</a:t>
                      </a:r>
                      <a:endParaRPr lang="en-US" sz="1200" dirty="0">
                        <a:latin typeface="Times New Roman" panose="02020603050405020304" pitchFamily="18" charset="0"/>
                        <a:cs typeface="Times New Roman" panose="02020603050405020304" pitchFamily="18" charset="0"/>
                      </a:endParaRPr>
                    </a:p>
                  </a:txBody>
                  <a:tcPr anchor="ctr"/>
                </a:tc>
                <a:tc>
                  <a:txBody>
                    <a:bodyPr/>
                    <a:lstStyle/>
                    <a:p>
                      <a:pPr eaLnBrk="0" latinLnBrk="0"/>
                      <a:r>
                        <a:rPr lang="en-US" sz="1200" dirty="0">
                          <a:latin typeface="Times New Roman" panose="02020603050405020304" pitchFamily="18" charset="0"/>
                          <a:cs typeface="Times New Roman" panose="02020603050405020304" pitchFamily="18" charset="0"/>
                        </a:rPr>
                        <a:t>extract eight factors affecting cold chain logistics customer satisfaction, speed, price, cold chain transportation, package, quality, error handling, service personnel, and logistics information from cold chain customer online reviews to help cold chain logistics companies identify the main aspects of the problem.</a:t>
                      </a:r>
                    </a:p>
                  </a:txBody>
                  <a:tcPr anchor="ctr"/>
                </a:tc>
                <a:extLst>
                  <a:ext uri="{0D108BD9-81ED-4DB2-BD59-A6C34878D82A}">
                    <a16:rowId xmlns:a16="http://schemas.microsoft.com/office/drawing/2014/main" val="1248097893"/>
                  </a:ext>
                </a:extLst>
              </a:tr>
            </a:tbl>
          </a:graphicData>
        </a:graphic>
      </p:graphicFrame>
      <p:pic>
        <p:nvPicPr>
          <p:cNvPr id="3" name="图片 2">
            <a:extLst>
              <a:ext uri="{FF2B5EF4-FFF2-40B4-BE49-F238E27FC236}">
                <a16:creationId xmlns:a16="http://schemas.microsoft.com/office/drawing/2014/main" id="{1B311366-13F6-F249-ED6B-37BEB377D1EC}"/>
              </a:ext>
            </a:extLst>
          </p:cNvPr>
          <p:cNvPicPr>
            <a:picLocks noChangeAspect="1"/>
          </p:cNvPicPr>
          <p:nvPr/>
        </p:nvPicPr>
        <p:blipFill>
          <a:blip r:embed="rId2"/>
          <a:stretch>
            <a:fillRect/>
          </a:stretch>
        </p:blipFill>
        <p:spPr>
          <a:xfrm>
            <a:off x="4442897" y="377632"/>
            <a:ext cx="4680520" cy="2630309"/>
          </a:xfrm>
          <a:prstGeom prst="rect">
            <a:avLst/>
          </a:prstGeom>
        </p:spPr>
      </p:pic>
      <p:sp>
        <p:nvSpPr>
          <p:cNvPr id="6" name="灯片编号占位符 5">
            <a:extLst>
              <a:ext uri="{FF2B5EF4-FFF2-40B4-BE49-F238E27FC236}">
                <a16:creationId xmlns:a16="http://schemas.microsoft.com/office/drawing/2014/main" id="{C5875B3B-7FA7-BF7A-9F39-F341F565352F}"/>
              </a:ext>
            </a:extLst>
          </p:cNvPr>
          <p:cNvSpPr>
            <a:spLocks noGrp="1"/>
          </p:cNvSpPr>
          <p:nvPr>
            <p:ph type="sldNum" sz="quarter" idx="12"/>
          </p:nvPr>
        </p:nvSpPr>
        <p:spPr/>
        <p:txBody>
          <a:bodyPr/>
          <a:lstStyle/>
          <a:p>
            <a:fld id="{9D3F3F13-0FB9-47BC-BEC9-3C89F320EEF0}" type="slidenum">
              <a:rPr lang="ko-KR" altLang="en-US" smtClean="0"/>
              <a:t>11</a:t>
            </a:fld>
            <a:endParaRPr lang="ko-KR" altLang="en-US"/>
          </a:p>
        </p:txBody>
      </p:sp>
      <p:sp>
        <p:nvSpPr>
          <p:cNvPr id="9" name="TextBox 11">
            <a:extLst>
              <a:ext uri="{FF2B5EF4-FFF2-40B4-BE49-F238E27FC236}">
                <a16:creationId xmlns:a16="http://schemas.microsoft.com/office/drawing/2014/main" id="{B89F585D-0EBD-21BA-42CE-A009F48439B8}"/>
              </a:ext>
            </a:extLst>
          </p:cNvPr>
          <p:cNvSpPr txBox="1"/>
          <p:nvPr/>
        </p:nvSpPr>
        <p:spPr>
          <a:xfrm>
            <a:off x="395536" y="40546"/>
            <a:ext cx="4176464" cy="646331"/>
          </a:xfrm>
          <a:prstGeom prst="rect">
            <a:avLst/>
          </a:prstGeom>
          <a:noFill/>
        </p:spPr>
        <p:txBody>
          <a:bodyPr wrap="square" rtlCol="0">
            <a:spAutoFit/>
          </a:bodyPr>
          <a:lstStyle>
            <a:defPPr>
              <a:defRPr lang="ko-KR"/>
            </a:defPPr>
            <a:lvl1pPr algn="r">
              <a:defRPr sz="2400" b="1" spc="-150">
                <a:solidFill>
                  <a:srgbClr val="004989"/>
                </a:solidFill>
              </a:defRPr>
            </a:lvl1pPr>
          </a:lstStyle>
          <a:p>
            <a:pPr marR="0" lvl="0" algn="l" defTabSz="914400" rtl="0" eaLnBrk="1" fontAlgn="auto" latinLnBrk="1" hangingPunct="1">
              <a:lnSpc>
                <a:spcPct val="200000"/>
              </a:lnSpc>
              <a:spcBef>
                <a:spcPts val="0"/>
              </a:spcBef>
              <a:spcAft>
                <a:spcPts val="0"/>
              </a:spcAft>
              <a:buClrTx/>
              <a:buSzTx/>
              <a:tabLst/>
              <a:defRPr/>
            </a:pPr>
            <a:r>
              <a:rPr lang="en-US" altLang="ko-KR" sz="18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4. </a:t>
            </a: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LDA topic modelling </a:t>
            </a:r>
            <a:r>
              <a:rPr lang="ko-KR" altLang="en-US"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개요 </a:t>
            </a: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(1)</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2680764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CDC195F4-C7A6-8FA2-60EA-E7DFECFAB8CE}"/>
              </a:ext>
            </a:extLst>
          </p:cNvPr>
          <p:cNvPicPr>
            <a:picLocks noChangeAspect="1"/>
          </p:cNvPicPr>
          <p:nvPr/>
        </p:nvPicPr>
        <p:blipFill>
          <a:blip r:embed="rId2"/>
          <a:stretch>
            <a:fillRect/>
          </a:stretch>
        </p:blipFill>
        <p:spPr>
          <a:xfrm>
            <a:off x="5292080" y="793290"/>
            <a:ext cx="3278887" cy="2651267"/>
          </a:xfrm>
          <a:prstGeom prst="rect">
            <a:avLst/>
          </a:prstGeom>
        </p:spPr>
      </p:pic>
      <p:sp>
        <p:nvSpPr>
          <p:cNvPr id="13" name="文本框 12">
            <a:extLst>
              <a:ext uri="{FF2B5EF4-FFF2-40B4-BE49-F238E27FC236}">
                <a16:creationId xmlns:a16="http://schemas.microsoft.com/office/drawing/2014/main" id="{FEDA496D-767A-8C6C-3B40-C2248C3593BC}"/>
              </a:ext>
            </a:extLst>
          </p:cNvPr>
          <p:cNvSpPr txBox="1"/>
          <p:nvPr/>
        </p:nvSpPr>
        <p:spPr>
          <a:xfrm>
            <a:off x="4644008" y="555526"/>
            <a:ext cx="4643438" cy="246221"/>
          </a:xfrm>
          <a:prstGeom prst="rect">
            <a:avLst/>
          </a:prstGeom>
          <a:noFill/>
        </p:spPr>
        <p:txBody>
          <a:bodyPr wrap="square">
            <a:spAutoFit/>
          </a:bodyPr>
          <a:lstStyle/>
          <a:p>
            <a:r>
              <a:rPr lang="en-US" sz="1000" dirty="0">
                <a:latin typeface="Times New Roman" panose="02020603050405020304" pitchFamily="18" charset="0"/>
                <a:cs typeface="Times New Roman" panose="02020603050405020304" pitchFamily="18" charset="0"/>
              </a:rPr>
              <a:t>The process of generating documents from the LDA topic modelling</a:t>
            </a:r>
          </a:p>
        </p:txBody>
      </p:sp>
      <mc:AlternateContent xmlns:mc="http://schemas.openxmlformats.org/markup-compatibility/2006" xmlns:a14="http://schemas.microsoft.com/office/drawing/2010/main">
        <mc:Choice Requires="a14">
          <p:sp>
            <p:nvSpPr>
              <p:cNvPr id="14" name="文本框 13">
                <a:extLst>
                  <a:ext uri="{FF2B5EF4-FFF2-40B4-BE49-F238E27FC236}">
                    <a16:creationId xmlns:a16="http://schemas.microsoft.com/office/drawing/2014/main" id="{F68816C0-791A-8C6D-5EFA-2C2E04345F23}"/>
                  </a:ext>
                </a:extLst>
              </p:cNvPr>
              <p:cNvSpPr txBox="1"/>
              <p:nvPr/>
            </p:nvSpPr>
            <p:spPr>
              <a:xfrm>
                <a:off x="935595" y="3359559"/>
                <a:ext cx="7272808" cy="1501950"/>
              </a:xfrm>
              <a:prstGeom prst="rect">
                <a:avLst/>
              </a:prstGeom>
              <a:noFill/>
            </p:spPr>
            <p:txBody>
              <a:bodyPr wrap="square" rtlCol="0">
                <a:spAutoFit/>
              </a:bodyPr>
              <a:lstStyle/>
              <a:p>
                <a:pPr marL="228600" indent="-228600" eaLnBrk="0" latinLnBrk="0">
                  <a:buAutoNum type="arabicPeriod"/>
                </a:pPr>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the topics of a document</a:t>
                </a:r>
                <a14:m>
                  <m:oMath xmlns:m="http://schemas.openxmlformats.org/officeDocument/2006/math">
                    <m:sSub>
                      <m:sSubPr>
                        <m:ctrlPr>
                          <a:rPr lang="en-US" sz="1200" i="1" kern="10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200" i="1" kern="10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𝑑</m:t>
                        </m:r>
                      </m:e>
                      <m:sub>
                        <m:r>
                          <a:rPr lang="en-US" sz="1200" i="1" kern="10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𝑚</m:t>
                        </m:r>
                      </m:sub>
                    </m:sSub>
                  </m:oMath>
                </a14:m>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 </a:t>
                </a:r>
                <a:r>
                  <a:rPr lang="zh-CN" sz="1200" kern="100" dirty="0">
                    <a:solidFill>
                      <a:srgbClr val="000000"/>
                    </a:solidFill>
                    <a:effectLst/>
                    <a:latin typeface="Times New Roman" panose="02020603050405020304" pitchFamily="18" charset="0"/>
                    <a:ea typeface="Batang" panose="02030600000101010101" pitchFamily="18" charset="-127"/>
                    <a:cs typeface="Times New Roman" panose="02020603050405020304" pitchFamily="18" charset="0"/>
                  </a:rPr>
                  <a:t>（</a:t>
                </a:r>
                <a:r>
                  <a:rPr lang="en-US" sz="1200" kern="10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m=1,2,····,n</a:t>
                </a:r>
                <a:r>
                  <a:rPr lang="zh-CN" sz="1200" kern="10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a:t>
                </a:r>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are extracted, and the Dirichlet distribution with parameter α is used to generate the "document-topic" probability distribution</a:t>
                </a:r>
                <a14:m>
                  <m:oMath xmlns:m="http://schemas.openxmlformats.org/officeDocument/2006/math">
                    <m:sSub>
                      <m:sSubPr>
                        <m:ctrlP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𝜃</m:t>
                        </m:r>
                      </m:e>
                      <m:sub>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𝑚</m:t>
                        </m:r>
                      </m:sub>
                    </m:sSub>
                  </m:oMath>
                </a14:m>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 which is a multinomial distribution. </a:t>
                </a:r>
              </a:p>
              <a:p>
                <a:pPr marL="228600" indent="-228600" eaLnBrk="0" latinLnBrk="0">
                  <a:buAutoNum type="arabicPeriod"/>
                </a:pPr>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according to </a:t>
                </a:r>
                <a14:m>
                  <m:oMath xmlns:m="http://schemas.openxmlformats.org/officeDocument/2006/math">
                    <m:sSub>
                      <m:sSubPr>
                        <m:ctrlP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𝜃</m:t>
                        </m:r>
                      </m:e>
                      <m:sub>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𝑚</m:t>
                        </m:r>
                      </m:sub>
                    </m:sSub>
                  </m:oMath>
                </a14:m>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 the topic </a:t>
                </a:r>
                <a14:m>
                  <m:oMath xmlns:m="http://schemas.openxmlformats.org/officeDocument/2006/math">
                    <m:sSub>
                      <m:sSubPr>
                        <m:ctrlP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𝑧</m:t>
                        </m:r>
                      </m:e>
                      <m:sub>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𝑚</m:t>
                        </m:r>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m:t>
                        </m:r>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𝑛</m:t>
                        </m:r>
                      </m:sub>
                    </m:sSub>
                  </m:oMath>
                </a14:m>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 is randomly generated as the topic of the n </a:t>
                </a:r>
                <a:r>
                  <a:rPr lang="en-US" sz="1200" kern="0" dirty="0" err="1">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th</a:t>
                </a:r>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 word in the document</a:t>
                </a:r>
                <a14:m>
                  <m:oMath xmlns:m="http://schemas.openxmlformats.org/officeDocument/2006/math">
                    <m:sSub>
                      <m:sSubPr>
                        <m:ctrlPr>
                          <a:rPr lang="en-US" sz="1200" i="1" kern="10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200" i="1" kern="10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𝑑</m:t>
                        </m:r>
                      </m:e>
                      <m:sub>
                        <m:r>
                          <a:rPr lang="en-US" sz="1200" i="1" kern="10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𝑚</m:t>
                        </m:r>
                      </m:sub>
                    </m:sSub>
                  </m:oMath>
                </a14:m>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 </a:t>
                </a:r>
              </a:p>
              <a:p>
                <a:pPr marL="228600" indent="-228600" eaLnBrk="0" latinLnBrk="0">
                  <a:buAutoNum type="arabicPeriod"/>
                </a:pPr>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the probability distribution</a:t>
                </a:r>
                <a14:m>
                  <m:oMath xmlns:m="http://schemas.openxmlformats.org/officeDocument/2006/math">
                    <m:sSub>
                      <m:sSubPr>
                        <m:ctrlP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𝜑</m:t>
                        </m:r>
                      </m:e>
                      <m:sub>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𝑘</m:t>
                        </m:r>
                      </m:sub>
                    </m:sSub>
                  </m:oMath>
                </a14:m>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 of the words according to the Dirichlet distribution with parameter β is found for the topic </a:t>
                </a:r>
                <a14:m>
                  <m:oMath xmlns:m="http://schemas.openxmlformats.org/officeDocument/2006/math">
                    <m:sSub>
                      <m:sSubPr>
                        <m:ctrlP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𝑧</m:t>
                        </m:r>
                      </m:e>
                      <m:sub>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𝑚</m:t>
                        </m:r>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m:t>
                        </m:r>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𝑛</m:t>
                        </m:r>
                      </m:sub>
                    </m:sSub>
                  </m:oMath>
                </a14:m>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 which is also a multinomial distribution</a:t>
                </a:r>
                <a:endParaRPr lang="en-US" sz="1200" kern="0" dirty="0">
                  <a:solidFill>
                    <a:srgbClr val="000000"/>
                  </a:solidFill>
                  <a:latin typeface="Times New Roman" panose="02020603050405020304" pitchFamily="18" charset="0"/>
                  <a:ea typeface="Malgun Gothic" panose="020B0503020000020004" pitchFamily="34" charset="-127"/>
                  <a:cs typeface="Times New Roman" panose="02020603050405020304" pitchFamily="18" charset="0"/>
                </a:endParaRPr>
              </a:p>
              <a:p>
                <a:pPr marL="228600" indent="-228600" eaLnBrk="0" latinLnBrk="0">
                  <a:buAutoNum type="arabicPeriod"/>
                </a:pPr>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the word </a:t>
                </a:r>
                <a14:m>
                  <m:oMath xmlns:m="http://schemas.openxmlformats.org/officeDocument/2006/math">
                    <m:sSub>
                      <m:sSubPr>
                        <m:ctrlP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𝑤</m:t>
                        </m:r>
                      </m:e>
                      <m:sub>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𝑚</m:t>
                        </m:r>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m:t>
                        </m:r>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𝑛</m:t>
                        </m:r>
                      </m:sub>
                    </m:sSub>
                  </m:oMath>
                </a14:m>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 corresponding to the topic is found according to </a:t>
                </a:r>
                <a14:m>
                  <m:oMath xmlns:m="http://schemas.openxmlformats.org/officeDocument/2006/math">
                    <m:sSub>
                      <m:sSubPr>
                        <m:ctrlP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𝜑</m:t>
                        </m:r>
                      </m:e>
                      <m:sub>
                        <m:r>
                          <a:rPr lang="en-US" sz="1200" i="1" kern="0">
                            <a:solidFill>
                              <a:srgbClr val="000000"/>
                            </a:solidFill>
                            <a:effectLst/>
                            <a:latin typeface="Cambria Math" panose="02040503050406030204" pitchFamily="18" charset="0"/>
                            <a:ea typeface="Batang" panose="02030600000101010101" pitchFamily="18" charset="-127"/>
                            <a:cs typeface="Times New Roman" panose="02020603050405020304" pitchFamily="18" charset="0"/>
                          </a:rPr>
                          <m:t>𝑘</m:t>
                        </m:r>
                      </m:sub>
                    </m:sSub>
                  </m:oMath>
                </a14:m>
                <a:r>
                  <a:rPr lang="en-US" sz="12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p>
                <a:endParaRPr lang="en-US" dirty="0"/>
              </a:p>
            </p:txBody>
          </p:sp>
        </mc:Choice>
        <mc:Fallback xmlns="">
          <p:sp>
            <p:nvSpPr>
              <p:cNvPr id="14" name="文本框 13">
                <a:extLst>
                  <a:ext uri="{FF2B5EF4-FFF2-40B4-BE49-F238E27FC236}">
                    <a16:creationId xmlns:a16="http://schemas.microsoft.com/office/drawing/2014/main" id="{F68816C0-791A-8C6D-5EFA-2C2E04345F23}"/>
                  </a:ext>
                </a:extLst>
              </p:cNvPr>
              <p:cNvSpPr txBox="1">
                <a:spLocks noRot="1" noChangeAspect="1" noMove="1" noResize="1" noEditPoints="1" noAdjustHandles="1" noChangeArrowheads="1" noChangeShapeType="1" noTextEdit="1"/>
              </p:cNvSpPr>
              <p:nvPr/>
            </p:nvSpPr>
            <p:spPr>
              <a:xfrm>
                <a:off x="935595" y="3359559"/>
                <a:ext cx="7272808" cy="1501950"/>
              </a:xfrm>
              <a:prstGeom prst="rect">
                <a:avLst/>
              </a:prstGeom>
              <a:blipFill>
                <a:blip r:embed="rId4"/>
                <a:stretch>
                  <a:fillRect t="-407"/>
                </a:stretch>
              </a:blipFill>
            </p:spPr>
            <p:txBody>
              <a:bodyPr/>
              <a:lstStyle/>
              <a:p>
                <a:r>
                  <a:rPr lang="en-US">
                    <a:noFill/>
                  </a:rPr>
                  <a:t> </a:t>
                </a:r>
              </a:p>
            </p:txBody>
          </p:sp>
        </mc:Fallback>
      </mc:AlternateContent>
      <p:pic>
        <p:nvPicPr>
          <p:cNvPr id="6" name="图片 5">
            <a:extLst>
              <a:ext uri="{FF2B5EF4-FFF2-40B4-BE49-F238E27FC236}">
                <a16:creationId xmlns:a16="http://schemas.microsoft.com/office/drawing/2014/main" id="{FC0C820F-06D8-DC20-F210-A8BE5658949C}"/>
              </a:ext>
            </a:extLst>
          </p:cNvPr>
          <p:cNvPicPr>
            <a:picLocks noChangeAspect="1"/>
          </p:cNvPicPr>
          <p:nvPr/>
        </p:nvPicPr>
        <p:blipFill>
          <a:blip r:embed="rId5"/>
          <a:stretch>
            <a:fillRect/>
          </a:stretch>
        </p:blipFill>
        <p:spPr>
          <a:xfrm>
            <a:off x="107504" y="987574"/>
            <a:ext cx="4881745" cy="2371985"/>
          </a:xfrm>
          <a:prstGeom prst="rect">
            <a:avLst/>
          </a:prstGeom>
        </p:spPr>
      </p:pic>
      <p:sp>
        <p:nvSpPr>
          <p:cNvPr id="5" name="灯片编号占位符 4">
            <a:extLst>
              <a:ext uri="{FF2B5EF4-FFF2-40B4-BE49-F238E27FC236}">
                <a16:creationId xmlns:a16="http://schemas.microsoft.com/office/drawing/2014/main" id="{329089B2-E3A8-4CF9-21DB-D5317C4BAE98}"/>
              </a:ext>
            </a:extLst>
          </p:cNvPr>
          <p:cNvSpPr>
            <a:spLocks noGrp="1"/>
          </p:cNvSpPr>
          <p:nvPr>
            <p:ph type="sldNum" sz="quarter" idx="12"/>
          </p:nvPr>
        </p:nvSpPr>
        <p:spPr/>
        <p:txBody>
          <a:bodyPr/>
          <a:lstStyle/>
          <a:p>
            <a:fld id="{9D3F3F13-0FB9-47BC-BEC9-3C89F320EEF0}" type="slidenum">
              <a:rPr lang="ko-KR" altLang="en-US" smtClean="0"/>
              <a:t>12</a:t>
            </a:fld>
            <a:endParaRPr lang="ko-KR" altLang="en-US"/>
          </a:p>
        </p:txBody>
      </p:sp>
      <p:sp>
        <p:nvSpPr>
          <p:cNvPr id="11" name="TextBox 11">
            <a:extLst>
              <a:ext uri="{FF2B5EF4-FFF2-40B4-BE49-F238E27FC236}">
                <a16:creationId xmlns:a16="http://schemas.microsoft.com/office/drawing/2014/main" id="{B89F585D-0EBD-21BA-42CE-A009F48439B8}"/>
              </a:ext>
            </a:extLst>
          </p:cNvPr>
          <p:cNvSpPr txBox="1"/>
          <p:nvPr/>
        </p:nvSpPr>
        <p:spPr>
          <a:xfrm>
            <a:off x="395536" y="40546"/>
            <a:ext cx="4176464" cy="646331"/>
          </a:xfrm>
          <a:prstGeom prst="rect">
            <a:avLst/>
          </a:prstGeom>
          <a:noFill/>
        </p:spPr>
        <p:txBody>
          <a:bodyPr wrap="square" rtlCol="0">
            <a:spAutoFit/>
          </a:bodyPr>
          <a:lstStyle>
            <a:defPPr>
              <a:defRPr lang="ko-KR"/>
            </a:defPPr>
            <a:lvl1pPr algn="r">
              <a:defRPr sz="2400" b="1" spc="-150">
                <a:solidFill>
                  <a:srgbClr val="004989"/>
                </a:solidFill>
              </a:defRPr>
            </a:lvl1pPr>
          </a:lstStyle>
          <a:p>
            <a:pPr marR="0" lvl="0" algn="l" defTabSz="914400" rtl="0" eaLnBrk="1" fontAlgn="auto" latinLnBrk="1" hangingPunct="1">
              <a:lnSpc>
                <a:spcPct val="200000"/>
              </a:lnSpc>
              <a:spcBef>
                <a:spcPts val="0"/>
              </a:spcBef>
              <a:spcAft>
                <a:spcPts val="0"/>
              </a:spcAft>
              <a:buClrTx/>
              <a:buSzTx/>
              <a:tabLst/>
              <a:defRPr/>
            </a:pPr>
            <a:r>
              <a:rPr lang="en-US" altLang="ko-KR" sz="18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4. </a:t>
            </a: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LDA topic modelling </a:t>
            </a:r>
            <a:r>
              <a:rPr lang="ko-KR" altLang="en-US"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개요 </a:t>
            </a: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(2)</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1222743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流程图: 过程 19">
            <a:extLst>
              <a:ext uri="{FF2B5EF4-FFF2-40B4-BE49-F238E27FC236}">
                <a16:creationId xmlns:a16="http://schemas.microsoft.com/office/drawing/2014/main" id="{35C42A15-5CD1-84A3-6504-BECB96B37C1C}"/>
              </a:ext>
            </a:extLst>
          </p:cNvPr>
          <p:cNvSpPr/>
          <p:nvPr/>
        </p:nvSpPr>
        <p:spPr>
          <a:xfrm>
            <a:off x="3664034" y="2511552"/>
            <a:ext cx="888537" cy="654253"/>
          </a:xfrm>
          <a:prstGeom prst="flowChartProcess">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95536" y="0"/>
            <a:ext cx="3096344" cy="1323439"/>
          </a:xfrm>
          <a:prstGeom prst="rect">
            <a:avLst/>
          </a:prstGeom>
          <a:noFill/>
        </p:spPr>
        <p:txBody>
          <a:bodyPr wrap="square" rtlCol="0">
            <a:spAutoFit/>
          </a:bodyPr>
          <a:lstStyle>
            <a:defPPr>
              <a:defRPr lang="ko-KR"/>
            </a:defPPr>
            <a:lvl1pPr algn="r">
              <a:defRPr sz="2400" b="1" spc="-150">
                <a:solidFill>
                  <a:srgbClr val="004989"/>
                </a:solidFill>
              </a:defRPr>
            </a:lvl1pPr>
          </a:lstStyle>
          <a:p>
            <a:pPr algn="l">
              <a:lnSpc>
                <a:spcPct val="200000"/>
              </a:lnSpc>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5</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sz="1800" b="1" kern="100" spc="0" dirty="0">
                <a:effectLst/>
                <a:latin typeface="Times New Roman" panose="02020603050405020304" pitchFamily="18" charset="0"/>
                <a:ea typeface="Batang" panose="02030600000101010101" pitchFamily="18" charset="-127"/>
                <a:cs typeface="Times New Roman" panose="02020603050405020304" pitchFamily="18" charset="0"/>
              </a:rPr>
              <a:t>Research Methodology</a:t>
            </a:r>
          </a:p>
          <a:p>
            <a:pPr marL="0" marR="0" lvl="0" indent="0" algn="l" defTabSz="914400" rtl="0" eaLnBrk="1" fontAlgn="auto" latinLnBrk="1" hangingPunct="1">
              <a:lnSpc>
                <a:spcPct val="200000"/>
              </a:lnSpc>
              <a:spcBef>
                <a:spcPts val="0"/>
              </a:spcBef>
              <a:spcAft>
                <a:spcPts val="0"/>
              </a:spcAft>
              <a:buClrTx/>
              <a:buSzTx/>
              <a:buFontTx/>
              <a:buNone/>
              <a:tabLst/>
              <a:defRPr/>
            </a:pP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pic>
        <p:nvPicPr>
          <p:cNvPr id="4" name="图片 3">
            <a:extLst>
              <a:ext uri="{FF2B5EF4-FFF2-40B4-BE49-F238E27FC236}">
                <a16:creationId xmlns:a16="http://schemas.microsoft.com/office/drawing/2014/main" id="{99175BC5-2A5F-6DB5-F0C6-C753A190D38E}"/>
              </a:ext>
            </a:extLst>
          </p:cNvPr>
          <p:cNvPicPr>
            <a:picLocks noChangeAspect="1"/>
          </p:cNvPicPr>
          <p:nvPr/>
        </p:nvPicPr>
        <p:blipFill>
          <a:blip r:embed="rId2"/>
          <a:stretch>
            <a:fillRect/>
          </a:stretch>
        </p:blipFill>
        <p:spPr>
          <a:xfrm>
            <a:off x="238466" y="1138601"/>
            <a:ext cx="3220021" cy="2123256"/>
          </a:xfrm>
          <a:prstGeom prst="rect">
            <a:avLst/>
          </a:prstGeom>
        </p:spPr>
      </p:pic>
      <p:cxnSp>
        <p:nvCxnSpPr>
          <p:cNvPr id="6" name="直接箭头连接符 5">
            <a:extLst>
              <a:ext uri="{FF2B5EF4-FFF2-40B4-BE49-F238E27FC236}">
                <a16:creationId xmlns:a16="http://schemas.microsoft.com/office/drawing/2014/main" id="{26A1C622-9690-DE94-B067-18A754BF3ACF}"/>
              </a:ext>
            </a:extLst>
          </p:cNvPr>
          <p:cNvCxnSpPr/>
          <p:nvPr/>
        </p:nvCxnSpPr>
        <p:spPr>
          <a:xfrm>
            <a:off x="3295023" y="1502536"/>
            <a:ext cx="1296144"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a:extLst>
              <a:ext uri="{FF2B5EF4-FFF2-40B4-BE49-F238E27FC236}">
                <a16:creationId xmlns:a16="http://schemas.microsoft.com/office/drawing/2014/main" id="{5B779F32-4752-95AC-3AA9-3A7CF3F96672}"/>
              </a:ext>
            </a:extLst>
          </p:cNvPr>
          <p:cNvCxnSpPr>
            <a:cxnSpLocks/>
          </p:cNvCxnSpPr>
          <p:nvPr/>
        </p:nvCxnSpPr>
        <p:spPr>
          <a:xfrm flipV="1">
            <a:off x="3225097" y="1922510"/>
            <a:ext cx="1404665" cy="128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a:extLst>
              <a:ext uri="{FF2B5EF4-FFF2-40B4-BE49-F238E27FC236}">
                <a16:creationId xmlns:a16="http://schemas.microsoft.com/office/drawing/2014/main" id="{E8505040-3828-ABA1-B20D-A8706577763B}"/>
              </a:ext>
            </a:extLst>
          </p:cNvPr>
          <p:cNvCxnSpPr>
            <a:cxnSpLocks/>
          </p:cNvCxnSpPr>
          <p:nvPr/>
        </p:nvCxnSpPr>
        <p:spPr>
          <a:xfrm flipV="1">
            <a:off x="3225097" y="2060603"/>
            <a:ext cx="1404665" cy="5676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图片 15">
            <a:extLst>
              <a:ext uri="{FF2B5EF4-FFF2-40B4-BE49-F238E27FC236}">
                <a16:creationId xmlns:a16="http://schemas.microsoft.com/office/drawing/2014/main" id="{8F6F49EA-7874-11BF-AB25-74A4E2C72F23}"/>
              </a:ext>
            </a:extLst>
          </p:cNvPr>
          <p:cNvPicPr>
            <a:picLocks noChangeAspect="1"/>
          </p:cNvPicPr>
          <p:nvPr/>
        </p:nvPicPr>
        <p:blipFill>
          <a:blip r:embed="rId3"/>
          <a:stretch>
            <a:fillRect/>
          </a:stretch>
        </p:blipFill>
        <p:spPr>
          <a:xfrm>
            <a:off x="4629762" y="1369370"/>
            <a:ext cx="4353705" cy="1703857"/>
          </a:xfrm>
          <a:prstGeom prst="rect">
            <a:avLst/>
          </a:prstGeom>
        </p:spPr>
      </p:pic>
      <p:sp>
        <p:nvSpPr>
          <p:cNvPr id="19" name="文本框 18">
            <a:extLst>
              <a:ext uri="{FF2B5EF4-FFF2-40B4-BE49-F238E27FC236}">
                <a16:creationId xmlns:a16="http://schemas.microsoft.com/office/drawing/2014/main" id="{98B149FE-D7CA-1E02-876B-C988BC118FB2}"/>
              </a:ext>
            </a:extLst>
          </p:cNvPr>
          <p:cNvSpPr txBox="1"/>
          <p:nvPr/>
        </p:nvSpPr>
        <p:spPr>
          <a:xfrm>
            <a:off x="3516649" y="2541291"/>
            <a:ext cx="1151708" cy="654253"/>
          </a:xfrm>
          <a:prstGeom prst="rect">
            <a:avLst/>
          </a:prstGeom>
          <a:noFill/>
        </p:spPr>
        <p:txBody>
          <a:bodyPr wrap="square" rtlCol="0">
            <a:spAutoFit/>
          </a:bodyPr>
          <a:lstStyle/>
          <a:p>
            <a:pPr algn="ctr"/>
            <a:r>
              <a:rPr lang="en-US" sz="1200" b="1" i="0" dirty="0">
                <a:solidFill>
                  <a:srgbClr val="333333"/>
                </a:solidFill>
                <a:effectLst/>
                <a:latin typeface="Times New Roman" panose="02020603050405020304" pitchFamily="18" charset="0"/>
                <a:cs typeface="Times New Roman" panose="02020603050405020304" pitchFamily="18" charset="0"/>
              </a:rPr>
              <a:t>Web</a:t>
            </a:r>
          </a:p>
          <a:p>
            <a:pPr algn="ctr"/>
            <a:r>
              <a:rPr lang="en-US" sz="1200" b="1" i="0" dirty="0">
                <a:solidFill>
                  <a:srgbClr val="333333"/>
                </a:solidFill>
                <a:effectLst/>
                <a:latin typeface="Times New Roman" panose="02020603050405020304" pitchFamily="18" charset="0"/>
                <a:cs typeface="Times New Roman" panose="02020603050405020304" pitchFamily="18" charset="0"/>
              </a:rPr>
              <a:t>crawler </a:t>
            </a:r>
          </a:p>
          <a:p>
            <a:pPr algn="ctr"/>
            <a:r>
              <a:rPr lang="en-US" sz="1200" b="1" i="0" dirty="0">
                <a:solidFill>
                  <a:srgbClr val="333333"/>
                </a:solidFill>
                <a:effectLst/>
                <a:latin typeface="Times New Roman" panose="02020603050405020304" pitchFamily="18" charset="0"/>
                <a:cs typeface="Times New Roman" panose="02020603050405020304" pitchFamily="18" charset="0"/>
              </a:rPr>
              <a:t>technique</a:t>
            </a:r>
            <a:endParaRPr lang="en-US" sz="1200" b="1" dirty="0">
              <a:latin typeface="Times New Roman" panose="02020603050405020304" pitchFamily="18" charset="0"/>
              <a:cs typeface="Times New Roman" panose="02020603050405020304" pitchFamily="18" charset="0"/>
            </a:endParaRPr>
          </a:p>
        </p:txBody>
      </p:sp>
      <p:sp>
        <p:nvSpPr>
          <p:cNvPr id="21" name="文本框 20">
            <a:extLst>
              <a:ext uri="{FF2B5EF4-FFF2-40B4-BE49-F238E27FC236}">
                <a16:creationId xmlns:a16="http://schemas.microsoft.com/office/drawing/2014/main" id="{4032F16B-1F1F-B907-64E1-B2176F1C927D}"/>
              </a:ext>
            </a:extLst>
          </p:cNvPr>
          <p:cNvSpPr txBox="1"/>
          <p:nvPr/>
        </p:nvSpPr>
        <p:spPr>
          <a:xfrm>
            <a:off x="1943708" y="3396905"/>
            <a:ext cx="8280920" cy="1022588"/>
          </a:xfrm>
          <a:prstGeom prst="rect">
            <a:avLst/>
          </a:prstGeom>
          <a:noFill/>
        </p:spPr>
        <p:txBody>
          <a:bodyPr wrap="square" rtlCol="0">
            <a:spAutoFit/>
          </a:bodyPr>
          <a:lstStyle/>
          <a:p>
            <a:pPr>
              <a:lnSpc>
                <a:spcPct val="150000"/>
              </a:lnSpc>
            </a:pPr>
            <a:r>
              <a:rPr lang="ko-KR" altLang="en-US" sz="1400" dirty="0">
                <a:solidFill>
                  <a:srgbClr val="333333"/>
                </a:solidFill>
                <a:latin typeface="Times New Roman" panose="02020603050405020304" pitchFamily="18" charset="0"/>
                <a:cs typeface="Times New Roman" panose="02020603050405020304" pitchFamily="18" charset="0"/>
              </a:rPr>
              <a:t>데이터 셋</a:t>
            </a:r>
            <a:r>
              <a:rPr lang="en-US" altLang="ko-KR" sz="1400" dirty="0">
                <a:solidFill>
                  <a:srgbClr val="333333"/>
                </a:solidFill>
                <a:latin typeface="Times New Roman" panose="02020603050405020304" pitchFamily="18" charset="0"/>
                <a:cs typeface="Times New Roman" panose="02020603050405020304" pitchFamily="18" charset="0"/>
              </a:rPr>
              <a:t>:google news </a:t>
            </a:r>
            <a:r>
              <a:rPr lang="en-US" sz="1400" b="0" i="0" dirty="0">
                <a:solidFill>
                  <a:srgbClr val="333333"/>
                </a:solidFill>
                <a:effectLst/>
                <a:latin typeface="Times New Roman" panose="02020603050405020304" pitchFamily="18" charset="0"/>
                <a:cs typeface="Times New Roman" panose="02020603050405020304" pitchFamily="18" charset="0"/>
              </a:rPr>
              <a:t>keyword "fresh food cold chain risk" </a:t>
            </a:r>
            <a:r>
              <a:rPr lang="en-US" sz="1400" dirty="0">
                <a:effectLst/>
                <a:latin typeface="Times New Roman" panose="02020603050405020304" pitchFamily="18" charset="0"/>
                <a:cs typeface="Times New Roman" panose="02020603050405020304" pitchFamily="18" charset="0"/>
              </a:rPr>
              <a:t>1880</a:t>
            </a:r>
            <a:r>
              <a:rPr lang="ko-KR" altLang="en-US" sz="1400" dirty="0">
                <a:effectLst/>
                <a:latin typeface="Times New Roman" panose="02020603050405020304" pitchFamily="18" charset="0"/>
                <a:cs typeface="Times New Roman" panose="02020603050405020304" pitchFamily="18" charset="0"/>
              </a:rPr>
              <a:t>건</a:t>
            </a:r>
            <a:endParaRPr lang="en-US" altLang="ko-KR" sz="1400" dirty="0">
              <a:effectLst/>
              <a:latin typeface="Times New Roman" panose="02020603050405020304" pitchFamily="18" charset="0"/>
              <a:cs typeface="Times New Roman" panose="02020603050405020304" pitchFamily="18" charset="0"/>
            </a:endParaRPr>
          </a:p>
          <a:p>
            <a:pPr>
              <a:lnSpc>
                <a:spcPct val="150000"/>
              </a:lnSpc>
            </a:pPr>
            <a:r>
              <a:rPr lang="en-US" altLang="ko-KR" sz="1400" dirty="0">
                <a:solidFill>
                  <a:srgbClr val="333333"/>
                </a:solidFill>
                <a:latin typeface="Times New Roman" panose="02020603050405020304" pitchFamily="18" charset="0"/>
                <a:cs typeface="Times New Roman" panose="02020603050405020304" pitchFamily="18" charset="0"/>
              </a:rPr>
              <a:t>                  google news</a:t>
            </a:r>
            <a:r>
              <a:rPr lang="en-US" sz="1400" b="0" i="0" dirty="0">
                <a:solidFill>
                  <a:srgbClr val="333333"/>
                </a:solidFill>
                <a:effectLst/>
                <a:latin typeface="Times New Roman" panose="02020603050405020304" pitchFamily="18" charset="0"/>
                <a:cs typeface="Times New Roman" panose="02020603050405020304" pitchFamily="18" charset="0"/>
              </a:rPr>
              <a:t> keyword "medicine cold chain risk" 1871</a:t>
            </a:r>
            <a:r>
              <a:rPr lang="ko-KR" altLang="en-US" sz="1400" b="0" i="0" dirty="0">
                <a:solidFill>
                  <a:srgbClr val="333333"/>
                </a:solidFill>
                <a:effectLst/>
                <a:latin typeface="Times New Roman" panose="02020603050405020304" pitchFamily="18" charset="0"/>
                <a:cs typeface="Times New Roman" panose="02020603050405020304" pitchFamily="18" charset="0"/>
              </a:rPr>
              <a:t>건</a:t>
            </a:r>
            <a:r>
              <a:rPr lang="en-US" sz="1400" b="0" i="0" dirty="0">
                <a:solidFill>
                  <a:srgbClr val="333333"/>
                </a:solidFill>
                <a:effectLst/>
                <a:latin typeface="Times New Roman" panose="02020603050405020304" pitchFamily="18" charset="0"/>
                <a:cs typeface="Times New Roman" panose="02020603050405020304" pitchFamily="18" charset="0"/>
              </a:rPr>
              <a:t> </a:t>
            </a:r>
          </a:p>
          <a:p>
            <a:pPr>
              <a:lnSpc>
                <a:spcPct val="150000"/>
              </a:lnSpc>
            </a:pPr>
            <a:r>
              <a:rPr lang="ko-KR" altLang="en-US" sz="1400" dirty="0">
                <a:solidFill>
                  <a:srgbClr val="333333"/>
                </a:solidFill>
                <a:latin typeface="Times New Roman" panose="02020603050405020304" pitchFamily="18" charset="0"/>
                <a:cs typeface="Times New Roman" panose="02020603050405020304" pitchFamily="18" charset="0"/>
              </a:rPr>
              <a:t>기간</a:t>
            </a:r>
            <a:r>
              <a:rPr lang="en-US" altLang="ko-KR" sz="1400" dirty="0">
                <a:solidFill>
                  <a:srgbClr val="333333"/>
                </a:solidFill>
                <a:latin typeface="Times New Roman" panose="02020603050405020304" pitchFamily="18" charset="0"/>
                <a:cs typeface="Times New Roman" panose="02020603050405020304" pitchFamily="18" charset="0"/>
              </a:rPr>
              <a:t>:</a:t>
            </a:r>
            <a:r>
              <a:rPr lang="en-US" sz="1400" b="0" i="0" dirty="0">
                <a:solidFill>
                  <a:srgbClr val="333333"/>
                </a:solidFill>
                <a:effectLst/>
                <a:latin typeface="Times New Roman" panose="02020603050405020304" pitchFamily="18" charset="0"/>
                <a:cs typeface="Times New Roman" panose="02020603050405020304" pitchFamily="18" charset="0"/>
              </a:rPr>
              <a:t>2015</a:t>
            </a:r>
            <a:r>
              <a:rPr lang="ko-KR" altLang="en-US" sz="1400" b="0" i="0" dirty="0">
                <a:solidFill>
                  <a:srgbClr val="333333"/>
                </a:solidFill>
                <a:effectLst/>
                <a:latin typeface="Times New Roman" panose="02020603050405020304" pitchFamily="18" charset="0"/>
                <a:cs typeface="Times New Roman" panose="02020603050405020304" pitchFamily="18" charset="0"/>
              </a:rPr>
              <a:t>년</a:t>
            </a:r>
            <a:r>
              <a:rPr lang="en-US" altLang="ko-KR" sz="1400" b="0" i="0" dirty="0">
                <a:solidFill>
                  <a:srgbClr val="333333"/>
                </a:solidFill>
                <a:effectLst/>
                <a:latin typeface="Times New Roman" panose="02020603050405020304" pitchFamily="18" charset="0"/>
                <a:cs typeface="Times New Roman" panose="02020603050405020304" pitchFamily="18" charset="0"/>
              </a:rPr>
              <a:t>1</a:t>
            </a:r>
            <a:r>
              <a:rPr lang="ko-KR" altLang="en-US" sz="1400" b="0" i="0" dirty="0">
                <a:solidFill>
                  <a:srgbClr val="333333"/>
                </a:solidFill>
                <a:effectLst/>
                <a:latin typeface="Times New Roman" panose="02020603050405020304" pitchFamily="18" charset="0"/>
                <a:cs typeface="Times New Roman" panose="02020603050405020304" pitchFamily="18" charset="0"/>
              </a:rPr>
              <a:t>월</a:t>
            </a:r>
            <a:r>
              <a:rPr lang="ko-KR" altLang="en-US" sz="1400" dirty="0">
                <a:solidFill>
                  <a:srgbClr val="333333"/>
                </a:solidFill>
                <a:latin typeface="Times New Roman" panose="02020603050405020304" pitchFamily="18" charset="0"/>
                <a:cs typeface="Times New Roman" panose="02020603050405020304" pitchFamily="18" charset="0"/>
              </a:rPr>
              <a:t>부터 </a:t>
            </a:r>
            <a:r>
              <a:rPr lang="en-US" sz="1400" b="0" i="0" dirty="0">
                <a:solidFill>
                  <a:srgbClr val="333333"/>
                </a:solidFill>
                <a:effectLst/>
                <a:latin typeface="Times New Roman" panose="02020603050405020304" pitchFamily="18" charset="0"/>
                <a:cs typeface="Times New Roman" panose="02020603050405020304" pitchFamily="18" charset="0"/>
              </a:rPr>
              <a:t>2022</a:t>
            </a:r>
            <a:r>
              <a:rPr lang="ko-KR" altLang="en-US" sz="1400" b="0" i="0" dirty="0">
                <a:solidFill>
                  <a:srgbClr val="333333"/>
                </a:solidFill>
                <a:effectLst/>
                <a:latin typeface="Times New Roman" panose="02020603050405020304" pitchFamily="18" charset="0"/>
                <a:cs typeface="Times New Roman" panose="02020603050405020304" pitchFamily="18" charset="0"/>
              </a:rPr>
              <a:t>년 </a:t>
            </a:r>
            <a:r>
              <a:rPr lang="en-US" altLang="ko-KR" sz="1400" b="0" i="0" dirty="0">
                <a:solidFill>
                  <a:srgbClr val="333333"/>
                </a:solidFill>
                <a:effectLst/>
                <a:latin typeface="Times New Roman" panose="02020603050405020304" pitchFamily="18" charset="0"/>
                <a:cs typeface="Times New Roman" panose="02020603050405020304" pitchFamily="18" charset="0"/>
              </a:rPr>
              <a:t>4</a:t>
            </a:r>
            <a:r>
              <a:rPr lang="ko-KR" altLang="en-US" sz="1400" b="0" i="0" dirty="0">
                <a:solidFill>
                  <a:srgbClr val="333333"/>
                </a:solidFill>
                <a:effectLst/>
                <a:latin typeface="Times New Roman" panose="02020603050405020304" pitchFamily="18" charset="0"/>
                <a:cs typeface="Times New Roman" panose="02020603050405020304" pitchFamily="18" charset="0"/>
              </a:rPr>
              <a:t>월까지</a:t>
            </a:r>
            <a:r>
              <a:rPr lang="en-US" sz="1400" b="0" i="0" dirty="0">
                <a:solidFill>
                  <a:srgbClr val="333333"/>
                </a:solidFill>
                <a:effectLst/>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p:txBody>
      </p:sp>
      <p:sp>
        <p:nvSpPr>
          <p:cNvPr id="22" name="文本框 21">
            <a:extLst>
              <a:ext uri="{FF2B5EF4-FFF2-40B4-BE49-F238E27FC236}">
                <a16:creationId xmlns:a16="http://schemas.microsoft.com/office/drawing/2014/main" id="{EA919D47-1743-DE34-DA3F-6915F2374553}"/>
              </a:ext>
            </a:extLst>
          </p:cNvPr>
          <p:cNvSpPr txBox="1"/>
          <p:nvPr/>
        </p:nvSpPr>
        <p:spPr>
          <a:xfrm>
            <a:off x="395536" y="554254"/>
            <a:ext cx="4896544" cy="307777"/>
          </a:xfrm>
          <a:prstGeom prst="rect">
            <a:avLst/>
          </a:prstGeom>
          <a:noFill/>
        </p:spPr>
        <p:txBody>
          <a:bodyPr wrap="square" rtlCol="0">
            <a:spAutoFit/>
          </a:bodyPr>
          <a:lstStyle/>
          <a:p>
            <a:r>
              <a:rPr lang="en-US" sz="1400" b="1" dirty="0">
                <a:solidFill>
                  <a:schemeClr val="tx2"/>
                </a:solidFill>
                <a:latin typeface="Times New Roman" panose="02020603050405020304" pitchFamily="18" charset="0"/>
                <a:cs typeface="Times New Roman" panose="02020603050405020304" pitchFamily="18" charset="0"/>
              </a:rPr>
              <a:t>5</a:t>
            </a:r>
            <a:r>
              <a:rPr lang="en-US" sz="1400" b="1" dirty="0">
                <a:solidFill>
                  <a:schemeClr val="tx2"/>
                </a:solidFill>
                <a:effectLst/>
                <a:latin typeface="Times New Roman" panose="02020603050405020304" pitchFamily="18" charset="0"/>
                <a:cs typeface="Times New Roman" panose="02020603050405020304" pitchFamily="18" charset="0"/>
              </a:rPr>
              <a:t>.1 Study subject and data collection</a:t>
            </a:r>
            <a:endParaRPr lang="en-US" sz="1400" b="1" dirty="0">
              <a:solidFill>
                <a:schemeClr val="tx2"/>
              </a:solidFill>
              <a:latin typeface="Times New Roman" panose="02020603050405020304" pitchFamily="18" charset="0"/>
              <a:cs typeface="Times New Roman" panose="02020603050405020304" pitchFamily="18" charset="0"/>
            </a:endParaRPr>
          </a:p>
        </p:txBody>
      </p:sp>
      <p:sp>
        <p:nvSpPr>
          <p:cNvPr id="3" name="箭头: 五边形 2">
            <a:extLst>
              <a:ext uri="{FF2B5EF4-FFF2-40B4-BE49-F238E27FC236}">
                <a16:creationId xmlns:a16="http://schemas.microsoft.com/office/drawing/2014/main" id="{73CFED97-71A9-596B-4B79-A4FFD7337A1C}"/>
              </a:ext>
            </a:extLst>
          </p:cNvPr>
          <p:cNvSpPr/>
          <p:nvPr/>
        </p:nvSpPr>
        <p:spPr>
          <a:xfrm>
            <a:off x="277310" y="3534448"/>
            <a:ext cx="1656184" cy="747501"/>
          </a:xfrm>
          <a:prstGeom prst="homePlate">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文本框 4">
            <a:extLst>
              <a:ext uri="{FF2B5EF4-FFF2-40B4-BE49-F238E27FC236}">
                <a16:creationId xmlns:a16="http://schemas.microsoft.com/office/drawing/2014/main" id="{7EB64074-CFAA-DBBD-4384-6D77009F4B0D}"/>
              </a:ext>
            </a:extLst>
          </p:cNvPr>
          <p:cNvSpPr txBox="1"/>
          <p:nvPr/>
        </p:nvSpPr>
        <p:spPr>
          <a:xfrm>
            <a:off x="263009" y="3599276"/>
            <a:ext cx="1683143" cy="646331"/>
          </a:xfrm>
          <a:prstGeom prst="rect">
            <a:avLst/>
          </a:prstGeom>
          <a:noFill/>
        </p:spPr>
        <p:txBody>
          <a:bodyPr wrap="square" rtlCol="0">
            <a:spAutoFit/>
          </a:bodyPr>
          <a:lstStyle/>
          <a:p>
            <a:r>
              <a:rPr lang="ko-KR" altLang="en-US" sz="1200" dirty="0"/>
              <a:t>뉴스 텍스트</a:t>
            </a:r>
            <a:r>
              <a:rPr lang="en-US" altLang="ko-KR" sz="1200" dirty="0"/>
              <a:t>:</a:t>
            </a:r>
          </a:p>
          <a:p>
            <a:r>
              <a:rPr lang="ko-KR" altLang="en-US" sz="1200" dirty="0"/>
              <a:t>적시성</a:t>
            </a:r>
            <a:r>
              <a:rPr lang="en-US" altLang="ko-KR" sz="1200" dirty="0"/>
              <a:t>,</a:t>
            </a:r>
            <a:r>
              <a:rPr lang="ko-KR" altLang="en-US" sz="1200" dirty="0"/>
              <a:t>진실성</a:t>
            </a:r>
            <a:r>
              <a:rPr lang="en-US" altLang="ko-KR" sz="1200" dirty="0"/>
              <a:t>,</a:t>
            </a:r>
            <a:r>
              <a:rPr lang="ko-KR" altLang="en-US" sz="1200" dirty="0"/>
              <a:t>정확성</a:t>
            </a:r>
            <a:r>
              <a:rPr lang="en-US" altLang="ko-KR" sz="1200" dirty="0"/>
              <a:t>,</a:t>
            </a:r>
            <a:r>
              <a:rPr lang="ko-KR" altLang="en-US" sz="1200" dirty="0" err="1"/>
              <a:t>개관성</a:t>
            </a:r>
            <a:r>
              <a:rPr lang="ko-KR" altLang="en-US" sz="1200" dirty="0"/>
              <a:t> 등 특정</a:t>
            </a:r>
            <a:r>
              <a:rPr lang="en-US" altLang="ko-KR" sz="1200" dirty="0"/>
              <a:t>.</a:t>
            </a:r>
            <a:endParaRPr lang="en-US" sz="1200" dirty="0"/>
          </a:p>
        </p:txBody>
      </p:sp>
      <p:sp>
        <p:nvSpPr>
          <p:cNvPr id="9" name="灯片编号占位符 8">
            <a:extLst>
              <a:ext uri="{FF2B5EF4-FFF2-40B4-BE49-F238E27FC236}">
                <a16:creationId xmlns:a16="http://schemas.microsoft.com/office/drawing/2014/main" id="{EF502362-3713-9592-D01C-42743EE109F9}"/>
              </a:ext>
            </a:extLst>
          </p:cNvPr>
          <p:cNvSpPr>
            <a:spLocks noGrp="1"/>
          </p:cNvSpPr>
          <p:nvPr>
            <p:ph type="sldNum" sz="quarter" idx="12"/>
          </p:nvPr>
        </p:nvSpPr>
        <p:spPr/>
        <p:txBody>
          <a:bodyPr/>
          <a:lstStyle/>
          <a:p>
            <a:fld id="{9D3F3F13-0FB9-47BC-BEC9-3C89F320EEF0}" type="slidenum">
              <a:rPr lang="ko-KR" altLang="en-US" smtClean="0"/>
              <a:t>13</a:t>
            </a:fld>
            <a:endParaRPr lang="ko-KR" altLang="en-US"/>
          </a:p>
        </p:txBody>
      </p:sp>
    </p:spTree>
    <p:extLst>
      <p:ext uri="{BB962C8B-B14F-4D97-AF65-F5344CB8AC3E}">
        <p14:creationId xmlns:p14="http://schemas.microsoft.com/office/powerpoint/2010/main" val="1741890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圆角 12">
            <a:extLst>
              <a:ext uri="{FF2B5EF4-FFF2-40B4-BE49-F238E27FC236}">
                <a16:creationId xmlns:a16="http://schemas.microsoft.com/office/drawing/2014/main" id="{5E7B3315-6FAB-E4CA-BD5B-DF796906A49E}"/>
              </a:ext>
            </a:extLst>
          </p:cNvPr>
          <p:cNvSpPr/>
          <p:nvPr/>
        </p:nvSpPr>
        <p:spPr>
          <a:xfrm>
            <a:off x="6588224" y="2499742"/>
            <a:ext cx="1440160" cy="459376"/>
          </a:xfrm>
          <a:prstGeom prst="roundRect">
            <a:avLst/>
          </a:prstGeom>
          <a:solidFill>
            <a:schemeClr val="accent1">
              <a:lumMod val="20000"/>
              <a:lumOff val="80000"/>
            </a:schemeClr>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TextBox 11"/>
          <p:cNvSpPr txBox="1"/>
          <p:nvPr/>
        </p:nvSpPr>
        <p:spPr>
          <a:xfrm>
            <a:off x="395536" y="0"/>
            <a:ext cx="3096344" cy="1323439"/>
          </a:xfrm>
          <a:prstGeom prst="rect">
            <a:avLst/>
          </a:prstGeom>
          <a:noFill/>
        </p:spPr>
        <p:txBody>
          <a:bodyPr wrap="square" rtlCol="0">
            <a:spAutoFit/>
          </a:bodyPr>
          <a:lstStyle>
            <a:defPPr>
              <a:defRPr lang="ko-KR"/>
            </a:defPPr>
            <a:lvl1pPr algn="r">
              <a:defRPr sz="2400" b="1" spc="-150">
                <a:solidFill>
                  <a:srgbClr val="004989"/>
                </a:solidFill>
              </a:defRPr>
            </a:lvl1pPr>
          </a:lstStyle>
          <a:p>
            <a:pPr algn="l">
              <a:lnSpc>
                <a:spcPct val="200000"/>
              </a:lnSpc>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5</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sz="1800" b="1" kern="100" spc="0" dirty="0">
                <a:effectLst/>
                <a:latin typeface="Times New Roman" panose="02020603050405020304" pitchFamily="18" charset="0"/>
                <a:ea typeface="Batang" panose="02030600000101010101" pitchFamily="18" charset="-127"/>
                <a:cs typeface="Times New Roman" panose="02020603050405020304" pitchFamily="18" charset="0"/>
              </a:rPr>
              <a:t>Research Methodology</a:t>
            </a:r>
          </a:p>
          <a:p>
            <a:pPr marL="0" marR="0" lvl="0" indent="0" algn="l" defTabSz="914400" rtl="0" eaLnBrk="1" fontAlgn="auto" latinLnBrk="1" hangingPunct="1">
              <a:lnSpc>
                <a:spcPct val="200000"/>
              </a:lnSpc>
              <a:spcBef>
                <a:spcPts val="0"/>
              </a:spcBef>
              <a:spcAft>
                <a:spcPts val="0"/>
              </a:spcAft>
              <a:buClrTx/>
              <a:buSzTx/>
              <a:buFontTx/>
              <a:buNone/>
              <a:tabLst/>
              <a:defRPr/>
            </a:pP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22" name="文本框 21">
            <a:extLst>
              <a:ext uri="{FF2B5EF4-FFF2-40B4-BE49-F238E27FC236}">
                <a16:creationId xmlns:a16="http://schemas.microsoft.com/office/drawing/2014/main" id="{EA919D47-1743-DE34-DA3F-6915F2374553}"/>
              </a:ext>
            </a:extLst>
          </p:cNvPr>
          <p:cNvSpPr txBox="1"/>
          <p:nvPr/>
        </p:nvSpPr>
        <p:spPr>
          <a:xfrm>
            <a:off x="395536" y="575584"/>
            <a:ext cx="4896544" cy="307777"/>
          </a:xfrm>
          <a:prstGeom prst="rect">
            <a:avLst/>
          </a:prstGeom>
          <a:noFill/>
        </p:spPr>
        <p:txBody>
          <a:bodyPr wrap="square" rtlCol="0">
            <a:spAutoFit/>
          </a:bodyPr>
          <a:lstStyle/>
          <a:p>
            <a:r>
              <a:rPr lang="en-US" sz="1400" b="1" dirty="0">
                <a:solidFill>
                  <a:schemeClr val="tx2"/>
                </a:solidFill>
                <a:latin typeface="Times New Roman" panose="02020603050405020304" pitchFamily="18" charset="0"/>
                <a:cs typeface="Times New Roman" panose="02020603050405020304" pitchFamily="18" charset="0"/>
              </a:rPr>
              <a:t>5</a:t>
            </a:r>
            <a:r>
              <a:rPr lang="en-US" sz="1400" b="1" dirty="0">
                <a:solidFill>
                  <a:schemeClr val="tx2"/>
                </a:solidFill>
                <a:effectLst/>
                <a:latin typeface="Times New Roman" panose="02020603050405020304" pitchFamily="18" charset="0"/>
                <a:cs typeface="Times New Roman" panose="02020603050405020304" pitchFamily="18" charset="0"/>
              </a:rPr>
              <a:t>.2 Research procedure</a:t>
            </a:r>
            <a:endParaRPr lang="en-US" sz="1400" b="1" dirty="0">
              <a:solidFill>
                <a:schemeClr val="tx2"/>
              </a:solidFill>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2563385B-5BC4-608B-E428-24A7A4762220}"/>
              </a:ext>
            </a:extLst>
          </p:cNvPr>
          <p:cNvPicPr>
            <a:picLocks noChangeAspect="1"/>
          </p:cNvPicPr>
          <p:nvPr/>
        </p:nvPicPr>
        <p:blipFill>
          <a:blip r:embed="rId2"/>
          <a:stretch>
            <a:fillRect/>
          </a:stretch>
        </p:blipFill>
        <p:spPr>
          <a:xfrm>
            <a:off x="929040" y="762794"/>
            <a:ext cx="7285917" cy="1828974"/>
          </a:xfrm>
          <a:prstGeom prst="rect">
            <a:avLst/>
          </a:prstGeom>
        </p:spPr>
      </p:pic>
      <p:sp>
        <p:nvSpPr>
          <p:cNvPr id="5" name="文本框 4">
            <a:extLst>
              <a:ext uri="{FF2B5EF4-FFF2-40B4-BE49-F238E27FC236}">
                <a16:creationId xmlns:a16="http://schemas.microsoft.com/office/drawing/2014/main" id="{C3A4AEB6-224A-7B3E-6AAD-7CC80B9354DA}"/>
              </a:ext>
            </a:extLst>
          </p:cNvPr>
          <p:cNvSpPr txBox="1"/>
          <p:nvPr/>
        </p:nvSpPr>
        <p:spPr>
          <a:xfrm>
            <a:off x="467544" y="2446402"/>
            <a:ext cx="2952328" cy="307777"/>
          </a:xfrm>
          <a:prstGeom prst="rect">
            <a:avLst/>
          </a:prstGeom>
          <a:noFill/>
        </p:spPr>
        <p:txBody>
          <a:bodyPr wrap="square" rtlCol="0">
            <a:spAutoFit/>
          </a:bodyPr>
          <a:lstStyle/>
          <a:p>
            <a:r>
              <a:rPr lang="en-US" sz="1400" b="1" dirty="0">
                <a:solidFill>
                  <a:schemeClr val="tx2"/>
                </a:solidFill>
                <a:latin typeface="Times New Roman" panose="02020603050405020304" pitchFamily="18" charset="0"/>
                <a:cs typeface="Times New Roman" panose="02020603050405020304" pitchFamily="18" charset="0"/>
              </a:rPr>
              <a:t>5</a:t>
            </a:r>
            <a:r>
              <a:rPr lang="en-US" sz="1400" b="1" dirty="0">
                <a:solidFill>
                  <a:schemeClr val="tx2"/>
                </a:solidFill>
                <a:effectLst/>
                <a:latin typeface="Times New Roman" panose="02020603050405020304" pitchFamily="18" charset="0"/>
                <a:cs typeface="Times New Roman" panose="02020603050405020304" pitchFamily="18" charset="0"/>
              </a:rPr>
              <a:t>.3 Data pre-processing</a:t>
            </a:r>
            <a:endParaRPr lang="en-US" sz="1400" b="1" dirty="0">
              <a:solidFill>
                <a:schemeClr val="tx2"/>
              </a:solidFill>
              <a:latin typeface="Times New Roman" panose="02020603050405020304" pitchFamily="18" charset="0"/>
              <a:cs typeface="Times New Roman" panose="02020603050405020304" pitchFamily="18" charset="0"/>
            </a:endParaRPr>
          </a:p>
        </p:txBody>
      </p:sp>
      <p:graphicFrame>
        <p:nvGraphicFramePr>
          <p:cNvPr id="7" name="表格 6">
            <a:extLst>
              <a:ext uri="{FF2B5EF4-FFF2-40B4-BE49-F238E27FC236}">
                <a16:creationId xmlns:a16="http://schemas.microsoft.com/office/drawing/2014/main" id="{F919F4F6-63DA-3E13-77A4-6942107283CC}"/>
              </a:ext>
            </a:extLst>
          </p:cNvPr>
          <p:cNvGraphicFramePr>
            <a:graphicFrameLocks noGrp="1"/>
          </p:cNvGraphicFramePr>
          <p:nvPr>
            <p:extLst>
              <p:ext uri="{D42A27DB-BD31-4B8C-83A1-F6EECF244321}">
                <p14:modId xmlns:p14="http://schemas.microsoft.com/office/powerpoint/2010/main" val="3010526048"/>
              </p:ext>
            </p:extLst>
          </p:nvPr>
        </p:nvGraphicFramePr>
        <p:xfrm>
          <a:off x="1151620" y="3052225"/>
          <a:ext cx="6696744" cy="1390489"/>
        </p:xfrm>
        <a:graphic>
          <a:graphicData uri="http://schemas.openxmlformats.org/drawingml/2006/table">
            <a:tbl>
              <a:tblPr firstRow="1" firstCol="1" bandRow="1">
                <a:tableStyleId>{3B4B98B0-60AC-42C2-AFA5-B58CD77FA1E5}</a:tableStyleId>
              </a:tblPr>
              <a:tblGrid>
                <a:gridCol w="2060931">
                  <a:extLst>
                    <a:ext uri="{9D8B030D-6E8A-4147-A177-3AD203B41FA5}">
                      <a16:colId xmlns:a16="http://schemas.microsoft.com/office/drawing/2014/main" val="2829894296"/>
                    </a:ext>
                  </a:extLst>
                </a:gridCol>
                <a:gridCol w="4635813">
                  <a:extLst>
                    <a:ext uri="{9D8B030D-6E8A-4147-A177-3AD203B41FA5}">
                      <a16:colId xmlns:a16="http://schemas.microsoft.com/office/drawing/2014/main" val="973535069"/>
                    </a:ext>
                  </a:extLst>
                </a:gridCol>
              </a:tblGrid>
              <a:tr h="316409">
                <a:tc>
                  <a:txBody>
                    <a:bodyPr/>
                    <a:lstStyle/>
                    <a:p>
                      <a:pPr algn="ctr" latinLnBrk="0">
                        <a:lnSpc>
                          <a:spcPct val="107000"/>
                        </a:lnSpc>
                        <a:spcAft>
                          <a:spcPts val="800"/>
                        </a:spcAft>
                      </a:pPr>
                      <a:r>
                        <a:rPr lang="en-US" sz="1400" b="0" kern="100" dirty="0">
                          <a:effectLst/>
                          <a:latin typeface="Times New Roman" panose="02020603050405020304" pitchFamily="18" charset="0"/>
                          <a:cs typeface="Times New Roman" panose="02020603050405020304" pitchFamily="18" charset="0"/>
                        </a:rPr>
                        <a:t>Data cleaning</a:t>
                      </a:r>
                      <a:endParaRPr lang="en-US" sz="1400" b="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07000"/>
                        </a:lnSpc>
                        <a:spcAft>
                          <a:spcPts val="800"/>
                        </a:spcAft>
                      </a:pPr>
                      <a:r>
                        <a:rPr lang="en-US" sz="1400" b="0" kern="100" dirty="0">
                          <a:effectLst/>
                          <a:latin typeface="Times New Roman" panose="02020603050405020304" pitchFamily="18" charset="0"/>
                          <a:cs typeface="Times New Roman" panose="02020603050405020304" pitchFamily="18" charset="0"/>
                        </a:rPr>
                        <a:t>Remove URL links, email addresses, time, date, special symbols, etc.</a:t>
                      </a:r>
                      <a:endParaRPr lang="en-US" sz="1400" b="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3203084663"/>
                  </a:ext>
                </a:extLst>
              </a:tr>
              <a:tr h="316409">
                <a:tc>
                  <a:txBody>
                    <a:bodyPr/>
                    <a:lstStyle/>
                    <a:p>
                      <a:pPr algn="ctr" latinLnBrk="0">
                        <a:lnSpc>
                          <a:spcPct val="107000"/>
                        </a:lnSpc>
                        <a:spcAft>
                          <a:spcPts val="800"/>
                        </a:spcAft>
                      </a:pPr>
                      <a:r>
                        <a:rPr lang="en-US" sz="1400" b="0" kern="100" dirty="0">
                          <a:effectLst/>
                          <a:latin typeface="Times New Roman" panose="02020603050405020304" pitchFamily="18" charset="0"/>
                          <a:cs typeface="Times New Roman" panose="02020603050405020304" pitchFamily="18" charset="0"/>
                        </a:rPr>
                        <a:t>Tokenization</a:t>
                      </a:r>
                      <a:endParaRPr lang="en-US" sz="1400" b="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07000"/>
                        </a:lnSpc>
                        <a:spcAft>
                          <a:spcPts val="800"/>
                        </a:spcAft>
                      </a:pPr>
                      <a:r>
                        <a:rPr lang="en-US" sz="1400" b="0" kern="100" dirty="0">
                          <a:effectLst/>
                          <a:latin typeface="Times New Roman" panose="02020603050405020304" pitchFamily="18" charset="0"/>
                          <a:cs typeface="Times New Roman" panose="02020603050405020304" pitchFamily="18" charset="0"/>
                        </a:rPr>
                        <a:t>cold chain risk -&gt; cold, chain, risk</a:t>
                      </a:r>
                      <a:endParaRPr lang="en-US" sz="1400" b="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2200678748"/>
                  </a:ext>
                </a:extLst>
              </a:tr>
              <a:tr h="316409">
                <a:tc>
                  <a:txBody>
                    <a:bodyPr/>
                    <a:lstStyle/>
                    <a:p>
                      <a:pPr algn="ctr" latinLnBrk="0">
                        <a:lnSpc>
                          <a:spcPct val="107000"/>
                        </a:lnSpc>
                        <a:spcAft>
                          <a:spcPts val="800"/>
                        </a:spcAft>
                      </a:pPr>
                      <a:r>
                        <a:rPr lang="en-US" sz="1400" b="0" kern="100" dirty="0">
                          <a:effectLst/>
                          <a:latin typeface="Times New Roman" panose="02020603050405020304" pitchFamily="18" charset="0"/>
                          <a:cs typeface="Times New Roman" panose="02020603050405020304" pitchFamily="18" charset="0"/>
                        </a:rPr>
                        <a:t>Lemmatization</a:t>
                      </a:r>
                      <a:endParaRPr lang="en-US" sz="1400" b="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07000"/>
                        </a:lnSpc>
                        <a:spcAft>
                          <a:spcPts val="800"/>
                        </a:spcAft>
                      </a:pPr>
                      <a:r>
                        <a:rPr lang="en-US" sz="1400" b="0" kern="100" dirty="0">
                          <a:effectLst/>
                          <a:latin typeface="Times New Roman" panose="02020603050405020304" pitchFamily="18" charset="0"/>
                          <a:cs typeface="Times New Roman" panose="02020603050405020304" pitchFamily="18" charset="0"/>
                        </a:rPr>
                        <a:t>delivering -&gt; delivery  ate -&gt; eat  partners -&gt; partner</a:t>
                      </a:r>
                      <a:endParaRPr lang="en-US" sz="1400" b="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2959638095"/>
                  </a:ext>
                </a:extLst>
              </a:tr>
              <a:tr h="316409">
                <a:tc>
                  <a:txBody>
                    <a:bodyPr/>
                    <a:lstStyle/>
                    <a:p>
                      <a:pPr algn="ctr" latinLnBrk="0">
                        <a:lnSpc>
                          <a:spcPct val="107000"/>
                        </a:lnSpc>
                        <a:spcAft>
                          <a:spcPts val="800"/>
                        </a:spcAft>
                      </a:pPr>
                      <a:r>
                        <a:rPr lang="en-US" sz="1400" b="0" kern="100" dirty="0">
                          <a:effectLst/>
                          <a:latin typeface="Times New Roman" panose="02020603050405020304" pitchFamily="18" charset="0"/>
                          <a:cs typeface="Times New Roman" panose="02020603050405020304" pitchFamily="18" charset="0"/>
                        </a:rPr>
                        <a:t>Stop word removal</a:t>
                      </a:r>
                      <a:endParaRPr lang="en-US" sz="1400" b="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07000"/>
                        </a:lnSpc>
                        <a:spcAft>
                          <a:spcPts val="800"/>
                        </a:spcAft>
                      </a:pPr>
                      <a:r>
                        <a:rPr lang="en-US" sz="1400" b="0" kern="100" dirty="0">
                          <a:effectLst/>
                          <a:latin typeface="Times New Roman" panose="02020603050405020304" pitchFamily="18" charset="0"/>
                          <a:cs typeface="Times New Roman" panose="02020603050405020304" pitchFamily="18" charset="0"/>
                        </a:rPr>
                        <a:t>is, are, am, he, she, has, its, on, that, were…</a:t>
                      </a:r>
                      <a:endParaRPr lang="en-US" sz="1400" b="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1552080982"/>
                  </a:ext>
                </a:extLst>
              </a:tr>
            </a:tbl>
          </a:graphicData>
        </a:graphic>
      </p:graphicFrame>
      <p:sp>
        <p:nvSpPr>
          <p:cNvPr id="9" name="文本框 8">
            <a:extLst>
              <a:ext uri="{FF2B5EF4-FFF2-40B4-BE49-F238E27FC236}">
                <a16:creationId xmlns:a16="http://schemas.microsoft.com/office/drawing/2014/main" id="{5CF34743-148E-A750-B1C7-BAB0C3B1ABC9}"/>
              </a:ext>
            </a:extLst>
          </p:cNvPr>
          <p:cNvSpPr txBox="1"/>
          <p:nvPr/>
        </p:nvSpPr>
        <p:spPr>
          <a:xfrm>
            <a:off x="6796076" y="2536286"/>
            <a:ext cx="1512168" cy="366916"/>
          </a:xfrm>
          <a:prstGeom prst="rect">
            <a:avLst/>
          </a:prstGeom>
          <a:noFill/>
        </p:spPr>
        <p:txBody>
          <a:bodyPr wrap="square" rtlCol="0">
            <a:spAutoFit/>
          </a:bodyPr>
          <a:lstStyle/>
          <a:p>
            <a:r>
              <a:rPr lang="en-US" b="1" dirty="0"/>
              <a:t>Python3</a:t>
            </a:r>
          </a:p>
        </p:txBody>
      </p:sp>
      <p:sp>
        <p:nvSpPr>
          <p:cNvPr id="6" name="灯片编号占位符 5">
            <a:extLst>
              <a:ext uri="{FF2B5EF4-FFF2-40B4-BE49-F238E27FC236}">
                <a16:creationId xmlns:a16="http://schemas.microsoft.com/office/drawing/2014/main" id="{ADD2B884-595B-1E3C-2E83-39006BD99DCF}"/>
              </a:ext>
            </a:extLst>
          </p:cNvPr>
          <p:cNvSpPr>
            <a:spLocks noGrp="1"/>
          </p:cNvSpPr>
          <p:nvPr>
            <p:ph type="sldNum" sz="quarter" idx="12"/>
          </p:nvPr>
        </p:nvSpPr>
        <p:spPr/>
        <p:txBody>
          <a:bodyPr/>
          <a:lstStyle/>
          <a:p>
            <a:fld id="{9D3F3F13-0FB9-47BC-BEC9-3C89F320EEF0}" type="slidenum">
              <a:rPr lang="ko-KR" altLang="en-US" smtClean="0"/>
              <a:t>14</a:t>
            </a:fld>
            <a:endParaRPr lang="ko-KR" altLang="en-US"/>
          </a:p>
        </p:txBody>
      </p:sp>
    </p:spTree>
    <p:extLst>
      <p:ext uri="{BB962C8B-B14F-4D97-AF65-F5344CB8AC3E}">
        <p14:creationId xmlns:p14="http://schemas.microsoft.com/office/powerpoint/2010/main" val="3632186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0"/>
            <a:ext cx="3096344" cy="1323439"/>
          </a:xfrm>
          <a:prstGeom prst="rect">
            <a:avLst/>
          </a:prstGeom>
          <a:noFill/>
        </p:spPr>
        <p:txBody>
          <a:bodyPr wrap="square" rtlCol="0">
            <a:spAutoFit/>
          </a:bodyPr>
          <a:lstStyle>
            <a:defPPr>
              <a:defRPr lang="ko-KR"/>
            </a:defPPr>
            <a:lvl1pPr algn="r">
              <a:defRPr sz="2400" b="1" spc="-150">
                <a:solidFill>
                  <a:srgbClr val="004989"/>
                </a:solidFill>
              </a:defRPr>
            </a:lvl1pPr>
          </a:lstStyle>
          <a:p>
            <a:pPr algn="l">
              <a:lnSpc>
                <a:spcPct val="200000"/>
              </a:lnSpc>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5</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sz="1800" b="1" kern="100" spc="0" dirty="0">
                <a:effectLst/>
                <a:latin typeface="Times New Roman" panose="02020603050405020304" pitchFamily="18" charset="0"/>
                <a:ea typeface="Batang" panose="02030600000101010101" pitchFamily="18" charset="-127"/>
                <a:cs typeface="Times New Roman" panose="02020603050405020304" pitchFamily="18" charset="0"/>
              </a:rPr>
              <a:t>Research Methodology</a:t>
            </a:r>
          </a:p>
          <a:p>
            <a:pPr marL="0" marR="0" lvl="0" indent="0" algn="l" defTabSz="914400" rtl="0" eaLnBrk="1" fontAlgn="auto" latinLnBrk="1" hangingPunct="1">
              <a:lnSpc>
                <a:spcPct val="200000"/>
              </a:lnSpc>
              <a:spcBef>
                <a:spcPts val="0"/>
              </a:spcBef>
              <a:spcAft>
                <a:spcPts val="0"/>
              </a:spcAft>
              <a:buClrTx/>
              <a:buSzTx/>
              <a:buFontTx/>
              <a:buNone/>
              <a:tabLst/>
              <a:defRPr/>
            </a:pP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22" name="文本框 21">
            <a:extLst>
              <a:ext uri="{FF2B5EF4-FFF2-40B4-BE49-F238E27FC236}">
                <a16:creationId xmlns:a16="http://schemas.microsoft.com/office/drawing/2014/main" id="{EA919D47-1743-DE34-DA3F-6915F2374553}"/>
              </a:ext>
            </a:extLst>
          </p:cNvPr>
          <p:cNvSpPr txBox="1"/>
          <p:nvPr/>
        </p:nvSpPr>
        <p:spPr>
          <a:xfrm>
            <a:off x="395536" y="567975"/>
            <a:ext cx="4896544" cy="322845"/>
          </a:xfrm>
          <a:prstGeom prst="rect">
            <a:avLst/>
          </a:prstGeom>
          <a:noFill/>
        </p:spPr>
        <p:txBody>
          <a:bodyPr wrap="square" rtlCol="0">
            <a:spAutoFit/>
          </a:bodyPr>
          <a:lstStyle/>
          <a:p>
            <a:pPr latinLnBrk="1">
              <a:lnSpc>
                <a:spcPct val="107000"/>
              </a:lnSpc>
              <a:spcBef>
                <a:spcPts val="200"/>
              </a:spcBef>
            </a:pPr>
            <a:r>
              <a:rPr lang="en-US" sz="1400" b="1" dirty="0">
                <a:solidFill>
                  <a:schemeClr val="tx2"/>
                </a:solidFill>
                <a:latin typeface="Times New Roman" panose="02020603050405020304" pitchFamily="18" charset="0"/>
                <a:cs typeface="Times New Roman" panose="02020603050405020304" pitchFamily="18" charset="0"/>
              </a:rPr>
              <a:t>5</a:t>
            </a:r>
            <a:r>
              <a:rPr lang="en-US" sz="1400" b="1" dirty="0">
                <a:solidFill>
                  <a:schemeClr val="tx2"/>
                </a:solidFill>
                <a:effectLst/>
                <a:latin typeface="Times New Roman" panose="02020603050405020304" pitchFamily="18" charset="0"/>
                <a:cs typeface="Times New Roman" panose="02020603050405020304" pitchFamily="18" charset="0"/>
              </a:rPr>
              <a:t>.4 Word frequency counting</a:t>
            </a:r>
            <a:endParaRPr lang="en-US" sz="1400" b="1" kern="100"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endParaRPr>
          </a:p>
        </p:txBody>
      </p:sp>
      <p:sp>
        <p:nvSpPr>
          <p:cNvPr id="10" name="文本框 9">
            <a:extLst>
              <a:ext uri="{FF2B5EF4-FFF2-40B4-BE49-F238E27FC236}">
                <a16:creationId xmlns:a16="http://schemas.microsoft.com/office/drawing/2014/main" id="{687CFFB5-04AB-C5C4-B743-6577F789C478}"/>
              </a:ext>
            </a:extLst>
          </p:cNvPr>
          <p:cNvSpPr txBox="1"/>
          <p:nvPr/>
        </p:nvSpPr>
        <p:spPr>
          <a:xfrm>
            <a:off x="1115616" y="4294705"/>
            <a:ext cx="4572000" cy="246221"/>
          </a:xfrm>
          <a:prstGeom prst="rect">
            <a:avLst/>
          </a:prstGeom>
          <a:noFill/>
        </p:spPr>
        <p:txBody>
          <a:bodyPr wrap="square">
            <a:spAutoFit/>
          </a:bodyPr>
          <a:lstStyle/>
          <a:p>
            <a:r>
              <a:rPr lang="en-US" sz="1000" b="1" dirty="0">
                <a:effectLst/>
                <a:latin typeface="Batang" panose="02030600000101010101" pitchFamily="18" charset="-127"/>
                <a:cs typeface="Times New Roman" panose="02020603050405020304" pitchFamily="18" charset="0"/>
              </a:rPr>
              <a:t>Fresh food cold chain word cloud</a:t>
            </a:r>
            <a:endParaRPr lang="en-US" sz="1000" dirty="0"/>
          </a:p>
        </p:txBody>
      </p:sp>
      <p:pic>
        <p:nvPicPr>
          <p:cNvPr id="13" name="图片 12">
            <a:extLst>
              <a:ext uri="{FF2B5EF4-FFF2-40B4-BE49-F238E27FC236}">
                <a16:creationId xmlns:a16="http://schemas.microsoft.com/office/drawing/2014/main" id="{6D884086-8E46-9769-BF82-42DA90B3DBA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49784" y="921660"/>
            <a:ext cx="3407660" cy="3373045"/>
          </a:xfrm>
          <a:prstGeom prst="rect">
            <a:avLst/>
          </a:prstGeom>
          <a:noFill/>
          <a:ln>
            <a:noFill/>
          </a:ln>
        </p:spPr>
      </p:pic>
      <p:graphicFrame>
        <p:nvGraphicFramePr>
          <p:cNvPr id="6" name="表格 5">
            <a:extLst>
              <a:ext uri="{FF2B5EF4-FFF2-40B4-BE49-F238E27FC236}">
                <a16:creationId xmlns:a16="http://schemas.microsoft.com/office/drawing/2014/main" id="{C1660650-5BBD-F9DE-9E65-B1E8E3473237}"/>
              </a:ext>
            </a:extLst>
          </p:cNvPr>
          <p:cNvGraphicFramePr>
            <a:graphicFrameLocks noGrp="1"/>
          </p:cNvGraphicFramePr>
          <p:nvPr>
            <p:extLst>
              <p:ext uri="{D42A27DB-BD31-4B8C-83A1-F6EECF244321}">
                <p14:modId xmlns:p14="http://schemas.microsoft.com/office/powerpoint/2010/main" val="980163799"/>
              </p:ext>
            </p:extLst>
          </p:nvPr>
        </p:nvGraphicFramePr>
        <p:xfrm>
          <a:off x="4740254" y="699542"/>
          <a:ext cx="3853962" cy="3427120"/>
        </p:xfrm>
        <a:graphic>
          <a:graphicData uri="http://schemas.openxmlformats.org/drawingml/2006/table">
            <a:tbl>
              <a:tblPr firstRow="1" firstCol="1" bandRow="1">
                <a:tableStyleId>{5940675A-B579-460E-94D1-54222C63F5DA}</a:tableStyleId>
              </a:tblPr>
              <a:tblGrid>
                <a:gridCol w="910958">
                  <a:extLst>
                    <a:ext uri="{9D8B030D-6E8A-4147-A177-3AD203B41FA5}">
                      <a16:colId xmlns:a16="http://schemas.microsoft.com/office/drawing/2014/main" val="2472736555"/>
                    </a:ext>
                  </a:extLst>
                </a:gridCol>
                <a:gridCol w="980807">
                  <a:extLst>
                    <a:ext uri="{9D8B030D-6E8A-4147-A177-3AD203B41FA5}">
                      <a16:colId xmlns:a16="http://schemas.microsoft.com/office/drawing/2014/main" val="272403099"/>
                    </a:ext>
                  </a:extLst>
                </a:gridCol>
                <a:gridCol w="981390">
                  <a:extLst>
                    <a:ext uri="{9D8B030D-6E8A-4147-A177-3AD203B41FA5}">
                      <a16:colId xmlns:a16="http://schemas.microsoft.com/office/drawing/2014/main" val="2474047714"/>
                    </a:ext>
                  </a:extLst>
                </a:gridCol>
                <a:gridCol w="980807">
                  <a:extLst>
                    <a:ext uri="{9D8B030D-6E8A-4147-A177-3AD203B41FA5}">
                      <a16:colId xmlns:a16="http://schemas.microsoft.com/office/drawing/2014/main" val="223443715"/>
                    </a:ext>
                  </a:extLst>
                </a:gridCol>
              </a:tblGrid>
              <a:tr h="214195">
                <a:tc>
                  <a:txBody>
                    <a:bodyPr/>
                    <a:lstStyle/>
                    <a:p>
                      <a:pPr algn="ctr" latinLnBrk="0">
                        <a:lnSpc>
                          <a:spcPct val="150000"/>
                        </a:lnSpc>
                        <a:spcAft>
                          <a:spcPts val="800"/>
                        </a:spcAft>
                      </a:pPr>
                      <a:r>
                        <a:rPr lang="en-US" sz="1000" kern="100" dirty="0">
                          <a:effectLst/>
                        </a:rPr>
                        <a:t>Word</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latinLnBrk="0">
                        <a:lnSpc>
                          <a:spcPct val="150000"/>
                        </a:lnSpc>
                        <a:spcAft>
                          <a:spcPts val="800"/>
                        </a:spcAft>
                      </a:pPr>
                      <a:r>
                        <a:rPr lang="en-US" sz="1000" kern="100" dirty="0">
                          <a:effectLst/>
                        </a:rPr>
                        <a:t>Frequency</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latinLnBrk="0">
                        <a:lnSpc>
                          <a:spcPct val="150000"/>
                        </a:lnSpc>
                        <a:spcAft>
                          <a:spcPts val="800"/>
                        </a:spcAft>
                      </a:pPr>
                      <a:r>
                        <a:rPr lang="en-US" sz="1000" kern="100" dirty="0">
                          <a:effectLst/>
                        </a:rPr>
                        <a:t>Word</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latinLnBrk="0">
                        <a:lnSpc>
                          <a:spcPct val="150000"/>
                        </a:lnSpc>
                        <a:spcAft>
                          <a:spcPts val="800"/>
                        </a:spcAft>
                      </a:pPr>
                      <a:r>
                        <a:rPr lang="en-US" sz="1000" kern="100" dirty="0">
                          <a:effectLst/>
                        </a:rPr>
                        <a:t>Frequency</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926198571"/>
                  </a:ext>
                </a:extLst>
              </a:tr>
              <a:tr h="214195">
                <a:tc>
                  <a:txBody>
                    <a:bodyPr/>
                    <a:lstStyle/>
                    <a:p>
                      <a:pPr algn="ctr" latinLnBrk="0">
                        <a:lnSpc>
                          <a:spcPct val="150000"/>
                        </a:lnSpc>
                        <a:spcAft>
                          <a:spcPts val="800"/>
                        </a:spcAft>
                      </a:pPr>
                      <a:r>
                        <a:rPr lang="en-US" sz="1000" kern="100">
                          <a:effectLst/>
                        </a:rPr>
                        <a:t>food</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18620</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time</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2123</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848698237"/>
                  </a:ext>
                </a:extLst>
              </a:tr>
              <a:tr h="214195">
                <a:tc>
                  <a:txBody>
                    <a:bodyPr/>
                    <a:lstStyle/>
                    <a:p>
                      <a:pPr algn="ctr" latinLnBrk="0">
                        <a:lnSpc>
                          <a:spcPct val="150000"/>
                        </a:lnSpc>
                        <a:spcAft>
                          <a:spcPts val="800"/>
                        </a:spcAft>
                      </a:pPr>
                      <a:r>
                        <a:rPr lang="en-US" sz="1000" kern="100">
                          <a:effectLst/>
                        </a:rPr>
                        <a:t>supply</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6469</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people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2067</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2790806997"/>
                  </a:ext>
                </a:extLst>
              </a:tr>
              <a:tr h="214195">
                <a:tc>
                  <a:txBody>
                    <a:bodyPr/>
                    <a:lstStyle/>
                    <a:p>
                      <a:pPr algn="ctr" latinLnBrk="0">
                        <a:lnSpc>
                          <a:spcPct val="150000"/>
                        </a:lnSpc>
                        <a:spcAft>
                          <a:spcPts val="800"/>
                        </a:spcAft>
                      </a:pPr>
                      <a:r>
                        <a:rPr lang="en-US" sz="1000" kern="100">
                          <a:effectLst/>
                        </a:rPr>
                        <a:t>product</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4832</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farm</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1971</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858332338"/>
                  </a:ext>
                </a:extLst>
              </a:tr>
              <a:tr h="214195">
                <a:tc>
                  <a:txBody>
                    <a:bodyPr/>
                    <a:lstStyle/>
                    <a:p>
                      <a:pPr algn="ctr" latinLnBrk="0">
                        <a:lnSpc>
                          <a:spcPct val="150000"/>
                        </a:lnSpc>
                        <a:spcAft>
                          <a:spcPts val="800"/>
                        </a:spcAft>
                      </a:pPr>
                      <a:r>
                        <a:rPr lang="en-US" sz="1000" kern="100">
                          <a:effectLst/>
                        </a:rPr>
                        <a:t>fresh</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4471</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farmer</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1911</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2436703965"/>
                  </a:ext>
                </a:extLst>
              </a:tr>
              <a:tr h="214195">
                <a:tc>
                  <a:txBody>
                    <a:bodyPr/>
                    <a:lstStyle/>
                    <a:p>
                      <a:pPr algn="ctr" latinLnBrk="0">
                        <a:lnSpc>
                          <a:spcPct val="150000"/>
                        </a:lnSpc>
                        <a:spcAft>
                          <a:spcPts val="800"/>
                        </a:spcAft>
                      </a:pPr>
                      <a:r>
                        <a:rPr lang="en-US" sz="1000" kern="100">
                          <a:effectLst/>
                        </a:rPr>
                        <a:t>company</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4453</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price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1911</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4047733252"/>
                  </a:ext>
                </a:extLst>
              </a:tr>
              <a:tr h="214195">
                <a:tc>
                  <a:txBody>
                    <a:bodyPr/>
                    <a:lstStyle/>
                    <a:p>
                      <a:pPr algn="ctr" latinLnBrk="0">
                        <a:lnSpc>
                          <a:spcPct val="150000"/>
                        </a:lnSpc>
                        <a:spcAft>
                          <a:spcPts val="800"/>
                        </a:spcAft>
                      </a:pPr>
                      <a:r>
                        <a:rPr lang="en-US" sz="1000" kern="100">
                          <a:effectLst/>
                        </a:rPr>
                        <a:t>produce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3866</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system</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1897</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2319907553"/>
                  </a:ext>
                </a:extLst>
              </a:tr>
              <a:tr h="214195">
                <a:tc>
                  <a:txBody>
                    <a:bodyPr/>
                    <a:lstStyle/>
                    <a:p>
                      <a:pPr algn="ctr" latinLnBrk="0">
                        <a:lnSpc>
                          <a:spcPct val="150000"/>
                        </a:lnSpc>
                        <a:spcAft>
                          <a:spcPts val="800"/>
                        </a:spcAft>
                      </a:pPr>
                      <a:r>
                        <a:rPr lang="en-US" sz="1000" kern="100">
                          <a:effectLst/>
                        </a:rPr>
                        <a:t>market</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3057</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customer</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1837</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574437105"/>
                  </a:ext>
                </a:extLst>
              </a:tr>
              <a:tr h="214195">
                <a:tc>
                  <a:txBody>
                    <a:bodyPr/>
                    <a:lstStyle/>
                    <a:p>
                      <a:pPr algn="ctr" latinLnBrk="0">
                        <a:lnSpc>
                          <a:spcPct val="150000"/>
                        </a:lnSpc>
                        <a:spcAft>
                          <a:spcPts val="800"/>
                        </a:spcAft>
                      </a:pPr>
                      <a:r>
                        <a:rPr lang="en-US" sz="1000" kern="100">
                          <a:effectLst/>
                        </a:rPr>
                        <a:t>consumer</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2853</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increase</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1832</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8395052"/>
                  </a:ext>
                </a:extLst>
              </a:tr>
              <a:tr h="214195">
                <a:tc>
                  <a:txBody>
                    <a:bodyPr/>
                    <a:lstStyle/>
                    <a:p>
                      <a:pPr algn="ctr" latinLnBrk="0">
                        <a:lnSpc>
                          <a:spcPct val="150000"/>
                        </a:lnSpc>
                        <a:spcAft>
                          <a:spcPts val="800"/>
                        </a:spcAft>
                      </a:pPr>
                      <a:r>
                        <a:rPr lang="en-US" sz="1000" kern="100">
                          <a:effectLst/>
                        </a:rPr>
                        <a:t>business</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2822</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grow</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1762</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797832455"/>
                  </a:ext>
                </a:extLst>
              </a:tr>
              <a:tr h="214195">
                <a:tc>
                  <a:txBody>
                    <a:bodyPr/>
                    <a:lstStyle/>
                    <a:p>
                      <a:pPr algn="ctr" latinLnBrk="0">
                        <a:lnSpc>
                          <a:spcPct val="150000"/>
                        </a:lnSpc>
                        <a:spcAft>
                          <a:spcPts val="800"/>
                        </a:spcAft>
                      </a:pPr>
                      <a:r>
                        <a:rPr lang="en-US" sz="1000" kern="100">
                          <a:effectLst/>
                        </a:rPr>
                        <a:t>industry</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2688</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report</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1753</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3905457087"/>
                  </a:ext>
                </a:extLst>
              </a:tr>
              <a:tr h="214195">
                <a:tc>
                  <a:txBody>
                    <a:bodyPr/>
                    <a:lstStyle/>
                    <a:p>
                      <a:pPr algn="ctr" latinLnBrk="0">
                        <a:lnSpc>
                          <a:spcPct val="150000"/>
                        </a:lnSpc>
                        <a:spcAft>
                          <a:spcPts val="800"/>
                        </a:spcAft>
                      </a:pPr>
                      <a:r>
                        <a:rPr lang="en-US" sz="1000" kern="100">
                          <a:effectLst/>
                        </a:rPr>
                        <a:t>need</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2537</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change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1718</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267818375"/>
                  </a:ext>
                </a:extLst>
              </a:tr>
              <a:tr h="214195">
                <a:tc>
                  <a:txBody>
                    <a:bodyPr/>
                    <a:lstStyle/>
                    <a:p>
                      <a:pPr algn="ctr" latinLnBrk="0">
                        <a:lnSpc>
                          <a:spcPct val="150000"/>
                        </a:lnSpc>
                        <a:spcAft>
                          <a:spcPts val="800"/>
                        </a:spcAft>
                      </a:pPr>
                      <a:r>
                        <a:rPr lang="en-US" sz="1000" kern="100">
                          <a:effectLst/>
                        </a:rPr>
                        <a:t>risk</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2446</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provide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1710</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2361354459"/>
                  </a:ext>
                </a:extLst>
              </a:tr>
              <a:tr h="214195">
                <a:tc>
                  <a:txBody>
                    <a:bodyPr/>
                    <a:lstStyle/>
                    <a:p>
                      <a:pPr algn="ctr" latinLnBrk="0">
                        <a:lnSpc>
                          <a:spcPct val="150000"/>
                        </a:lnSpc>
                        <a:spcAft>
                          <a:spcPts val="800"/>
                        </a:spcAft>
                      </a:pPr>
                      <a:r>
                        <a:rPr lang="en-US" sz="1000" kern="100">
                          <a:effectLst/>
                        </a:rPr>
                        <a:t>store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2289</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global</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1672</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2056633063"/>
                  </a:ext>
                </a:extLst>
              </a:tr>
              <a:tr h="214195">
                <a:tc>
                  <a:txBody>
                    <a:bodyPr/>
                    <a:lstStyle/>
                    <a:p>
                      <a:pPr algn="ctr" latinLnBrk="0">
                        <a:lnSpc>
                          <a:spcPct val="150000"/>
                        </a:lnSpc>
                        <a:spcAft>
                          <a:spcPts val="800"/>
                        </a:spcAft>
                      </a:pPr>
                      <a:r>
                        <a:rPr lang="en-US" sz="1000" kern="100">
                          <a:effectLst/>
                        </a:rPr>
                        <a:t>safety</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2274</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production</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1641</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201904985"/>
                  </a:ext>
                </a:extLst>
              </a:tr>
              <a:tr h="214195">
                <a:tc>
                  <a:txBody>
                    <a:bodyPr/>
                    <a:lstStyle/>
                    <a:p>
                      <a:pPr algn="ctr" latinLnBrk="0">
                        <a:lnSpc>
                          <a:spcPct val="150000"/>
                        </a:lnSpc>
                        <a:spcAft>
                          <a:spcPts val="800"/>
                        </a:spcAft>
                      </a:pPr>
                      <a:r>
                        <a:rPr lang="en-US" sz="1000" kern="100">
                          <a:effectLst/>
                        </a:rPr>
                        <a:t>work</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2250</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a:effectLst/>
                        </a:rPr>
                        <a:t>country</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0">
                        <a:lnSpc>
                          <a:spcPct val="150000"/>
                        </a:lnSpc>
                        <a:spcAft>
                          <a:spcPts val="800"/>
                        </a:spcAft>
                      </a:pPr>
                      <a:r>
                        <a:rPr lang="en-US" sz="1000" kern="100" dirty="0">
                          <a:effectLst/>
                        </a:rPr>
                        <a:t>1613</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68580" marR="68580" marT="0" marB="0" anchor="ctr"/>
                </a:tc>
                <a:extLst>
                  <a:ext uri="{0D108BD9-81ED-4DB2-BD59-A6C34878D82A}">
                    <a16:rowId xmlns:a16="http://schemas.microsoft.com/office/drawing/2014/main" val="3304701825"/>
                  </a:ext>
                </a:extLst>
              </a:tr>
            </a:tbl>
          </a:graphicData>
        </a:graphic>
      </p:graphicFrame>
      <p:sp>
        <p:nvSpPr>
          <p:cNvPr id="14" name="文本框 13">
            <a:extLst>
              <a:ext uri="{FF2B5EF4-FFF2-40B4-BE49-F238E27FC236}">
                <a16:creationId xmlns:a16="http://schemas.microsoft.com/office/drawing/2014/main" id="{59CA996A-5DCB-1B4D-3FC7-A0115D9742DD}"/>
              </a:ext>
            </a:extLst>
          </p:cNvPr>
          <p:cNvSpPr txBox="1"/>
          <p:nvPr/>
        </p:nvSpPr>
        <p:spPr>
          <a:xfrm>
            <a:off x="5071707" y="4294704"/>
            <a:ext cx="6212852" cy="246221"/>
          </a:xfrm>
          <a:prstGeom prst="rect">
            <a:avLst/>
          </a:prstGeom>
          <a:noFill/>
        </p:spPr>
        <p:txBody>
          <a:bodyPr wrap="square">
            <a:spAutoFit/>
          </a:bodyPr>
          <a:lstStyle/>
          <a:p>
            <a:r>
              <a:rPr lang="en-US" sz="1000" b="1" dirty="0">
                <a:effectLst/>
                <a:latin typeface="Batang" panose="02030600000101010101" pitchFamily="18" charset="-127"/>
                <a:cs typeface="Times New Roman" panose="02020603050405020304" pitchFamily="18" charset="0"/>
              </a:rPr>
              <a:t>Fresh food cold chain word frequency counting</a:t>
            </a:r>
            <a:endParaRPr lang="en-US" sz="1000" dirty="0"/>
          </a:p>
        </p:txBody>
      </p:sp>
      <p:sp>
        <p:nvSpPr>
          <p:cNvPr id="4" name="灯片编号占位符 3">
            <a:extLst>
              <a:ext uri="{FF2B5EF4-FFF2-40B4-BE49-F238E27FC236}">
                <a16:creationId xmlns:a16="http://schemas.microsoft.com/office/drawing/2014/main" id="{3872F27F-2810-34D6-1D36-4152A053C427}"/>
              </a:ext>
            </a:extLst>
          </p:cNvPr>
          <p:cNvSpPr>
            <a:spLocks noGrp="1"/>
          </p:cNvSpPr>
          <p:nvPr>
            <p:ph type="sldNum" sz="quarter" idx="12"/>
          </p:nvPr>
        </p:nvSpPr>
        <p:spPr/>
        <p:txBody>
          <a:bodyPr/>
          <a:lstStyle/>
          <a:p>
            <a:fld id="{9D3F3F13-0FB9-47BC-BEC9-3C89F320EEF0}" type="slidenum">
              <a:rPr lang="ko-KR" altLang="en-US" smtClean="0"/>
              <a:t>15</a:t>
            </a:fld>
            <a:endParaRPr lang="ko-KR" altLang="en-US"/>
          </a:p>
        </p:txBody>
      </p:sp>
    </p:spTree>
    <p:extLst>
      <p:ext uri="{BB962C8B-B14F-4D97-AF65-F5344CB8AC3E}">
        <p14:creationId xmlns:p14="http://schemas.microsoft.com/office/powerpoint/2010/main" val="2033467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0"/>
            <a:ext cx="3096344" cy="1323439"/>
          </a:xfrm>
          <a:prstGeom prst="rect">
            <a:avLst/>
          </a:prstGeom>
          <a:noFill/>
        </p:spPr>
        <p:txBody>
          <a:bodyPr wrap="square" rtlCol="0">
            <a:spAutoFit/>
          </a:bodyPr>
          <a:lstStyle>
            <a:defPPr>
              <a:defRPr lang="ko-KR"/>
            </a:defPPr>
            <a:lvl1pPr algn="r">
              <a:defRPr sz="2400" b="1" spc="-150">
                <a:solidFill>
                  <a:srgbClr val="004989"/>
                </a:solidFill>
              </a:defRPr>
            </a:lvl1pPr>
          </a:lstStyle>
          <a:p>
            <a:pPr algn="l">
              <a:lnSpc>
                <a:spcPct val="200000"/>
              </a:lnSpc>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5</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sz="1800" b="1" kern="100" spc="0" dirty="0">
                <a:effectLst/>
                <a:latin typeface="Times New Roman" panose="02020603050405020304" pitchFamily="18" charset="0"/>
                <a:ea typeface="Batang" panose="02030600000101010101" pitchFamily="18" charset="-127"/>
                <a:cs typeface="Times New Roman" panose="02020603050405020304" pitchFamily="18" charset="0"/>
              </a:rPr>
              <a:t>Research Methodology</a:t>
            </a:r>
          </a:p>
          <a:p>
            <a:pPr marL="0" marR="0" lvl="0" indent="0" algn="l" defTabSz="914400" rtl="0" eaLnBrk="1" fontAlgn="auto" latinLnBrk="1" hangingPunct="1">
              <a:lnSpc>
                <a:spcPct val="200000"/>
              </a:lnSpc>
              <a:spcBef>
                <a:spcPts val="0"/>
              </a:spcBef>
              <a:spcAft>
                <a:spcPts val="0"/>
              </a:spcAft>
              <a:buClrTx/>
              <a:buSzTx/>
              <a:buFontTx/>
              <a:buNone/>
              <a:tabLst/>
              <a:defRPr/>
            </a:pP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10" name="文本框 9">
            <a:extLst>
              <a:ext uri="{FF2B5EF4-FFF2-40B4-BE49-F238E27FC236}">
                <a16:creationId xmlns:a16="http://schemas.microsoft.com/office/drawing/2014/main" id="{687CFFB5-04AB-C5C4-B743-6577F789C478}"/>
              </a:ext>
            </a:extLst>
          </p:cNvPr>
          <p:cNvSpPr txBox="1"/>
          <p:nvPr/>
        </p:nvSpPr>
        <p:spPr>
          <a:xfrm>
            <a:off x="1115616" y="4294705"/>
            <a:ext cx="4572000" cy="246221"/>
          </a:xfrm>
          <a:prstGeom prst="rect">
            <a:avLst/>
          </a:prstGeom>
          <a:noFill/>
        </p:spPr>
        <p:txBody>
          <a:bodyPr wrap="square">
            <a:spAutoFit/>
          </a:bodyPr>
          <a:lstStyle/>
          <a:p>
            <a:r>
              <a:rPr lang="en-US" sz="1000" b="1" dirty="0">
                <a:effectLst/>
                <a:latin typeface="Batang" panose="02030600000101010101" pitchFamily="18" charset="-127"/>
                <a:cs typeface="Times New Roman" panose="02020603050405020304" pitchFamily="18" charset="0"/>
              </a:rPr>
              <a:t>Medicine cold chain word cloud</a:t>
            </a:r>
            <a:endParaRPr lang="en-US" sz="1000" dirty="0"/>
          </a:p>
        </p:txBody>
      </p:sp>
      <p:sp>
        <p:nvSpPr>
          <p:cNvPr id="14" name="文本框 13">
            <a:extLst>
              <a:ext uri="{FF2B5EF4-FFF2-40B4-BE49-F238E27FC236}">
                <a16:creationId xmlns:a16="http://schemas.microsoft.com/office/drawing/2014/main" id="{59CA996A-5DCB-1B4D-3FC7-A0115D9742DD}"/>
              </a:ext>
            </a:extLst>
          </p:cNvPr>
          <p:cNvSpPr txBox="1"/>
          <p:nvPr/>
        </p:nvSpPr>
        <p:spPr>
          <a:xfrm>
            <a:off x="5071707" y="4294704"/>
            <a:ext cx="6212852" cy="246221"/>
          </a:xfrm>
          <a:prstGeom prst="rect">
            <a:avLst/>
          </a:prstGeom>
          <a:noFill/>
        </p:spPr>
        <p:txBody>
          <a:bodyPr wrap="square">
            <a:spAutoFit/>
          </a:bodyPr>
          <a:lstStyle/>
          <a:p>
            <a:r>
              <a:rPr lang="en-US" sz="1000" b="1" dirty="0">
                <a:effectLst/>
                <a:latin typeface="Batang" panose="02030600000101010101" pitchFamily="18" charset="-127"/>
                <a:cs typeface="Times New Roman" panose="02020603050405020304" pitchFamily="18" charset="0"/>
              </a:rPr>
              <a:t>Medicine cold chain word frequency counting</a:t>
            </a:r>
            <a:endParaRPr lang="en-US" sz="1000" dirty="0"/>
          </a:p>
        </p:txBody>
      </p:sp>
      <p:pic>
        <p:nvPicPr>
          <p:cNvPr id="3" name="图片 2">
            <a:extLst>
              <a:ext uri="{FF2B5EF4-FFF2-40B4-BE49-F238E27FC236}">
                <a16:creationId xmlns:a16="http://schemas.microsoft.com/office/drawing/2014/main" id="{B3CFD469-E7D3-BBA2-1158-3642D876B675}"/>
              </a:ext>
            </a:extLst>
          </p:cNvPr>
          <p:cNvPicPr>
            <a:picLocks noChangeAspect="1"/>
          </p:cNvPicPr>
          <p:nvPr/>
        </p:nvPicPr>
        <p:blipFill>
          <a:blip r:embed="rId2"/>
          <a:stretch>
            <a:fillRect/>
          </a:stretch>
        </p:blipFill>
        <p:spPr>
          <a:xfrm>
            <a:off x="456552" y="923102"/>
            <a:ext cx="3472327" cy="3334950"/>
          </a:xfrm>
          <a:prstGeom prst="rect">
            <a:avLst/>
          </a:prstGeom>
        </p:spPr>
      </p:pic>
      <p:graphicFrame>
        <p:nvGraphicFramePr>
          <p:cNvPr id="4" name="表格 3">
            <a:extLst>
              <a:ext uri="{FF2B5EF4-FFF2-40B4-BE49-F238E27FC236}">
                <a16:creationId xmlns:a16="http://schemas.microsoft.com/office/drawing/2014/main" id="{2A8D793A-85E4-6059-5428-40903615B872}"/>
              </a:ext>
            </a:extLst>
          </p:cNvPr>
          <p:cNvGraphicFramePr>
            <a:graphicFrameLocks noGrp="1"/>
          </p:cNvGraphicFramePr>
          <p:nvPr>
            <p:extLst>
              <p:ext uri="{D42A27DB-BD31-4B8C-83A1-F6EECF244321}">
                <p14:modId xmlns:p14="http://schemas.microsoft.com/office/powerpoint/2010/main" val="2285100259"/>
              </p:ext>
            </p:extLst>
          </p:nvPr>
        </p:nvGraphicFramePr>
        <p:xfrm>
          <a:off x="4486592" y="546499"/>
          <a:ext cx="4045848" cy="3634656"/>
        </p:xfrm>
        <a:graphic>
          <a:graphicData uri="http://schemas.openxmlformats.org/drawingml/2006/table">
            <a:tbl>
              <a:tblPr firstRow="1" firstCol="1" bandRow="1">
                <a:tableStyleId>{5940675A-B579-460E-94D1-54222C63F5DA}</a:tableStyleId>
              </a:tblPr>
              <a:tblGrid>
                <a:gridCol w="1011462">
                  <a:extLst>
                    <a:ext uri="{9D8B030D-6E8A-4147-A177-3AD203B41FA5}">
                      <a16:colId xmlns:a16="http://schemas.microsoft.com/office/drawing/2014/main" val="4178209843"/>
                    </a:ext>
                  </a:extLst>
                </a:gridCol>
                <a:gridCol w="1011462">
                  <a:extLst>
                    <a:ext uri="{9D8B030D-6E8A-4147-A177-3AD203B41FA5}">
                      <a16:colId xmlns:a16="http://schemas.microsoft.com/office/drawing/2014/main" val="1960144228"/>
                    </a:ext>
                  </a:extLst>
                </a:gridCol>
                <a:gridCol w="1011462">
                  <a:extLst>
                    <a:ext uri="{9D8B030D-6E8A-4147-A177-3AD203B41FA5}">
                      <a16:colId xmlns:a16="http://schemas.microsoft.com/office/drawing/2014/main" val="1313615372"/>
                    </a:ext>
                  </a:extLst>
                </a:gridCol>
                <a:gridCol w="1011462">
                  <a:extLst>
                    <a:ext uri="{9D8B030D-6E8A-4147-A177-3AD203B41FA5}">
                      <a16:colId xmlns:a16="http://schemas.microsoft.com/office/drawing/2014/main" val="2022281273"/>
                    </a:ext>
                  </a:extLst>
                </a:gridCol>
              </a:tblGrid>
              <a:tr h="227166">
                <a:tc>
                  <a:txBody>
                    <a:bodyPr/>
                    <a:lstStyle/>
                    <a:p>
                      <a:pPr algn="ctr" latinLnBrk="0">
                        <a:lnSpc>
                          <a:spcPct val="150000"/>
                        </a:lnSpc>
                        <a:spcAft>
                          <a:spcPts val="800"/>
                        </a:spcAft>
                      </a:pPr>
                      <a:r>
                        <a:rPr lang="en-US" sz="1000" kern="100" dirty="0">
                          <a:effectLst/>
                        </a:rPr>
                        <a:t>Word</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solidFill>
                      <a:schemeClr val="accent1">
                        <a:lumMod val="20000"/>
                        <a:lumOff val="80000"/>
                      </a:schemeClr>
                    </a:solidFill>
                  </a:tcPr>
                </a:tc>
                <a:tc>
                  <a:txBody>
                    <a:bodyPr/>
                    <a:lstStyle/>
                    <a:p>
                      <a:pPr algn="ctr" latinLnBrk="0">
                        <a:lnSpc>
                          <a:spcPct val="150000"/>
                        </a:lnSpc>
                        <a:spcAft>
                          <a:spcPts val="800"/>
                        </a:spcAft>
                      </a:pPr>
                      <a:r>
                        <a:rPr lang="en-US" sz="1000" kern="100" dirty="0">
                          <a:effectLst/>
                        </a:rPr>
                        <a:t>Frequency</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solidFill>
                      <a:schemeClr val="accent1">
                        <a:lumMod val="20000"/>
                        <a:lumOff val="80000"/>
                      </a:schemeClr>
                    </a:solidFill>
                  </a:tcPr>
                </a:tc>
                <a:tc>
                  <a:txBody>
                    <a:bodyPr/>
                    <a:lstStyle/>
                    <a:p>
                      <a:pPr algn="ctr" latinLnBrk="0">
                        <a:lnSpc>
                          <a:spcPct val="150000"/>
                        </a:lnSpc>
                        <a:spcAft>
                          <a:spcPts val="800"/>
                        </a:spcAft>
                      </a:pPr>
                      <a:r>
                        <a:rPr lang="en-US" sz="1000" kern="100" dirty="0">
                          <a:effectLst/>
                        </a:rPr>
                        <a:t>Word</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solidFill>
                      <a:schemeClr val="accent1">
                        <a:lumMod val="20000"/>
                        <a:lumOff val="80000"/>
                      </a:schemeClr>
                    </a:solidFill>
                  </a:tcPr>
                </a:tc>
                <a:tc>
                  <a:txBody>
                    <a:bodyPr/>
                    <a:lstStyle/>
                    <a:p>
                      <a:pPr algn="ctr" latinLnBrk="0">
                        <a:lnSpc>
                          <a:spcPct val="150000"/>
                        </a:lnSpc>
                        <a:spcAft>
                          <a:spcPts val="800"/>
                        </a:spcAft>
                      </a:pPr>
                      <a:r>
                        <a:rPr lang="en-US" sz="1000" kern="100" dirty="0">
                          <a:effectLst/>
                        </a:rPr>
                        <a:t>Frequency</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solidFill>
                      <a:schemeClr val="accent1">
                        <a:lumMod val="20000"/>
                        <a:lumOff val="80000"/>
                      </a:schemeClr>
                    </a:solidFill>
                  </a:tcPr>
                </a:tc>
                <a:extLst>
                  <a:ext uri="{0D108BD9-81ED-4DB2-BD59-A6C34878D82A}">
                    <a16:rowId xmlns:a16="http://schemas.microsoft.com/office/drawing/2014/main" val="3356123618"/>
                  </a:ext>
                </a:extLst>
              </a:tr>
              <a:tr h="227166">
                <a:tc>
                  <a:txBody>
                    <a:bodyPr/>
                    <a:lstStyle/>
                    <a:p>
                      <a:pPr algn="ctr" latinLnBrk="0">
                        <a:lnSpc>
                          <a:spcPct val="150000"/>
                        </a:lnSpc>
                        <a:spcAft>
                          <a:spcPts val="800"/>
                        </a:spcAft>
                      </a:pPr>
                      <a:r>
                        <a:rPr lang="en-US" sz="1000" kern="100" dirty="0">
                          <a:effectLst/>
                        </a:rPr>
                        <a:t>supply</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11795</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supplier</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2562</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3380946929"/>
                  </a:ext>
                </a:extLst>
              </a:tr>
              <a:tr h="227166">
                <a:tc>
                  <a:txBody>
                    <a:bodyPr/>
                    <a:lstStyle/>
                    <a:p>
                      <a:pPr algn="ctr" latinLnBrk="0">
                        <a:lnSpc>
                          <a:spcPct val="150000"/>
                        </a:lnSpc>
                        <a:spcAft>
                          <a:spcPts val="800"/>
                        </a:spcAft>
                      </a:pPr>
                      <a:r>
                        <a:rPr lang="en-US" sz="1000" kern="100">
                          <a:effectLst/>
                        </a:rPr>
                        <a:t>company</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5934</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market</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2482</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551877109"/>
                  </a:ext>
                </a:extLst>
              </a:tr>
              <a:tr h="227166">
                <a:tc>
                  <a:txBody>
                    <a:bodyPr/>
                    <a:lstStyle/>
                    <a:p>
                      <a:pPr algn="ctr" latinLnBrk="0">
                        <a:lnSpc>
                          <a:spcPct val="150000"/>
                        </a:lnSpc>
                        <a:spcAft>
                          <a:spcPts val="800"/>
                        </a:spcAft>
                      </a:pPr>
                      <a:r>
                        <a:rPr lang="en-US" sz="1000" kern="100">
                          <a:effectLst/>
                        </a:rPr>
                        <a:t>drug</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5225</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pharmaceutical</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2462</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4160529960"/>
                  </a:ext>
                </a:extLst>
              </a:tr>
              <a:tr h="227166">
                <a:tc>
                  <a:txBody>
                    <a:bodyPr/>
                    <a:lstStyle/>
                    <a:p>
                      <a:pPr algn="ctr" latinLnBrk="0">
                        <a:lnSpc>
                          <a:spcPct val="150000"/>
                        </a:lnSpc>
                        <a:spcAft>
                          <a:spcPts val="800"/>
                        </a:spcAft>
                      </a:pPr>
                      <a:r>
                        <a:rPr lang="en-US" sz="1000" kern="100">
                          <a:effectLst/>
                        </a:rPr>
                        <a:t>risk</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4843</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business</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2457</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3656466441"/>
                  </a:ext>
                </a:extLst>
              </a:tr>
              <a:tr h="227166">
                <a:tc>
                  <a:txBody>
                    <a:bodyPr/>
                    <a:lstStyle/>
                    <a:p>
                      <a:pPr algn="ctr" latinLnBrk="0">
                        <a:lnSpc>
                          <a:spcPct val="150000"/>
                        </a:lnSpc>
                        <a:spcAft>
                          <a:spcPts val="800"/>
                        </a:spcAft>
                      </a:pPr>
                      <a:r>
                        <a:rPr lang="en-US" sz="1000" kern="100">
                          <a:effectLst/>
                        </a:rPr>
                        <a:t>product</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4697</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device</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2363</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2252082437"/>
                  </a:ext>
                </a:extLst>
              </a:tr>
              <a:tr h="227166">
                <a:tc>
                  <a:txBody>
                    <a:bodyPr/>
                    <a:lstStyle/>
                    <a:p>
                      <a:pPr algn="ctr" latinLnBrk="0">
                        <a:lnSpc>
                          <a:spcPct val="150000"/>
                        </a:lnSpc>
                        <a:spcAft>
                          <a:spcPts val="800"/>
                        </a:spcAft>
                      </a:pPr>
                      <a:r>
                        <a:rPr lang="en-US" sz="1000" kern="100">
                          <a:effectLst/>
                        </a:rPr>
                        <a:t>health</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4007</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technology</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2323</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3835697517"/>
                  </a:ext>
                </a:extLst>
              </a:tr>
              <a:tr h="227166">
                <a:tc>
                  <a:txBody>
                    <a:bodyPr/>
                    <a:lstStyle/>
                    <a:p>
                      <a:pPr algn="ctr" latinLnBrk="0">
                        <a:lnSpc>
                          <a:spcPct val="150000"/>
                        </a:lnSpc>
                        <a:spcAft>
                          <a:spcPts val="800"/>
                        </a:spcAft>
                      </a:pPr>
                      <a:r>
                        <a:rPr lang="en-US" sz="1000" kern="100">
                          <a:effectLst/>
                        </a:rPr>
                        <a:t>need</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3858</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process</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2267</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4278589419"/>
                  </a:ext>
                </a:extLst>
              </a:tr>
              <a:tr h="227166">
                <a:tc>
                  <a:txBody>
                    <a:bodyPr/>
                    <a:lstStyle/>
                    <a:p>
                      <a:pPr algn="ctr" latinLnBrk="0">
                        <a:lnSpc>
                          <a:spcPct val="150000"/>
                        </a:lnSpc>
                        <a:spcAft>
                          <a:spcPts val="800"/>
                        </a:spcAft>
                      </a:pPr>
                      <a:r>
                        <a:rPr lang="en-US" sz="1000" kern="100">
                          <a:effectLst/>
                        </a:rPr>
                        <a:t>medical</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3701</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management</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2258</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4147736897"/>
                  </a:ext>
                </a:extLst>
              </a:tr>
              <a:tr h="227166">
                <a:tc>
                  <a:txBody>
                    <a:bodyPr/>
                    <a:lstStyle/>
                    <a:p>
                      <a:pPr algn="ctr" latinLnBrk="0">
                        <a:lnSpc>
                          <a:spcPct val="150000"/>
                        </a:lnSpc>
                        <a:spcAft>
                          <a:spcPts val="800"/>
                        </a:spcAft>
                      </a:pPr>
                      <a:r>
                        <a:rPr lang="en-US" sz="1000" kern="100">
                          <a:effectLst/>
                        </a:rPr>
                        <a:t>patient</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3488</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manufacturer</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2246</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2047032370"/>
                  </a:ext>
                </a:extLst>
              </a:tr>
              <a:tr h="227166">
                <a:tc>
                  <a:txBody>
                    <a:bodyPr/>
                    <a:lstStyle/>
                    <a:p>
                      <a:pPr algn="ctr" latinLnBrk="0">
                        <a:lnSpc>
                          <a:spcPct val="150000"/>
                        </a:lnSpc>
                        <a:spcAft>
                          <a:spcPts val="800"/>
                        </a:spcAft>
                      </a:pPr>
                      <a:r>
                        <a:rPr lang="en-US" sz="1000" kern="100">
                          <a:effectLst/>
                        </a:rPr>
                        <a:t>system</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3245</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cost</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2195</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1408932451"/>
                  </a:ext>
                </a:extLst>
              </a:tr>
              <a:tr h="227166">
                <a:tc>
                  <a:txBody>
                    <a:bodyPr/>
                    <a:lstStyle/>
                    <a:p>
                      <a:pPr algn="ctr" latinLnBrk="0">
                        <a:lnSpc>
                          <a:spcPct val="150000"/>
                        </a:lnSpc>
                        <a:spcAft>
                          <a:spcPts val="800"/>
                        </a:spcAft>
                      </a:pPr>
                      <a:r>
                        <a:rPr lang="en-US" sz="1000" kern="100">
                          <a:effectLst/>
                        </a:rPr>
                        <a:t>data</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2975</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care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1937</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250754444"/>
                  </a:ext>
                </a:extLst>
              </a:tr>
              <a:tr h="227166">
                <a:tc>
                  <a:txBody>
                    <a:bodyPr/>
                    <a:lstStyle/>
                    <a:p>
                      <a:pPr algn="ctr" latinLnBrk="0">
                        <a:lnSpc>
                          <a:spcPct val="150000"/>
                        </a:lnSpc>
                        <a:spcAft>
                          <a:spcPts val="800"/>
                        </a:spcAft>
                      </a:pPr>
                      <a:r>
                        <a:rPr lang="en-US" sz="1000" kern="100">
                          <a:effectLst/>
                        </a:rPr>
                        <a:t>medicine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2932</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country</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1934</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2144821541"/>
                  </a:ext>
                </a:extLst>
              </a:tr>
              <a:tr h="227166">
                <a:tc>
                  <a:txBody>
                    <a:bodyPr/>
                    <a:lstStyle/>
                    <a:p>
                      <a:pPr algn="ctr" latinLnBrk="0">
                        <a:lnSpc>
                          <a:spcPct val="150000"/>
                        </a:lnSpc>
                        <a:spcAft>
                          <a:spcPts val="800"/>
                        </a:spcAft>
                      </a:pPr>
                      <a:r>
                        <a:rPr lang="en-US" sz="1000" kern="100">
                          <a:effectLst/>
                        </a:rPr>
                        <a:t>industry</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2729</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healthcare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1933</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2646745947"/>
                  </a:ext>
                </a:extLst>
              </a:tr>
              <a:tr h="227166">
                <a:tc>
                  <a:txBody>
                    <a:bodyPr/>
                    <a:lstStyle/>
                    <a:p>
                      <a:pPr algn="ctr" latinLnBrk="0">
                        <a:lnSpc>
                          <a:spcPct val="150000"/>
                        </a:lnSpc>
                        <a:spcAft>
                          <a:spcPts val="800"/>
                        </a:spcAft>
                      </a:pPr>
                      <a:r>
                        <a:rPr lang="en-US" sz="1000" kern="100">
                          <a:effectLst/>
                        </a:rPr>
                        <a:t>global</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2596</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increase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1932</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3658935186"/>
                  </a:ext>
                </a:extLst>
              </a:tr>
              <a:tr h="227166">
                <a:tc>
                  <a:txBody>
                    <a:bodyPr/>
                    <a:lstStyle/>
                    <a:p>
                      <a:pPr algn="ctr" latinLnBrk="0">
                        <a:lnSpc>
                          <a:spcPct val="150000"/>
                        </a:lnSpc>
                        <a:spcAft>
                          <a:spcPts val="800"/>
                        </a:spcAft>
                      </a:pPr>
                      <a:r>
                        <a:rPr lang="en-US" sz="1000" kern="100">
                          <a:effectLst/>
                        </a:rPr>
                        <a:t>time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2580</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a:effectLst/>
                        </a:rPr>
                        <a:t>shortage</a:t>
                      </a:r>
                      <a:endParaRPr lang="en-US" sz="1000" kern="10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tc>
                  <a:txBody>
                    <a:bodyPr/>
                    <a:lstStyle/>
                    <a:p>
                      <a:pPr algn="ctr" latinLnBrk="0">
                        <a:lnSpc>
                          <a:spcPct val="150000"/>
                        </a:lnSpc>
                        <a:spcAft>
                          <a:spcPts val="800"/>
                        </a:spcAft>
                      </a:pPr>
                      <a:r>
                        <a:rPr lang="en-US" sz="1000" kern="100" dirty="0">
                          <a:effectLst/>
                        </a:rPr>
                        <a:t>1852</a:t>
                      </a:r>
                      <a:endParaRPr lang="en-US" sz="1000" kern="100" dirty="0">
                        <a:effectLst/>
                        <a:latin typeface="Malgun Gothic" panose="020B0503020000020004" pitchFamily="34" charset="-127"/>
                        <a:ea typeface="Malgun Gothic" panose="020B0503020000020004" pitchFamily="34" charset="-127"/>
                        <a:cs typeface="Times New Roman" panose="02020603050405020304" pitchFamily="18" charset="0"/>
                      </a:endParaRPr>
                    </a:p>
                  </a:txBody>
                  <a:tcPr marL="51264" marR="51264" marT="0" marB="0" anchor="ctr"/>
                </a:tc>
                <a:extLst>
                  <a:ext uri="{0D108BD9-81ED-4DB2-BD59-A6C34878D82A}">
                    <a16:rowId xmlns:a16="http://schemas.microsoft.com/office/drawing/2014/main" val="3802705882"/>
                  </a:ext>
                </a:extLst>
              </a:tr>
            </a:tbl>
          </a:graphicData>
        </a:graphic>
      </p:graphicFrame>
      <p:sp>
        <p:nvSpPr>
          <p:cNvPr id="16" name="文本框 15">
            <a:extLst>
              <a:ext uri="{FF2B5EF4-FFF2-40B4-BE49-F238E27FC236}">
                <a16:creationId xmlns:a16="http://schemas.microsoft.com/office/drawing/2014/main" id="{F380375C-E75A-9A1A-153F-616DB83D362F}"/>
              </a:ext>
            </a:extLst>
          </p:cNvPr>
          <p:cNvSpPr txBox="1"/>
          <p:nvPr/>
        </p:nvSpPr>
        <p:spPr>
          <a:xfrm>
            <a:off x="395536" y="567975"/>
            <a:ext cx="4896544" cy="322845"/>
          </a:xfrm>
          <a:prstGeom prst="rect">
            <a:avLst/>
          </a:prstGeom>
          <a:noFill/>
        </p:spPr>
        <p:txBody>
          <a:bodyPr wrap="square" rtlCol="0">
            <a:spAutoFit/>
          </a:bodyPr>
          <a:lstStyle/>
          <a:p>
            <a:pPr latinLnBrk="1">
              <a:lnSpc>
                <a:spcPct val="107000"/>
              </a:lnSpc>
              <a:spcBef>
                <a:spcPts val="200"/>
              </a:spcBef>
            </a:pPr>
            <a:r>
              <a:rPr lang="en-US" sz="1400" b="1" dirty="0">
                <a:solidFill>
                  <a:schemeClr val="tx2"/>
                </a:solidFill>
                <a:latin typeface="Times New Roman" panose="02020603050405020304" pitchFamily="18" charset="0"/>
                <a:cs typeface="Times New Roman" panose="02020603050405020304" pitchFamily="18" charset="0"/>
              </a:rPr>
              <a:t>5</a:t>
            </a:r>
            <a:r>
              <a:rPr lang="en-US" sz="1400" b="1" dirty="0">
                <a:solidFill>
                  <a:schemeClr val="tx2"/>
                </a:solidFill>
                <a:effectLst/>
                <a:latin typeface="Times New Roman" panose="02020603050405020304" pitchFamily="18" charset="0"/>
                <a:cs typeface="Times New Roman" panose="02020603050405020304" pitchFamily="18" charset="0"/>
              </a:rPr>
              <a:t>.5 Word frequency counting</a:t>
            </a:r>
            <a:endParaRPr lang="en-US" sz="1400" b="1" kern="100"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endParaRPr>
          </a:p>
        </p:txBody>
      </p:sp>
      <p:sp>
        <p:nvSpPr>
          <p:cNvPr id="6" name="灯片编号占位符 5">
            <a:extLst>
              <a:ext uri="{FF2B5EF4-FFF2-40B4-BE49-F238E27FC236}">
                <a16:creationId xmlns:a16="http://schemas.microsoft.com/office/drawing/2014/main" id="{D47F9321-7544-4F82-61B3-23B29BCA921B}"/>
              </a:ext>
            </a:extLst>
          </p:cNvPr>
          <p:cNvSpPr>
            <a:spLocks noGrp="1"/>
          </p:cNvSpPr>
          <p:nvPr>
            <p:ph type="sldNum" sz="quarter" idx="12"/>
          </p:nvPr>
        </p:nvSpPr>
        <p:spPr/>
        <p:txBody>
          <a:bodyPr/>
          <a:lstStyle/>
          <a:p>
            <a:fld id="{9D3F3F13-0FB9-47BC-BEC9-3C89F320EEF0}" type="slidenum">
              <a:rPr lang="ko-KR" altLang="en-US" smtClean="0"/>
              <a:t>16</a:t>
            </a:fld>
            <a:endParaRPr lang="ko-KR" altLang="en-US"/>
          </a:p>
        </p:txBody>
      </p:sp>
    </p:spTree>
    <p:extLst>
      <p:ext uri="{BB962C8B-B14F-4D97-AF65-F5344CB8AC3E}">
        <p14:creationId xmlns:p14="http://schemas.microsoft.com/office/powerpoint/2010/main" val="1198439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圆角 29">
            <a:extLst>
              <a:ext uri="{FF2B5EF4-FFF2-40B4-BE49-F238E27FC236}">
                <a16:creationId xmlns:a16="http://schemas.microsoft.com/office/drawing/2014/main" id="{6F676112-BD4D-7D7B-1F53-A9318D70D343}"/>
              </a:ext>
            </a:extLst>
          </p:cNvPr>
          <p:cNvSpPr/>
          <p:nvPr/>
        </p:nvSpPr>
        <p:spPr>
          <a:xfrm>
            <a:off x="6255426" y="324819"/>
            <a:ext cx="2745483" cy="4002455"/>
          </a:xfrm>
          <a:prstGeom prst="round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文本框 6">
            <a:extLst>
              <a:ext uri="{FF2B5EF4-FFF2-40B4-BE49-F238E27FC236}">
                <a16:creationId xmlns:a16="http://schemas.microsoft.com/office/drawing/2014/main" id="{D2A35242-1331-F2F2-0D26-8326B9BF618D}"/>
              </a:ext>
            </a:extLst>
          </p:cNvPr>
          <p:cNvSpPr txBox="1"/>
          <p:nvPr/>
        </p:nvSpPr>
        <p:spPr>
          <a:xfrm>
            <a:off x="395536" y="567743"/>
            <a:ext cx="6046644" cy="307777"/>
          </a:xfrm>
          <a:prstGeom prst="rect">
            <a:avLst/>
          </a:prstGeom>
          <a:noFill/>
        </p:spPr>
        <p:txBody>
          <a:bodyPr wrap="square">
            <a:spAutoFit/>
          </a:bodyPr>
          <a:lstStyle/>
          <a:p>
            <a:r>
              <a:rPr lang="en-US" sz="1400" b="1" dirty="0">
                <a:solidFill>
                  <a:schemeClr val="tx2"/>
                </a:solidFill>
                <a:latin typeface="Times New Roman" panose="02020603050405020304" pitchFamily="18" charset="0"/>
                <a:cs typeface="Times New Roman" panose="02020603050405020304" pitchFamily="18" charset="0"/>
              </a:rPr>
              <a:t>6</a:t>
            </a:r>
            <a:r>
              <a:rPr lang="en-US" sz="1400" b="1" dirty="0">
                <a:solidFill>
                  <a:schemeClr val="tx2"/>
                </a:solidFill>
                <a:effectLst/>
                <a:latin typeface="Times New Roman" panose="02020603050405020304" pitchFamily="18" charset="0"/>
                <a:cs typeface="Times New Roman" panose="02020603050405020304" pitchFamily="18" charset="0"/>
              </a:rPr>
              <a:t>.1 Number of topics determining-perplexity (</a:t>
            </a:r>
            <a:r>
              <a:rPr lang="ko-KR" altLang="en-US" sz="1400" b="1" dirty="0">
                <a:solidFill>
                  <a:schemeClr val="tx2"/>
                </a:solidFill>
                <a:latin typeface="Times New Roman" panose="02020603050405020304" pitchFamily="18" charset="0"/>
                <a:cs typeface="Times New Roman" panose="02020603050405020304" pitchFamily="18" charset="0"/>
              </a:rPr>
              <a:t>혼란</a:t>
            </a:r>
            <a:r>
              <a:rPr lang="ko-KR" altLang="en-US" sz="1400" b="1" dirty="0">
                <a:solidFill>
                  <a:schemeClr val="tx2"/>
                </a:solidFill>
                <a:effectLst/>
                <a:latin typeface="Times New Roman" panose="02020603050405020304" pitchFamily="18" charset="0"/>
                <a:cs typeface="Times New Roman" panose="02020603050405020304" pitchFamily="18" charset="0"/>
              </a:rPr>
              <a:t>도</a:t>
            </a:r>
            <a:r>
              <a:rPr lang="en-US" altLang="ko-KR" sz="1400" b="1" dirty="0">
                <a:solidFill>
                  <a:schemeClr val="tx2"/>
                </a:solidFill>
                <a:effectLst/>
                <a:latin typeface="Times New Roman" panose="02020603050405020304" pitchFamily="18" charset="0"/>
                <a:cs typeface="Times New Roman" panose="02020603050405020304" pitchFamily="18" charset="0"/>
              </a:rPr>
              <a:t>)</a:t>
            </a:r>
            <a:endParaRPr lang="en-US" sz="1400" b="1" dirty="0">
              <a:solidFill>
                <a:schemeClr val="tx2"/>
              </a:solidFill>
              <a:latin typeface="Times New Roman" panose="02020603050405020304" pitchFamily="18" charset="0"/>
              <a:cs typeface="Times New Roman" panose="02020603050405020304" pitchFamily="18" charset="0"/>
            </a:endParaRPr>
          </a:p>
        </p:txBody>
      </p:sp>
      <p:pic>
        <p:nvPicPr>
          <p:cNvPr id="8" name="图片 7">
            <a:extLst>
              <a:ext uri="{FF2B5EF4-FFF2-40B4-BE49-F238E27FC236}">
                <a16:creationId xmlns:a16="http://schemas.microsoft.com/office/drawing/2014/main" id="{6CCE8E4F-850E-99AF-1040-D2C32D3EC1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00" y="3629377"/>
            <a:ext cx="3594356" cy="833651"/>
          </a:xfrm>
          <a:prstGeom prst="rect">
            <a:avLst/>
          </a:prstGeom>
        </p:spPr>
      </p:pic>
      <p:pic>
        <p:nvPicPr>
          <p:cNvPr id="9" name="图片 8">
            <a:extLst>
              <a:ext uri="{FF2B5EF4-FFF2-40B4-BE49-F238E27FC236}">
                <a16:creationId xmlns:a16="http://schemas.microsoft.com/office/drawing/2014/main" id="{2CED6ACC-A4EF-FB4B-37F8-D510498B0580}"/>
              </a:ext>
            </a:extLst>
          </p:cNvPr>
          <p:cNvPicPr>
            <a:picLocks noChangeAspect="1"/>
          </p:cNvPicPr>
          <p:nvPr/>
        </p:nvPicPr>
        <p:blipFill>
          <a:blip r:embed="rId3">
            <a:extLst>
              <a:ext uri="{28A0092B-C50C-407E-A947-70E740481C1C}">
                <a14:useLocalDpi xmlns:a14="http://schemas.microsoft.com/office/drawing/2010/main" val="0"/>
              </a:ext>
            </a:extLst>
          </a:blip>
          <a:srcRect t="6381"/>
          <a:stretch>
            <a:fillRect/>
          </a:stretch>
        </p:blipFill>
        <p:spPr>
          <a:xfrm>
            <a:off x="143090" y="1195708"/>
            <a:ext cx="2967971" cy="1963630"/>
          </a:xfrm>
          <a:prstGeom prst="rect">
            <a:avLst/>
          </a:prstGeom>
          <a:noFill/>
          <a:ln>
            <a:noFill/>
          </a:ln>
        </p:spPr>
      </p:pic>
      <p:pic>
        <p:nvPicPr>
          <p:cNvPr id="10" name="图片 9">
            <a:extLst>
              <a:ext uri="{FF2B5EF4-FFF2-40B4-BE49-F238E27FC236}">
                <a16:creationId xmlns:a16="http://schemas.microsoft.com/office/drawing/2014/main" id="{0F0A9929-0628-4FEE-0114-0660BE086099}"/>
              </a:ext>
            </a:extLst>
          </p:cNvPr>
          <p:cNvPicPr>
            <a:picLocks noChangeAspect="1"/>
          </p:cNvPicPr>
          <p:nvPr/>
        </p:nvPicPr>
        <p:blipFill>
          <a:blip r:embed="rId4">
            <a:extLst>
              <a:ext uri="{28A0092B-C50C-407E-A947-70E740481C1C}">
                <a14:useLocalDpi xmlns:a14="http://schemas.microsoft.com/office/drawing/2010/main" val="0"/>
              </a:ext>
            </a:extLst>
          </a:blip>
          <a:srcRect t="5850"/>
          <a:stretch>
            <a:fillRect/>
          </a:stretch>
        </p:blipFill>
        <p:spPr>
          <a:xfrm>
            <a:off x="3117874" y="1196397"/>
            <a:ext cx="2967972" cy="1976349"/>
          </a:xfrm>
          <a:prstGeom prst="rect">
            <a:avLst/>
          </a:prstGeom>
          <a:noFill/>
          <a:ln>
            <a:noFill/>
          </a:ln>
        </p:spPr>
      </p:pic>
      <p:sp>
        <p:nvSpPr>
          <p:cNvPr id="13" name="文本框 12">
            <a:extLst>
              <a:ext uri="{FF2B5EF4-FFF2-40B4-BE49-F238E27FC236}">
                <a16:creationId xmlns:a16="http://schemas.microsoft.com/office/drawing/2014/main" id="{0C7B1717-2867-46E7-8B86-14585131F3ED}"/>
              </a:ext>
            </a:extLst>
          </p:cNvPr>
          <p:cNvSpPr txBox="1"/>
          <p:nvPr/>
        </p:nvSpPr>
        <p:spPr>
          <a:xfrm>
            <a:off x="362718" y="3198602"/>
            <a:ext cx="4572000" cy="230832"/>
          </a:xfrm>
          <a:prstGeom prst="rect">
            <a:avLst/>
          </a:prstGeom>
          <a:noFill/>
        </p:spPr>
        <p:txBody>
          <a:bodyPr wrap="square">
            <a:spAutoFit/>
          </a:bodyPr>
          <a:lstStyle/>
          <a:p>
            <a:r>
              <a:rPr lang="en-US" sz="900" b="1" dirty="0">
                <a:effectLst/>
                <a:latin typeface="Times New Roman" panose="02020603050405020304" pitchFamily="18" charset="0"/>
                <a:cs typeface="Times New Roman" panose="02020603050405020304" pitchFamily="18" charset="0"/>
              </a:rPr>
              <a:t>The perplexity of fresh food cold chain topic model</a:t>
            </a:r>
            <a:r>
              <a:rPr lang="en-US" sz="900" b="1" i="1" dirty="0">
                <a:effectLst/>
                <a:latin typeface="Times New Roman" panose="02020603050405020304" pitchFamily="18" charset="0"/>
                <a:cs typeface="Times New Roman" panose="02020603050405020304" pitchFamily="18" charset="0"/>
              </a:rPr>
              <a:t>l</a:t>
            </a:r>
            <a:r>
              <a:rPr lang="en-US" sz="900" b="1" dirty="0">
                <a:effectLst/>
                <a:latin typeface="Times New Roman" panose="02020603050405020304" pitchFamily="18" charset="0"/>
                <a:cs typeface="Times New Roman" panose="02020603050405020304" pitchFamily="18" charset="0"/>
              </a:rPr>
              <a:t>ing</a:t>
            </a:r>
            <a:endParaRPr lang="en-US" sz="900" dirty="0">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5A0EA909-9422-4744-CDA5-B63EB2F0D13F}"/>
              </a:ext>
            </a:extLst>
          </p:cNvPr>
          <p:cNvSpPr txBox="1"/>
          <p:nvPr/>
        </p:nvSpPr>
        <p:spPr>
          <a:xfrm>
            <a:off x="3408225" y="3210956"/>
            <a:ext cx="4648840" cy="246221"/>
          </a:xfrm>
          <a:prstGeom prst="rect">
            <a:avLst/>
          </a:prstGeom>
          <a:noFill/>
        </p:spPr>
        <p:txBody>
          <a:bodyPr wrap="square">
            <a:spAutoFit/>
          </a:bodyPr>
          <a:lstStyle/>
          <a:p>
            <a:r>
              <a:rPr lang="en-US" sz="900" b="1" dirty="0">
                <a:effectLst/>
                <a:latin typeface="Times New Roman" panose="02020603050405020304" pitchFamily="18" charset="0"/>
                <a:cs typeface="Times New Roman" panose="02020603050405020304" pitchFamily="18" charset="0"/>
              </a:rPr>
              <a:t>The perplexity of medicine cold chain topic </a:t>
            </a:r>
            <a:r>
              <a:rPr lang="en-US" sz="1000" b="1" dirty="0">
                <a:effectLst/>
                <a:latin typeface="Times New Roman" panose="02020603050405020304" pitchFamily="18" charset="0"/>
                <a:cs typeface="Times New Roman" panose="02020603050405020304" pitchFamily="18" charset="0"/>
              </a:rPr>
              <a:t>mode</a:t>
            </a:r>
            <a:r>
              <a:rPr lang="en-US" sz="1000" b="1" i="1" dirty="0">
                <a:effectLst/>
                <a:latin typeface="Times New Roman" panose="02020603050405020304" pitchFamily="18" charset="0"/>
                <a:cs typeface="Times New Roman" panose="02020603050405020304" pitchFamily="18" charset="0"/>
              </a:rPr>
              <a:t>l</a:t>
            </a:r>
            <a:r>
              <a:rPr lang="en-US" sz="1000" b="1" dirty="0">
                <a:effectLst/>
                <a:latin typeface="Times New Roman" panose="02020603050405020304" pitchFamily="18" charset="0"/>
                <a:cs typeface="Times New Roman" panose="02020603050405020304" pitchFamily="18" charset="0"/>
              </a:rPr>
              <a:t>ling</a:t>
            </a:r>
            <a:endParaRPr lang="en-US" sz="1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134E76ED-EE16-BB2E-1FB9-533B4E6799EF}"/>
                  </a:ext>
                </a:extLst>
              </p:cNvPr>
              <p:cNvSpPr txBox="1"/>
              <p:nvPr/>
            </p:nvSpPr>
            <p:spPr>
              <a:xfrm>
                <a:off x="3705956" y="3601254"/>
                <a:ext cx="2343830" cy="861774"/>
              </a:xfrm>
              <a:prstGeom prst="rect">
                <a:avLst/>
              </a:prstGeom>
              <a:noFill/>
            </p:spPr>
            <p:txBody>
              <a:bodyPr wrap="square">
                <a:spAutoFit/>
              </a:bodyPr>
              <a:lstStyle/>
              <a:p>
                <a:pPr algn="just" latinLnBrk="0">
                  <a:spcAft>
                    <a:spcPts val="800"/>
                  </a:spcAft>
                </a:pPr>
                <a:r>
                  <a:rPr lang="en-US" sz="1000" kern="100" dirty="0">
                    <a:solidFill>
                      <a:srgbClr val="333333"/>
                    </a:solidFill>
                    <a:effectLst/>
                    <a:latin typeface="Times New Roman" panose="02020603050405020304" pitchFamily="18" charset="0"/>
                    <a:ea typeface="Malgun Gothic" panose="020B0503020000020004" pitchFamily="34" charset="-127"/>
                    <a:cs typeface="Times New Roman" panose="02020603050405020304" pitchFamily="18" charset="0"/>
                  </a:rPr>
                  <a:t>*D denotes the test set in the corpus, M denotes the number of documents, </a:t>
                </a:r>
                <a14:m>
                  <m:oMath xmlns:m="http://schemas.openxmlformats.org/officeDocument/2006/math">
                    <m:sSub>
                      <m:sSubPr>
                        <m:ctrlPr>
                          <a:rPr lang="en-US" sz="1000" i="1" kern="100">
                            <a:solidFill>
                              <a:srgbClr val="333333"/>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000" i="1" kern="100">
                            <a:solidFill>
                              <a:srgbClr val="333333"/>
                            </a:solidFill>
                            <a:effectLst/>
                            <a:latin typeface="Cambria Math" panose="02040503050406030204" pitchFamily="18" charset="0"/>
                            <a:ea typeface="Batang" panose="02030600000101010101" pitchFamily="18" charset="-127"/>
                            <a:cs typeface="Times New Roman" panose="02020603050405020304" pitchFamily="18" charset="0"/>
                          </a:rPr>
                          <m:t>𝑁</m:t>
                        </m:r>
                      </m:e>
                      <m:sub>
                        <m:r>
                          <a:rPr lang="en-US" sz="1000" i="1" kern="100">
                            <a:solidFill>
                              <a:srgbClr val="333333"/>
                            </a:solidFill>
                            <a:effectLst/>
                            <a:latin typeface="Cambria Math" panose="02040503050406030204" pitchFamily="18" charset="0"/>
                            <a:ea typeface="Batang" panose="02030600000101010101" pitchFamily="18" charset="-127"/>
                            <a:cs typeface="Times New Roman" panose="02020603050405020304" pitchFamily="18" charset="0"/>
                          </a:rPr>
                          <m:t>𝑚</m:t>
                        </m:r>
                      </m:sub>
                    </m:sSub>
                  </m:oMath>
                </a14:m>
                <a:r>
                  <a:rPr lang="en-US" sz="1000" kern="100" dirty="0">
                    <a:solidFill>
                      <a:srgbClr val="333333"/>
                    </a:solidFill>
                    <a:effectLst/>
                    <a:latin typeface="Times New Roman" panose="02020603050405020304" pitchFamily="18" charset="0"/>
                    <a:ea typeface="Malgun Gothic" panose="020B0503020000020004" pitchFamily="34" charset="-127"/>
                    <a:cs typeface="Times New Roman" panose="02020603050405020304" pitchFamily="18" charset="0"/>
                  </a:rPr>
                  <a:t> denotes the number of words owned in document m, and </a:t>
                </a:r>
                <a:r>
                  <a:rPr lang="en-US" sz="1000" kern="100" dirty="0">
                    <a:solidFill>
                      <a:srgbClr val="333333"/>
                    </a:solidFill>
                    <a:effectLst/>
                    <a:latin typeface="Times New Roman" panose="02020603050405020304" pitchFamily="18" charset="0"/>
                    <a:ea typeface="Batang" panose="02030600000101010101" pitchFamily="18" charset="-127"/>
                    <a:cs typeface="Times New Roman" panose="02020603050405020304" pitchFamily="18" charset="0"/>
                  </a:rPr>
                  <a:t>𝑃</a:t>
                </a:r>
                <a:r>
                  <a:rPr lang="en-US" sz="1000" kern="100" dirty="0">
                    <a:solidFill>
                      <a:srgbClr val="333333"/>
                    </a:solidFill>
                    <a:effectLst/>
                    <a:latin typeface="Times New Roman" panose="02020603050405020304" pitchFamily="18" charset="0"/>
                    <a:ea typeface="Malgun Gothic" panose="020B0503020000020004" pitchFamily="34" charset="-127"/>
                    <a:cs typeface="Times New Roman" panose="02020603050405020304" pitchFamily="18" charset="0"/>
                  </a:rPr>
                  <a:t>(</a:t>
                </a:r>
                <a14:m>
                  <m:oMath xmlns:m="http://schemas.openxmlformats.org/officeDocument/2006/math">
                    <m:sSub>
                      <m:sSubPr>
                        <m:ctrlPr>
                          <a:rPr lang="en-US" sz="1000" i="1" kern="100">
                            <a:solidFill>
                              <a:srgbClr val="333333"/>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000" i="1" kern="100">
                            <a:solidFill>
                              <a:srgbClr val="333333"/>
                            </a:solidFill>
                            <a:effectLst/>
                            <a:latin typeface="Cambria Math" panose="02040503050406030204" pitchFamily="18" charset="0"/>
                            <a:ea typeface="Batang" panose="02030600000101010101" pitchFamily="18" charset="-127"/>
                            <a:cs typeface="Times New Roman" panose="02020603050405020304" pitchFamily="18" charset="0"/>
                          </a:rPr>
                          <m:t>𝑊</m:t>
                        </m:r>
                      </m:e>
                      <m:sub>
                        <m:r>
                          <a:rPr lang="en-US" sz="1000" i="1" kern="100">
                            <a:solidFill>
                              <a:srgbClr val="333333"/>
                            </a:solidFill>
                            <a:effectLst/>
                            <a:latin typeface="Cambria Math" panose="02040503050406030204" pitchFamily="18" charset="0"/>
                            <a:ea typeface="Batang" panose="02030600000101010101" pitchFamily="18" charset="-127"/>
                            <a:cs typeface="Times New Roman" panose="02020603050405020304" pitchFamily="18" charset="0"/>
                          </a:rPr>
                          <m:t>𝑚</m:t>
                        </m:r>
                      </m:sub>
                    </m:sSub>
                  </m:oMath>
                </a14:m>
                <a:r>
                  <a:rPr lang="en-US" sz="1000" kern="100" dirty="0">
                    <a:solidFill>
                      <a:srgbClr val="333333"/>
                    </a:solidFill>
                    <a:effectLst/>
                    <a:latin typeface="Times New Roman" panose="02020603050405020304" pitchFamily="18" charset="0"/>
                    <a:ea typeface="Malgun Gothic" panose="020B0503020000020004" pitchFamily="34" charset="-127"/>
                    <a:cs typeface="Times New Roman" panose="02020603050405020304" pitchFamily="18" charset="0"/>
                  </a:rPr>
                  <a:t>) denotes the probability of </a:t>
                </a:r>
                <a14:m>
                  <m:oMath xmlns:m="http://schemas.openxmlformats.org/officeDocument/2006/math">
                    <m:sSub>
                      <m:sSubPr>
                        <m:ctrlPr>
                          <a:rPr lang="en-US" sz="1000" i="1" kern="100">
                            <a:solidFill>
                              <a:srgbClr val="333333"/>
                            </a:solidFill>
                            <a:effectLst/>
                            <a:latin typeface="Cambria Math" panose="02040503050406030204" pitchFamily="18" charset="0"/>
                            <a:ea typeface="Batang" panose="02030600000101010101" pitchFamily="18" charset="-127"/>
                            <a:cs typeface="Times New Roman" panose="02020603050405020304" pitchFamily="18" charset="0"/>
                          </a:rPr>
                        </m:ctrlPr>
                      </m:sSubPr>
                      <m:e>
                        <m:r>
                          <a:rPr lang="en-US" sz="1000" i="1" kern="100">
                            <a:solidFill>
                              <a:srgbClr val="333333"/>
                            </a:solidFill>
                            <a:effectLst/>
                            <a:latin typeface="Cambria Math" panose="02040503050406030204" pitchFamily="18" charset="0"/>
                            <a:ea typeface="Batang" panose="02030600000101010101" pitchFamily="18" charset="-127"/>
                            <a:cs typeface="Times New Roman" panose="02020603050405020304" pitchFamily="18" charset="0"/>
                          </a:rPr>
                          <m:t>𝑊</m:t>
                        </m:r>
                      </m:e>
                      <m:sub>
                        <m:r>
                          <a:rPr lang="en-US" sz="1000" i="1" kern="100">
                            <a:solidFill>
                              <a:srgbClr val="333333"/>
                            </a:solidFill>
                            <a:effectLst/>
                            <a:latin typeface="Cambria Math" panose="02040503050406030204" pitchFamily="18" charset="0"/>
                            <a:ea typeface="Batang" panose="02030600000101010101" pitchFamily="18" charset="-127"/>
                            <a:cs typeface="Times New Roman" panose="02020603050405020304" pitchFamily="18" charset="0"/>
                          </a:rPr>
                          <m:t>𝑚</m:t>
                        </m:r>
                      </m:sub>
                    </m:sSub>
                  </m:oMath>
                </a14:m>
                <a:r>
                  <a:rPr lang="en-US" sz="1000" kern="100" dirty="0">
                    <a:solidFill>
                      <a:srgbClr val="333333"/>
                    </a:solidFill>
                    <a:effectLst/>
                    <a:latin typeface="Times New Roman" panose="02020603050405020304" pitchFamily="18" charset="0"/>
                    <a:ea typeface="Malgun Gothic" panose="020B0503020000020004" pitchFamily="34" charset="-127"/>
                    <a:cs typeface="Times New Roman" panose="02020603050405020304" pitchFamily="18" charset="0"/>
                  </a:rPr>
                  <a:t> generation.</a:t>
                </a:r>
                <a:endParaRPr lang="en-US" sz="10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p:txBody>
          </p:sp>
        </mc:Choice>
        <mc:Fallback xmlns="">
          <p:sp>
            <p:nvSpPr>
              <p:cNvPr id="16" name="文本框 15">
                <a:extLst>
                  <a:ext uri="{FF2B5EF4-FFF2-40B4-BE49-F238E27FC236}">
                    <a16:creationId xmlns:a16="http://schemas.microsoft.com/office/drawing/2014/main" id="{134E76ED-EE16-BB2E-1FB9-533B4E6799EF}"/>
                  </a:ext>
                </a:extLst>
              </p:cNvPr>
              <p:cNvSpPr txBox="1">
                <a:spLocks noRot="1" noChangeAspect="1" noMove="1" noResize="1" noEditPoints="1" noAdjustHandles="1" noChangeArrowheads="1" noChangeShapeType="1" noTextEdit="1"/>
              </p:cNvSpPr>
              <p:nvPr/>
            </p:nvSpPr>
            <p:spPr>
              <a:xfrm>
                <a:off x="3705956" y="3601254"/>
                <a:ext cx="2343830" cy="861774"/>
              </a:xfrm>
              <a:prstGeom prst="rect">
                <a:avLst/>
              </a:prstGeom>
              <a:blipFill>
                <a:blip r:embed="rId6"/>
                <a:stretch>
                  <a:fillRect b="-2837"/>
                </a:stretch>
              </a:blipFill>
            </p:spPr>
            <p:txBody>
              <a:bodyPr/>
              <a:lstStyle/>
              <a:p>
                <a:r>
                  <a:rPr lang="en-US">
                    <a:noFill/>
                  </a:rPr>
                  <a:t> </a:t>
                </a:r>
              </a:p>
            </p:txBody>
          </p:sp>
        </mc:Fallback>
      </mc:AlternateContent>
      <p:sp>
        <p:nvSpPr>
          <p:cNvPr id="24" name="箭头: 下 23">
            <a:extLst>
              <a:ext uri="{FF2B5EF4-FFF2-40B4-BE49-F238E27FC236}">
                <a16:creationId xmlns:a16="http://schemas.microsoft.com/office/drawing/2014/main" id="{25836879-7278-3B67-ECDF-6282641063FA}"/>
              </a:ext>
            </a:extLst>
          </p:cNvPr>
          <p:cNvSpPr/>
          <p:nvPr/>
        </p:nvSpPr>
        <p:spPr>
          <a:xfrm>
            <a:off x="1331640" y="2256307"/>
            <a:ext cx="45719" cy="4918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图片 24">
            <a:extLst>
              <a:ext uri="{FF2B5EF4-FFF2-40B4-BE49-F238E27FC236}">
                <a16:creationId xmlns:a16="http://schemas.microsoft.com/office/drawing/2014/main" id="{944BBDDF-42EF-13CC-200F-F496FBDE9A9A}"/>
              </a:ext>
            </a:extLst>
          </p:cNvPr>
          <p:cNvPicPr>
            <a:picLocks noChangeAspect="1"/>
          </p:cNvPicPr>
          <p:nvPr/>
        </p:nvPicPr>
        <p:blipFill>
          <a:blip r:embed="rId7"/>
          <a:stretch>
            <a:fillRect/>
          </a:stretch>
        </p:blipFill>
        <p:spPr>
          <a:xfrm>
            <a:off x="4301577" y="2264317"/>
            <a:ext cx="103641" cy="524301"/>
          </a:xfrm>
          <a:prstGeom prst="rect">
            <a:avLst/>
          </a:prstGeom>
        </p:spPr>
      </p:pic>
      <p:sp>
        <p:nvSpPr>
          <p:cNvPr id="27" name="文本框 26">
            <a:extLst>
              <a:ext uri="{FF2B5EF4-FFF2-40B4-BE49-F238E27FC236}">
                <a16:creationId xmlns:a16="http://schemas.microsoft.com/office/drawing/2014/main" id="{3ACB385E-EC97-DCFB-C031-13F95D3B7D2D}"/>
              </a:ext>
            </a:extLst>
          </p:cNvPr>
          <p:cNvSpPr txBox="1"/>
          <p:nvPr/>
        </p:nvSpPr>
        <p:spPr>
          <a:xfrm>
            <a:off x="6252222" y="457047"/>
            <a:ext cx="2780178" cy="3870227"/>
          </a:xfrm>
          <a:prstGeom prst="rect">
            <a:avLst/>
          </a:prstGeom>
          <a:noFill/>
        </p:spPr>
        <p:txBody>
          <a:bodyPr wrap="square">
            <a:spAutoFit/>
          </a:bodyPr>
          <a:lstStyle/>
          <a:p>
            <a:pPr marL="171450" indent="-171450" eaLnBrk="0" latinLnBrk="0">
              <a:lnSpc>
                <a:spcPct val="150000"/>
              </a:lnSpc>
              <a:buFont typeface="Wingdings" panose="05000000000000000000" pitchFamily="2" charset="2"/>
              <a:buChar char="§"/>
            </a:pPr>
            <a:r>
              <a:rPr lang="ko-KR" altLang="en-US" sz="1100" b="1" dirty="0">
                <a:solidFill>
                  <a:srgbClr val="333333"/>
                </a:solidFill>
                <a:effectLst/>
                <a:latin typeface="Times New Roman" panose="02020603050405020304" pitchFamily="18" charset="0"/>
                <a:cs typeface="Times New Roman" panose="02020603050405020304" pitchFamily="18" charset="0"/>
              </a:rPr>
              <a:t>혼란도</a:t>
            </a:r>
            <a:r>
              <a:rPr lang="ko-KR" altLang="en-US" sz="1100" dirty="0">
                <a:solidFill>
                  <a:srgbClr val="333333"/>
                </a:solidFill>
                <a:effectLst/>
                <a:latin typeface="Times New Roman" panose="02020603050405020304" pitchFamily="18" charset="0"/>
                <a:cs typeface="Times New Roman" panose="02020603050405020304" pitchFamily="18" charset="0"/>
              </a:rPr>
              <a:t>는 한 문장 </a:t>
            </a:r>
            <a:r>
              <a:rPr lang="en-US" altLang="ko-KR" sz="1100" dirty="0">
                <a:solidFill>
                  <a:srgbClr val="333333"/>
                </a:solidFill>
                <a:effectLst/>
                <a:latin typeface="Times New Roman" panose="02020603050405020304" pitchFamily="18" charset="0"/>
                <a:cs typeface="Times New Roman" panose="02020603050405020304" pitchFamily="18" charset="0"/>
              </a:rPr>
              <a:t>d</a:t>
            </a:r>
            <a:r>
              <a:rPr lang="ko-KR" altLang="en-US" sz="1100" dirty="0">
                <a:solidFill>
                  <a:srgbClr val="333333"/>
                </a:solidFill>
                <a:effectLst/>
                <a:latin typeface="Times New Roman" panose="02020603050405020304" pitchFamily="18" charset="0"/>
                <a:cs typeface="Times New Roman" panose="02020603050405020304" pitchFamily="18" charset="0"/>
              </a:rPr>
              <a:t>에 대해 훈련된 모델이 문서 </a:t>
            </a:r>
            <a:r>
              <a:rPr lang="en-US" altLang="ko-KR" sz="1100" dirty="0">
                <a:solidFill>
                  <a:srgbClr val="333333"/>
                </a:solidFill>
                <a:effectLst/>
                <a:latin typeface="Times New Roman" panose="02020603050405020304" pitchFamily="18" charset="0"/>
                <a:cs typeface="Times New Roman" panose="02020603050405020304" pitchFamily="18" charset="0"/>
              </a:rPr>
              <a:t>d</a:t>
            </a:r>
            <a:r>
              <a:rPr lang="ko-KR" altLang="en-US" sz="1100" dirty="0">
                <a:solidFill>
                  <a:srgbClr val="333333"/>
                </a:solidFill>
                <a:effectLst/>
                <a:latin typeface="Times New Roman" panose="02020603050405020304" pitchFamily="18" charset="0"/>
                <a:cs typeface="Times New Roman" panose="02020603050405020304" pitchFamily="18" charset="0"/>
              </a:rPr>
              <a:t>가 어느 주제에 속하는지 얼마나 불확실한지 그 불확실성 정도가 바로 혼란도라고 이해할 수 있다</a:t>
            </a:r>
            <a:r>
              <a:rPr lang="en-US" altLang="ko-KR" sz="1100" dirty="0">
                <a:solidFill>
                  <a:srgbClr val="333333"/>
                </a:solidFill>
                <a:effectLst/>
                <a:latin typeface="Times New Roman" panose="02020603050405020304" pitchFamily="18" charset="0"/>
                <a:cs typeface="Times New Roman" panose="02020603050405020304" pitchFamily="18" charset="0"/>
              </a:rPr>
              <a:t>. </a:t>
            </a:r>
          </a:p>
          <a:p>
            <a:pPr marL="171450" indent="-171450" eaLnBrk="0" latinLnBrk="0">
              <a:lnSpc>
                <a:spcPct val="150000"/>
              </a:lnSpc>
              <a:buFont typeface="Wingdings" panose="05000000000000000000" pitchFamily="2" charset="2"/>
              <a:buChar char="§"/>
            </a:pPr>
            <a:r>
              <a:rPr lang="ko-KR" altLang="en-US" sz="1100" dirty="0">
                <a:latin typeface="Times New Roman" panose="02020603050405020304" pitchFamily="18" charset="0"/>
                <a:cs typeface="Times New Roman" panose="02020603050405020304" pitchFamily="18" charset="0"/>
              </a:rPr>
              <a:t>일반적으로 혼란도가 낮을수록 모형 클러스터링의 효과가 좋다</a:t>
            </a:r>
            <a:r>
              <a:rPr lang="en-US" altLang="ko-KR" sz="1100" dirty="0">
                <a:latin typeface="Times New Roman" panose="02020603050405020304" pitchFamily="18" charset="0"/>
                <a:cs typeface="Times New Roman" panose="02020603050405020304" pitchFamily="18" charset="0"/>
              </a:rPr>
              <a:t>. </a:t>
            </a:r>
            <a:r>
              <a:rPr lang="ko-KR" altLang="en-US" sz="1100" dirty="0">
                <a:latin typeface="Times New Roman" panose="02020603050405020304" pitchFamily="18" charset="0"/>
                <a:cs typeface="Times New Roman" panose="02020603050405020304" pitchFamily="18" charset="0"/>
              </a:rPr>
              <a:t>그러나 혼란도가 낮아짐에 따라</a:t>
            </a:r>
            <a:r>
              <a:rPr lang="en-US" altLang="ko-KR" sz="1100" dirty="0">
                <a:latin typeface="Times New Roman" panose="02020603050405020304" pitchFamily="18" charset="0"/>
                <a:cs typeface="Times New Roman" panose="02020603050405020304" pitchFamily="18" charset="0"/>
              </a:rPr>
              <a:t>, </a:t>
            </a:r>
            <a:r>
              <a:rPr lang="ko-KR" altLang="en-US" sz="1100" dirty="0">
                <a:latin typeface="Times New Roman" panose="02020603050405020304" pitchFamily="18" charset="0"/>
                <a:cs typeface="Times New Roman" panose="02020603050405020304" pitchFamily="18" charset="0"/>
              </a:rPr>
              <a:t>선정한 </a:t>
            </a:r>
            <a:r>
              <a:rPr lang="en-US" altLang="ko-KR" sz="1100" dirty="0">
                <a:latin typeface="Times New Roman" panose="02020603050405020304" pitchFamily="18" charset="0"/>
                <a:cs typeface="Times New Roman" panose="02020603050405020304" pitchFamily="18" charset="0"/>
              </a:rPr>
              <a:t>topic</a:t>
            </a:r>
            <a:r>
              <a:rPr lang="ko-KR" altLang="en-US" sz="1100" dirty="0">
                <a:latin typeface="Times New Roman" panose="02020603050405020304" pitchFamily="18" charset="0"/>
                <a:cs typeface="Times New Roman" panose="02020603050405020304" pitchFamily="18" charset="0"/>
              </a:rPr>
              <a:t>의 수량이 지나치게 크면 과대적합 상황이 생길 수 있는 반면</a:t>
            </a:r>
            <a:r>
              <a:rPr lang="en-US" altLang="ko-KR" sz="1100" dirty="0">
                <a:latin typeface="Times New Roman" panose="02020603050405020304" pitchFamily="18" charset="0"/>
                <a:cs typeface="Times New Roman" panose="02020603050405020304" pitchFamily="18" charset="0"/>
              </a:rPr>
              <a:t>, topic</a:t>
            </a:r>
            <a:r>
              <a:rPr lang="ko-KR" altLang="en-US" sz="1100" dirty="0">
                <a:latin typeface="Times New Roman" panose="02020603050405020304" pitchFamily="18" charset="0"/>
                <a:cs typeface="Times New Roman" panose="02020603050405020304" pitchFamily="18" charset="0"/>
              </a:rPr>
              <a:t>의 수량이 지나치게 적으면 클러스터링의 의의가 없어질 수도 있다</a:t>
            </a:r>
            <a:r>
              <a:rPr lang="en-US" altLang="ko-KR" sz="1100" dirty="0">
                <a:latin typeface="Times New Roman" panose="02020603050405020304" pitchFamily="18" charset="0"/>
                <a:cs typeface="Times New Roman" panose="02020603050405020304" pitchFamily="18" charset="0"/>
              </a:rPr>
              <a:t>. </a:t>
            </a:r>
          </a:p>
          <a:p>
            <a:pPr eaLnBrk="0" latinLnBrk="0">
              <a:lnSpc>
                <a:spcPct val="150000"/>
              </a:lnSpc>
            </a:pPr>
            <a:endParaRPr lang="en-US" altLang="ko-KR" sz="1100" dirty="0">
              <a:latin typeface="Times New Roman" panose="02020603050405020304" pitchFamily="18" charset="0"/>
              <a:cs typeface="Times New Roman" panose="02020603050405020304" pitchFamily="18" charset="0"/>
            </a:endParaRPr>
          </a:p>
          <a:p>
            <a:pPr eaLnBrk="0" latinLnBrk="0">
              <a:lnSpc>
                <a:spcPct val="150000"/>
              </a:lnSpc>
            </a:pPr>
            <a:endParaRPr lang="en-US" altLang="ko-KR" sz="1100" dirty="0">
              <a:latin typeface="Times New Roman" panose="02020603050405020304" pitchFamily="18" charset="0"/>
              <a:cs typeface="Times New Roman" panose="02020603050405020304" pitchFamily="18" charset="0"/>
            </a:endParaRPr>
          </a:p>
          <a:p>
            <a:pPr eaLnBrk="0" latinLnBrk="0">
              <a:lnSpc>
                <a:spcPct val="150000"/>
              </a:lnSpc>
            </a:pPr>
            <a:r>
              <a:rPr lang="ko-KR" altLang="en-US" sz="1100" dirty="0">
                <a:latin typeface="Times New Roman" panose="02020603050405020304" pitchFamily="18" charset="0"/>
                <a:cs typeface="Times New Roman" panose="02020603050405020304" pitchFamily="18" charset="0"/>
              </a:rPr>
              <a:t>        </a:t>
            </a:r>
            <a:r>
              <a:rPr lang="ko-KR" altLang="en-US" sz="1100" b="1" dirty="0">
                <a:latin typeface="Times New Roman" panose="02020603050405020304" pitchFamily="18" charset="0"/>
                <a:cs typeface="Times New Roman" panose="02020603050405020304" pitchFamily="18" charset="0"/>
              </a:rPr>
              <a:t>적당한 수량의 </a:t>
            </a:r>
            <a:r>
              <a:rPr lang="en-US" altLang="ko-KR" sz="1100" b="1" dirty="0">
                <a:latin typeface="Times New Roman" panose="02020603050405020304" pitchFamily="18" charset="0"/>
                <a:cs typeface="Times New Roman" panose="02020603050405020304" pitchFamily="18" charset="0"/>
              </a:rPr>
              <a:t>topic</a:t>
            </a:r>
            <a:r>
              <a:rPr lang="ko-KR" altLang="en-US" sz="1100" b="1" dirty="0">
                <a:latin typeface="Times New Roman" panose="02020603050405020304" pitchFamily="18" charset="0"/>
                <a:cs typeface="Times New Roman" panose="02020603050405020304" pitchFamily="18" charset="0"/>
              </a:rPr>
              <a:t>를 선정하는 </a:t>
            </a:r>
            <a:endParaRPr lang="en-US" altLang="ko-KR" sz="1100" b="1" dirty="0">
              <a:latin typeface="Times New Roman" panose="02020603050405020304" pitchFamily="18" charset="0"/>
              <a:cs typeface="Times New Roman" panose="02020603050405020304" pitchFamily="18" charset="0"/>
            </a:endParaRPr>
          </a:p>
          <a:p>
            <a:pPr eaLnBrk="0" latinLnBrk="0">
              <a:lnSpc>
                <a:spcPct val="150000"/>
              </a:lnSpc>
            </a:pPr>
            <a:r>
              <a:rPr lang="ko-KR" altLang="en-US" sz="1100" b="1" dirty="0">
                <a:latin typeface="Times New Roman" panose="02020603050405020304" pitchFamily="18" charset="0"/>
                <a:cs typeface="Times New Roman" panose="02020603050405020304" pitchFamily="18" charset="0"/>
              </a:rPr>
              <a:t>               것은 매우 중요하다</a:t>
            </a:r>
            <a:r>
              <a:rPr lang="en-US" altLang="ko-KR" sz="1100" b="1" dirty="0">
                <a:latin typeface="Times New Roman" panose="02020603050405020304" pitchFamily="18" charset="0"/>
                <a:cs typeface="Times New Roman" panose="02020603050405020304" pitchFamily="18" charset="0"/>
              </a:rPr>
              <a:t>.</a:t>
            </a:r>
          </a:p>
        </p:txBody>
      </p:sp>
      <p:sp>
        <p:nvSpPr>
          <p:cNvPr id="15" name="TextBox 11">
            <a:extLst>
              <a:ext uri="{FF2B5EF4-FFF2-40B4-BE49-F238E27FC236}">
                <a16:creationId xmlns:a16="http://schemas.microsoft.com/office/drawing/2014/main" id="{41865197-754A-DF39-D891-67E4DC3A250F}"/>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4" name="灯片编号占位符 3">
            <a:extLst>
              <a:ext uri="{FF2B5EF4-FFF2-40B4-BE49-F238E27FC236}">
                <a16:creationId xmlns:a16="http://schemas.microsoft.com/office/drawing/2014/main" id="{ECC552D8-1D81-D4F7-93C5-3E8ADADFF72E}"/>
              </a:ext>
            </a:extLst>
          </p:cNvPr>
          <p:cNvSpPr>
            <a:spLocks noGrp="1"/>
          </p:cNvSpPr>
          <p:nvPr>
            <p:ph type="sldNum" sz="quarter" idx="12"/>
          </p:nvPr>
        </p:nvSpPr>
        <p:spPr/>
        <p:txBody>
          <a:bodyPr/>
          <a:lstStyle/>
          <a:p>
            <a:fld id="{9D3F3F13-0FB9-47BC-BEC9-3C89F320EEF0}" type="slidenum">
              <a:rPr lang="ko-KR" altLang="en-US" smtClean="0"/>
              <a:t>17</a:t>
            </a:fld>
            <a:endParaRPr lang="ko-KR" altLang="en-US"/>
          </a:p>
        </p:txBody>
      </p:sp>
      <p:sp>
        <p:nvSpPr>
          <p:cNvPr id="3" name="箭头: 下 2">
            <a:extLst>
              <a:ext uri="{FF2B5EF4-FFF2-40B4-BE49-F238E27FC236}">
                <a16:creationId xmlns:a16="http://schemas.microsoft.com/office/drawing/2014/main" id="{38168153-D612-C1D1-5B4D-6610A07299BD}"/>
              </a:ext>
            </a:extLst>
          </p:cNvPr>
          <p:cNvSpPr/>
          <p:nvPr/>
        </p:nvSpPr>
        <p:spPr>
          <a:xfrm>
            <a:off x="7381910" y="3314018"/>
            <a:ext cx="370268" cy="437953"/>
          </a:xfrm>
          <a:prstGeom prst="downArrow">
            <a:avLst/>
          </a:prstGeom>
          <a:solidFill>
            <a:schemeClr val="accent1">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7923347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D2A35242-1331-F2F2-0D26-8326B9BF618D}"/>
              </a:ext>
            </a:extLst>
          </p:cNvPr>
          <p:cNvSpPr txBox="1"/>
          <p:nvPr/>
        </p:nvSpPr>
        <p:spPr>
          <a:xfrm>
            <a:off x="407050" y="593262"/>
            <a:ext cx="5435707" cy="307777"/>
          </a:xfrm>
          <a:prstGeom prst="rect">
            <a:avLst/>
          </a:prstGeom>
          <a:noFill/>
        </p:spPr>
        <p:txBody>
          <a:bodyPr wrap="square">
            <a:spAutoFit/>
          </a:bodyPr>
          <a:lstStyle/>
          <a:p>
            <a:r>
              <a:rPr lang="en-US" sz="1400" b="1" dirty="0">
                <a:solidFill>
                  <a:schemeClr val="tx2"/>
                </a:solidFill>
                <a:latin typeface="Times New Roman" panose="02020603050405020304" pitchFamily="18" charset="0"/>
                <a:cs typeface="Times New Roman" panose="02020603050405020304" pitchFamily="18" charset="0"/>
              </a:rPr>
              <a:t>6</a:t>
            </a:r>
            <a:r>
              <a:rPr lang="en-US" sz="1400" b="1" dirty="0">
                <a:solidFill>
                  <a:schemeClr val="tx2"/>
                </a:solidFill>
                <a:effectLst/>
                <a:latin typeface="Times New Roman" panose="02020603050405020304" pitchFamily="18" charset="0"/>
                <a:cs typeface="Times New Roman" panose="02020603050405020304" pitchFamily="18" charset="0"/>
              </a:rPr>
              <a:t>.2 Topic naming and match topics to risk factors</a:t>
            </a:r>
            <a:endParaRPr lang="en-US" sz="1400" b="1" dirty="0">
              <a:solidFill>
                <a:schemeClr val="tx2"/>
              </a:solidFill>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7E89D0CA-7D70-1126-7882-E8EFBF1121EB}"/>
              </a:ext>
            </a:extLst>
          </p:cNvPr>
          <p:cNvPicPr>
            <a:picLocks noChangeAspect="1"/>
          </p:cNvPicPr>
          <p:nvPr/>
        </p:nvPicPr>
        <p:blipFill>
          <a:blip r:embed="rId2"/>
          <a:stretch>
            <a:fillRect/>
          </a:stretch>
        </p:blipFill>
        <p:spPr>
          <a:xfrm>
            <a:off x="1383718" y="825579"/>
            <a:ext cx="5801692" cy="3306558"/>
          </a:xfrm>
          <a:prstGeom prst="rect">
            <a:avLst/>
          </a:prstGeom>
        </p:spPr>
      </p:pic>
      <p:sp>
        <p:nvSpPr>
          <p:cNvPr id="18" name="文本框 17">
            <a:extLst>
              <a:ext uri="{FF2B5EF4-FFF2-40B4-BE49-F238E27FC236}">
                <a16:creationId xmlns:a16="http://schemas.microsoft.com/office/drawing/2014/main" id="{F3A28BC6-0D3A-A8D4-25CC-A67D59F6714C}"/>
              </a:ext>
            </a:extLst>
          </p:cNvPr>
          <p:cNvSpPr txBox="1"/>
          <p:nvPr/>
        </p:nvSpPr>
        <p:spPr>
          <a:xfrm>
            <a:off x="3347864" y="3953157"/>
            <a:ext cx="4648840" cy="246221"/>
          </a:xfrm>
          <a:prstGeom prst="rect">
            <a:avLst/>
          </a:prstGeom>
          <a:noFill/>
        </p:spPr>
        <p:txBody>
          <a:bodyPr wrap="square">
            <a:spAutoFit/>
          </a:bodyPr>
          <a:lstStyle/>
          <a:p>
            <a:pPr algn="just" eaLnBrk="0" latinLnBrk="0">
              <a:spcAft>
                <a:spcPts val="1000"/>
              </a:spcAft>
            </a:pPr>
            <a:r>
              <a:rPr lang="en-US" sz="1000" i="0" kern="100" dirty="0">
                <a:effectLst/>
                <a:latin typeface="Times New Roman" panose="02020603050405020304" pitchFamily="18" charset="0"/>
                <a:ea typeface="Malgun Gothic" panose="020B0503020000020004" pitchFamily="34" charset="-127"/>
                <a:cs typeface="Times New Roman" panose="02020603050405020304" pitchFamily="18" charset="0"/>
              </a:rPr>
              <a:t>Topic Naming and matching with seven risk factors process</a:t>
            </a:r>
            <a:endParaRPr lang="en-US" sz="1000" i="1" kern="100" dirty="0">
              <a:effectLst/>
              <a:latin typeface="Times New Roman" panose="02020603050405020304" pitchFamily="18" charset="0"/>
              <a:ea typeface="Malgun Gothic" panose="020B0503020000020004" pitchFamily="34" charset="-127"/>
              <a:cs typeface="Times New Roman" panose="02020603050405020304" pitchFamily="18" charset="0"/>
            </a:endParaRPr>
          </a:p>
        </p:txBody>
      </p:sp>
      <p:sp>
        <p:nvSpPr>
          <p:cNvPr id="21" name="文本框 20">
            <a:extLst>
              <a:ext uri="{FF2B5EF4-FFF2-40B4-BE49-F238E27FC236}">
                <a16:creationId xmlns:a16="http://schemas.microsoft.com/office/drawing/2014/main" id="{C779BB46-4DA9-585C-FB85-ADF4EBE797DF}"/>
              </a:ext>
            </a:extLst>
          </p:cNvPr>
          <p:cNvSpPr txBox="1"/>
          <p:nvPr/>
        </p:nvSpPr>
        <p:spPr>
          <a:xfrm>
            <a:off x="395536" y="4304016"/>
            <a:ext cx="8424936" cy="492443"/>
          </a:xfrm>
          <a:prstGeom prst="rect">
            <a:avLst/>
          </a:prstGeom>
          <a:noFill/>
        </p:spPr>
        <p:txBody>
          <a:bodyPr wrap="square">
            <a:spAutoFit/>
          </a:bodyPr>
          <a:lstStyle/>
          <a:p>
            <a:r>
              <a:rPr lang="en-US" sz="1200" dirty="0">
                <a:effectLst/>
                <a:latin typeface="Times New Roman" panose="02020603050405020304" pitchFamily="18" charset="0"/>
                <a:cs typeface="Times New Roman" panose="02020603050405020304" pitchFamily="18" charset="0"/>
              </a:rPr>
              <a:t>Topic naming </a:t>
            </a:r>
            <a:r>
              <a:rPr lang="ko-KR" altLang="en-US" sz="1200" dirty="0">
                <a:effectLst/>
                <a:latin typeface="Times New Roman" panose="02020603050405020304" pitchFamily="18" charset="0"/>
                <a:cs typeface="Times New Roman" panose="02020603050405020304" pitchFamily="18" charset="0"/>
              </a:rPr>
              <a:t>방법</a:t>
            </a:r>
            <a:r>
              <a:rPr lang="en-US" altLang="ko-KR" sz="1200" dirty="0">
                <a:effectLst/>
                <a:latin typeface="Times New Roman" panose="02020603050405020304" pitchFamily="18" charset="0"/>
                <a:cs typeface="Times New Roman" panose="02020603050405020304" pitchFamily="18" charset="0"/>
              </a:rPr>
              <a:t>:</a:t>
            </a:r>
            <a:r>
              <a:rPr lang="ko-KR" altLang="en-US" sz="1200" dirty="0">
                <a:latin typeface="Times New Roman" panose="02020603050405020304" pitchFamily="18" charset="0"/>
                <a:cs typeface="Times New Roman" panose="02020603050405020304" pitchFamily="18" charset="0"/>
              </a:rPr>
              <a:t>주제에 맞는 온라인 뉴스 원본을 확인</a:t>
            </a:r>
            <a:r>
              <a:rPr lang="en-US" altLang="ko-KR" sz="1200" dirty="0">
                <a:latin typeface="Times New Roman" panose="02020603050405020304" pitchFamily="18" charset="0"/>
                <a:cs typeface="Times New Roman" panose="02020603050405020304" pitchFamily="18" charset="0"/>
              </a:rPr>
              <a:t>,</a:t>
            </a:r>
            <a:r>
              <a:rPr lang="ko-KR" altLang="en-US" sz="1200" dirty="0">
                <a:latin typeface="Times New Roman" panose="02020603050405020304" pitchFamily="18" charset="0"/>
                <a:cs typeface="Times New Roman" panose="02020603050405020304" pitchFamily="18" charset="0"/>
              </a:rPr>
              <a:t>선행 문헌 참조</a:t>
            </a:r>
            <a:r>
              <a:rPr lang="en-US" altLang="ko-KR" sz="1200" dirty="0">
                <a:latin typeface="Times New Roman" panose="02020603050405020304" pitchFamily="18" charset="0"/>
                <a:cs typeface="Times New Roman" panose="02020603050405020304" pitchFamily="18" charset="0"/>
              </a:rPr>
              <a:t>,</a:t>
            </a:r>
            <a:r>
              <a:rPr lang="ko-KR" altLang="en-US" sz="1200" dirty="0">
                <a:latin typeface="Times New Roman" panose="02020603050405020304" pitchFamily="18" charset="0"/>
                <a:cs typeface="Times New Roman" panose="02020603050405020304" pitchFamily="18" charset="0"/>
              </a:rPr>
              <a:t> 전문가와 토론을 통하여 도출</a:t>
            </a:r>
            <a:endParaRPr lang="en-US" altLang="ko-KR" sz="1200" dirty="0">
              <a:latin typeface="Times New Roman" panose="02020603050405020304" pitchFamily="18" charset="0"/>
              <a:cs typeface="Times New Roman" panose="02020603050405020304" pitchFamily="18" charset="0"/>
            </a:endParaRPr>
          </a:p>
          <a:p>
            <a:endParaRPr lang="en-US" sz="1400" dirty="0"/>
          </a:p>
        </p:txBody>
      </p:sp>
      <p:sp>
        <p:nvSpPr>
          <p:cNvPr id="8" name="TextBox 11">
            <a:extLst>
              <a:ext uri="{FF2B5EF4-FFF2-40B4-BE49-F238E27FC236}">
                <a16:creationId xmlns:a16="http://schemas.microsoft.com/office/drawing/2014/main" id="{94099163-1749-1032-DD44-AA6738F0D494}"/>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5" name="灯片编号占位符 4">
            <a:extLst>
              <a:ext uri="{FF2B5EF4-FFF2-40B4-BE49-F238E27FC236}">
                <a16:creationId xmlns:a16="http://schemas.microsoft.com/office/drawing/2014/main" id="{F984991F-C8FA-D57C-2733-EABD1A097182}"/>
              </a:ext>
            </a:extLst>
          </p:cNvPr>
          <p:cNvSpPr>
            <a:spLocks noGrp="1"/>
          </p:cNvSpPr>
          <p:nvPr>
            <p:ph type="sldNum" sz="quarter" idx="12"/>
          </p:nvPr>
        </p:nvSpPr>
        <p:spPr/>
        <p:txBody>
          <a:bodyPr/>
          <a:lstStyle/>
          <a:p>
            <a:fld id="{9D3F3F13-0FB9-47BC-BEC9-3C89F320EEF0}" type="slidenum">
              <a:rPr lang="ko-KR" altLang="en-US" smtClean="0"/>
              <a:t>18</a:t>
            </a:fld>
            <a:endParaRPr lang="ko-KR" altLang="en-US"/>
          </a:p>
        </p:txBody>
      </p:sp>
    </p:spTree>
    <p:extLst>
      <p:ext uri="{BB962C8B-B14F-4D97-AF65-F5344CB8AC3E}">
        <p14:creationId xmlns:p14="http://schemas.microsoft.com/office/powerpoint/2010/main" val="27907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D2A35242-1331-F2F2-0D26-8326B9BF618D}"/>
              </a:ext>
            </a:extLst>
          </p:cNvPr>
          <p:cNvSpPr txBox="1"/>
          <p:nvPr/>
        </p:nvSpPr>
        <p:spPr>
          <a:xfrm>
            <a:off x="407050" y="593262"/>
            <a:ext cx="5435707" cy="307777"/>
          </a:xfrm>
          <a:prstGeom prst="rect">
            <a:avLst/>
          </a:prstGeom>
          <a:noFill/>
        </p:spPr>
        <p:txBody>
          <a:bodyPr wrap="square">
            <a:spAutoFit/>
          </a:bodyPr>
          <a:lstStyle/>
          <a:p>
            <a:r>
              <a:rPr lang="en-US" sz="1400" b="1" dirty="0">
                <a:solidFill>
                  <a:schemeClr val="tx2"/>
                </a:solidFill>
                <a:latin typeface="Times New Roman" panose="02020603050405020304" pitchFamily="18" charset="0"/>
                <a:cs typeface="Times New Roman" panose="02020603050405020304" pitchFamily="18" charset="0"/>
              </a:rPr>
              <a:t>6</a:t>
            </a:r>
            <a:r>
              <a:rPr lang="en-US" sz="1400" b="1" dirty="0">
                <a:solidFill>
                  <a:schemeClr val="tx2"/>
                </a:solidFill>
                <a:effectLst/>
                <a:latin typeface="Times New Roman" panose="02020603050405020304" pitchFamily="18" charset="0"/>
                <a:cs typeface="Times New Roman" panose="02020603050405020304" pitchFamily="18" charset="0"/>
              </a:rPr>
              <a:t>.2 Topic naming and match topics to risk factors</a:t>
            </a:r>
            <a:endParaRPr lang="en-US" sz="1400" b="1" dirty="0">
              <a:solidFill>
                <a:schemeClr val="tx2"/>
              </a:solidFill>
              <a:latin typeface="Times New Roman" panose="02020603050405020304" pitchFamily="18" charset="0"/>
              <a:cs typeface="Times New Roman" panose="02020603050405020304" pitchFamily="18" charset="0"/>
            </a:endParaRPr>
          </a:p>
        </p:txBody>
      </p:sp>
      <p:pic>
        <p:nvPicPr>
          <p:cNvPr id="8" name="图片 7">
            <a:extLst>
              <a:ext uri="{FF2B5EF4-FFF2-40B4-BE49-F238E27FC236}">
                <a16:creationId xmlns:a16="http://schemas.microsoft.com/office/drawing/2014/main" id="{B6459F19-D759-26C6-077D-71B07BEA375C}"/>
              </a:ext>
            </a:extLst>
          </p:cNvPr>
          <p:cNvPicPr>
            <a:picLocks noChangeAspect="1"/>
          </p:cNvPicPr>
          <p:nvPr/>
        </p:nvPicPr>
        <p:blipFill>
          <a:blip r:embed="rId2"/>
          <a:stretch>
            <a:fillRect/>
          </a:stretch>
        </p:blipFill>
        <p:spPr>
          <a:xfrm>
            <a:off x="251520" y="1347614"/>
            <a:ext cx="3998731" cy="2167113"/>
          </a:xfrm>
          <a:prstGeom prst="rect">
            <a:avLst/>
          </a:prstGeom>
        </p:spPr>
      </p:pic>
      <p:pic>
        <p:nvPicPr>
          <p:cNvPr id="5" name="图片 4">
            <a:extLst>
              <a:ext uri="{FF2B5EF4-FFF2-40B4-BE49-F238E27FC236}">
                <a16:creationId xmlns:a16="http://schemas.microsoft.com/office/drawing/2014/main" id="{7385A094-A758-7E28-288F-95C0AFB9792B}"/>
              </a:ext>
            </a:extLst>
          </p:cNvPr>
          <p:cNvPicPr>
            <a:picLocks noChangeAspect="1"/>
          </p:cNvPicPr>
          <p:nvPr/>
        </p:nvPicPr>
        <p:blipFill>
          <a:blip r:embed="rId3"/>
          <a:stretch>
            <a:fillRect/>
          </a:stretch>
        </p:blipFill>
        <p:spPr>
          <a:xfrm>
            <a:off x="4355976" y="1275606"/>
            <a:ext cx="4661675" cy="2435725"/>
          </a:xfrm>
          <a:prstGeom prst="rect">
            <a:avLst/>
          </a:prstGeom>
        </p:spPr>
      </p:pic>
      <p:sp>
        <p:nvSpPr>
          <p:cNvPr id="6" name="文本框 5">
            <a:extLst>
              <a:ext uri="{FF2B5EF4-FFF2-40B4-BE49-F238E27FC236}">
                <a16:creationId xmlns:a16="http://schemas.microsoft.com/office/drawing/2014/main" id="{EF9C9533-8F9F-F818-9801-64A71CF627F8}"/>
              </a:ext>
            </a:extLst>
          </p:cNvPr>
          <p:cNvSpPr txBox="1"/>
          <p:nvPr/>
        </p:nvSpPr>
        <p:spPr>
          <a:xfrm>
            <a:off x="683568" y="3889477"/>
            <a:ext cx="4392488" cy="246221"/>
          </a:xfrm>
          <a:prstGeom prst="rect">
            <a:avLst/>
          </a:prstGeom>
          <a:noFill/>
        </p:spPr>
        <p:txBody>
          <a:bodyPr wrap="square" rtlCol="0">
            <a:spAutoFit/>
          </a:bodyPr>
          <a:lstStyle/>
          <a:p>
            <a:r>
              <a:rPr lang="en-US" sz="1000" b="0" i="0" dirty="0">
                <a:solidFill>
                  <a:srgbClr val="222222"/>
                </a:solidFill>
                <a:effectLst/>
                <a:latin typeface="Times New Roman" panose="02020603050405020304" pitchFamily="18" charset="0"/>
                <a:cs typeface="Times New Roman" panose="02020603050405020304" pitchFamily="18" charset="0"/>
              </a:rPr>
              <a:t>Category of supply chain risk(</a:t>
            </a:r>
            <a:r>
              <a:rPr lang="en-US" sz="1000" b="0" i="0" dirty="0" err="1">
                <a:solidFill>
                  <a:srgbClr val="222222"/>
                </a:solidFill>
                <a:effectLst/>
                <a:latin typeface="Times New Roman" panose="02020603050405020304" pitchFamily="18" charset="0"/>
                <a:cs typeface="Times New Roman" panose="02020603050405020304" pitchFamily="18" charset="0"/>
              </a:rPr>
              <a:t>Nakandala</a:t>
            </a:r>
            <a:r>
              <a:rPr lang="en-US" sz="1000" b="0" i="0" dirty="0">
                <a:solidFill>
                  <a:srgbClr val="222222"/>
                </a:solidFill>
                <a:effectLst/>
                <a:latin typeface="Times New Roman" panose="02020603050405020304" pitchFamily="18" charset="0"/>
                <a:cs typeface="Times New Roman" panose="02020603050405020304" pitchFamily="18" charset="0"/>
              </a:rPr>
              <a:t> et al.2017)</a:t>
            </a:r>
            <a:endParaRPr lang="en-US" sz="1000" dirty="0">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BA034D4B-63F5-E8FF-DA53-63E6534D869A}"/>
              </a:ext>
            </a:extLst>
          </p:cNvPr>
          <p:cNvSpPr txBox="1"/>
          <p:nvPr/>
        </p:nvSpPr>
        <p:spPr>
          <a:xfrm>
            <a:off x="5292080" y="3869208"/>
            <a:ext cx="4648840" cy="276999"/>
          </a:xfrm>
          <a:prstGeom prst="rect">
            <a:avLst/>
          </a:prstGeom>
          <a:noFill/>
        </p:spPr>
        <p:txBody>
          <a:bodyPr wrap="square">
            <a:spAutoFit/>
          </a:bodyPr>
          <a:lstStyle/>
          <a:p>
            <a:r>
              <a:rPr lang="en-US" sz="1200" dirty="0">
                <a:latin typeface="Times New Roman" panose="02020603050405020304" pitchFamily="18" charset="0"/>
                <a:cs typeface="Times New Roman" panose="02020603050405020304" pitchFamily="18" charset="0"/>
              </a:rPr>
              <a:t>Value Chain (</a:t>
            </a:r>
            <a:r>
              <a:rPr lang="en-US" sz="1200" b="0" i="0" dirty="0">
                <a:solidFill>
                  <a:srgbClr val="333333"/>
                </a:solidFill>
                <a:effectLst/>
                <a:latin typeface="Times New Roman" panose="02020603050405020304" pitchFamily="18" charset="0"/>
                <a:cs typeface="Times New Roman" panose="02020603050405020304" pitchFamily="18" charset="0"/>
              </a:rPr>
              <a:t>Michael </a:t>
            </a:r>
            <a:r>
              <a:rPr lang="en-US" sz="1200" b="0" i="0" dirty="0" err="1">
                <a:solidFill>
                  <a:srgbClr val="333333"/>
                </a:solidFill>
                <a:effectLst/>
                <a:latin typeface="Times New Roman" panose="02020603050405020304" pitchFamily="18" charset="0"/>
                <a:cs typeface="Times New Roman" panose="02020603050405020304" pitchFamily="18" charset="0"/>
              </a:rPr>
              <a:t>E.Porter</a:t>
            </a:r>
            <a:r>
              <a:rPr lang="en-US" sz="1200" b="0" i="0" dirty="0">
                <a:solidFill>
                  <a:srgbClr val="333333"/>
                </a:solidFill>
                <a:effectLst/>
                <a:latin typeface="Times New Roman" panose="02020603050405020304" pitchFamily="18" charset="0"/>
                <a:cs typeface="Times New Roman" panose="02020603050405020304" pitchFamily="18" charset="0"/>
              </a:rPr>
              <a:t> 1985)</a:t>
            </a:r>
            <a:endParaRPr lang="en-US" sz="1200" dirty="0">
              <a:latin typeface="Times New Roman" panose="02020603050405020304" pitchFamily="18" charset="0"/>
              <a:cs typeface="Times New Roman" panose="02020603050405020304" pitchFamily="18" charset="0"/>
            </a:endParaRPr>
          </a:p>
        </p:txBody>
      </p:sp>
      <p:sp>
        <p:nvSpPr>
          <p:cNvPr id="14" name="TextBox 11">
            <a:extLst>
              <a:ext uri="{FF2B5EF4-FFF2-40B4-BE49-F238E27FC236}">
                <a16:creationId xmlns:a16="http://schemas.microsoft.com/office/drawing/2014/main" id="{84744D05-6F5E-33C4-723E-3831C4BC882E}"/>
              </a:ext>
            </a:extLst>
          </p:cNvPr>
          <p:cNvSpPr txBox="1"/>
          <p:nvPr/>
        </p:nvSpPr>
        <p:spPr>
          <a:xfrm>
            <a:off x="395536" y="1"/>
            <a:ext cx="5256584" cy="614079"/>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6.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4" name="灯片编号占位符 3">
            <a:extLst>
              <a:ext uri="{FF2B5EF4-FFF2-40B4-BE49-F238E27FC236}">
                <a16:creationId xmlns:a16="http://schemas.microsoft.com/office/drawing/2014/main" id="{CC51DB24-F4CB-BEAD-570E-7BA8D3258B77}"/>
              </a:ext>
            </a:extLst>
          </p:cNvPr>
          <p:cNvSpPr>
            <a:spLocks noGrp="1"/>
          </p:cNvSpPr>
          <p:nvPr>
            <p:ph type="sldNum" sz="quarter" idx="12"/>
          </p:nvPr>
        </p:nvSpPr>
        <p:spPr/>
        <p:txBody>
          <a:bodyPr/>
          <a:lstStyle/>
          <a:p>
            <a:fld id="{9D3F3F13-0FB9-47BC-BEC9-3C89F320EEF0}" type="slidenum">
              <a:rPr lang="ko-KR" altLang="en-US" smtClean="0"/>
              <a:t>19</a:t>
            </a:fld>
            <a:endParaRPr lang="ko-KR" altLang="en-US"/>
          </a:p>
        </p:txBody>
      </p:sp>
    </p:spTree>
    <p:extLst>
      <p:ext uri="{BB962C8B-B14F-4D97-AF65-F5344CB8AC3E}">
        <p14:creationId xmlns:p14="http://schemas.microsoft.com/office/powerpoint/2010/main" val="985211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05284" y="339502"/>
            <a:ext cx="2366516" cy="769441"/>
          </a:xfrm>
          <a:prstGeom prst="rect">
            <a:avLst/>
          </a:prstGeom>
          <a:noFill/>
        </p:spPr>
        <p:txBody>
          <a:bodyPr wrap="square" rtlCol="0">
            <a:spAutoFit/>
          </a:bodyPr>
          <a:lstStyle>
            <a:defPPr>
              <a:defRPr lang="ko-KR"/>
            </a:defPPr>
            <a:lvl1pPr algn="r">
              <a:defRPr sz="2400" b="1" spc="-150">
                <a:solidFill>
                  <a:srgbClr val="004989"/>
                </a:solidFill>
              </a:defRPr>
            </a:lvl1pPr>
          </a:lstStyle>
          <a:p>
            <a:pPr algn="l"/>
            <a:r>
              <a:rPr lang="en-US" sz="2200" b="1" kern="100" spc="0" dirty="0">
                <a:effectLst/>
                <a:latin typeface="Times New Roman" panose="02020603050405020304" pitchFamily="18" charset="0"/>
                <a:ea typeface="Batang" panose="02030600000101010101" pitchFamily="18" charset="-127"/>
                <a:cs typeface="Times New Roman" panose="02020603050405020304" pitchFamily="18" charset="0"/>
              </a:rPr>
              <a:t>Table of Contents</a:t>
            </a:r>
            <a:endParaRPr lang="en-US" sz="2200" kern="100" spc="0" dirty="0">
              <a:effectLst/>
              <a:latin typeface="Times New Roman" panose="02020603050405020304" pitchFamily="18" charset="0"/>
              <a:ea typeface="Batang" panose="02030600000101010101" pitchFamily="18" charset="-127"/>
              <a:cs typeface="Times New Roman" panose="02020603050405020304" pitchFamily="18" charset="0"/>
            </a:endParaRPr>
          </a:p>
          <a:p>
            <a:pPr algn="l"/>
            <a:endParaRPr lang="en-US" altLang="ko-KR" sz="22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275856" y="843558"/>
            <a:ext cx="5688632" cy="3822650"/>
          </a:xfrm>
          <a:prstGeom prst="rect">
            <a:avLst/>
          </a:prstGeom>
          <a:noFill/>
        </p:spPr>
        <p:txBody>
          <a:bodyPr wrap="square" rtlCol="0">
            <a:spAutoFit/>
          </a:bodyPr>
          <a:lstStyle/>
          <a:p>
            <a:pPr>
              <a:lnSpc>
                <a:spcPct val="150000"/>
              </a:lnSpc>
            </a:pPr>
            <a:r>
              <a:rPr lang="en-US" altLang="ko-KR" dirty="0">
                <a:solidFill>
                  <a:prstClr val="black"/>
                </a:solidFill>
                <a:latin typeface="Times New Roman" panose="02020603050405020304" pitchFamily="18" charset="0"/>
                <a:ea typeface="Batang" panose="02030600000101010101" pitchFamily="18" charset="-127"/>
                <a:cs typeface="Times New Roman" panose="02020603050405020304" pitchFamily="18" charset="0"/>
              </a:rPr>
              <a:t>1</a:t>
            </a:r>
            <a:r>
              <a:rPr kumimoji="0" lang="en-US" altLang="ko-KR" i="0" u="none" strike="noStrike" kern="1200" cap="none" normalizeH="0" baseline="0" noProof="0" dirty="0">
                <a:ln>
                  <a:noFill/>
                </a:ln>
                <a:solidFill>
                  <a:prstClr val="black"/>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dirty="0">
                <a:latin typeface="Times New Roman" panose="02020603050405020304" pitchFamily="18" charset="0"/>
                <a:ea typeface="Batang" panose="02030600000101010101" pitchFamily="18" charset="-127"/>
                <a:cs typeface="Times New Roman" panose="02020603050405020304" pitchFamily="18" charset="0"/>
              </a:rPr>
              <a:t>Introduction</a:t>
            </a:r>
          </a:p>
          <a:p>
            <a:pPr>
              <a:lnSpc>
                <a:spcPct val="150000"/>
              </a:lnSpc>
            </a:pPr>
            <a:r>
              <a:rPr lang="en-US" altLang="ko-KR" dirty="0">
                <a:solidFill>
                  <a:prstClr val="black"/>
                </a:solidFill>
                <a:latin typeface="Times New Roman" panose="02020603050405020304" pitchFamily="18" charset="0"/>
                <a:ea typeface="Batang" panose="02030600000101010101" pitchFamily="18" charset="-127"/>
                <a:cs typeface="Times New Roman" panose="02020603050405020304" pitchFamily="18" charset="0"/>
              </a:rPr>
              <a:t>2</a:t>
            </a:r>
            <a:r>
              <a:rPr kumimoji="0" lang="en-US" altLang="ko-KR" i="0" u="none" strike="noStrike" kern="1200" cap="none" normalizeH="0" baseline="0" noProof="0" dirty="0">
                <a:ln>
                  <a:noFill/>
                </a:ln>
                <a:solidFill>
                  <a:prstClr val="black"/>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pc="0" dirty="0">
                <a:latin typeface="Times New Roman" panose="02020603050405020304" pitchFamily="18" charset="0"/>
                <a:cs typeface="Times New Roman" panose="02020603050405020304" pitchFamily="18" charset="0"/>
              </a:rPr>
              <a:t>Cold Chain Description</a:t>
            </a:r>
            <a:endParaRPr kumimoji="0" lang="en-US" altLang="ko-KR" i="0" u="none" strike="noStrike" kern="1200" cap="none" normalizeH="0" baseline="0" noProof="0" dirty="0">
              <a:ln>
                <a:noFill/>
              </a:ln>
              <a:solidFill>
                <a:prstClr val="black"/>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a:p>
            <a:pPr>
              <a:lnSpc>
                <a:spcPct val="150000"/>
              </a:lnSpc>
            </a:pPr>
            <a:r>
              <a:rPr lang="en-US" altLang="ko-KR" dirty="0">
                <a:latin typeface="Times New Roman" panose="02020603050405020304" pitchFamily="18" charset="0"/>
                <a:ea typeface="Batang" panose="02030600000101010101" pitchFamily="18" charset="-127"/>
                <a:cs typeface="Times New Roman" panose="02020603050405020304" pitchFamily="18" charset="0"/>
              </a:rPr>
              <a:t>3.   Literature on cold chain </a:t>
            </a:r>
            <a:endParaRPr lang="ko-KR" altLang="en-US" dirty="0">
              <a:latin typeface="Times New Roman" panose="02020603050405020304" pitchFamily="18" charset="0"/>
              <a:ea typeface="Batang" panose="02030600000101010101" pitchFamily="18" charset="-127"/>
              <a:cs typeface="Times New Roman" panose="02020603050405020304" pitchFamily="18" charset="0"/>
            </a:endParaRPr>
          </a:p>
          <a:p>
            <a:pPr lvl="0">
              <a:lnSpc>
                <a:spcPct val="150000"/>
              </a:lnSpc>
            </a:pPr>
            <a:r>
              <a:rPr lang="en-US" altLang="ko-KR" dirty="0">
                <a:latin typeface="Times New Roman" panose="02020603050405020304" pitchFamily="18" charset="0"/>
                <a:ea typeface="Batang" panose="02030600000101010101" pitchFamily="18" charset="-127"/>
                <a:cs typeface="Times New Roman" panose="02020603050405020304" pitchFamily="18" charset="0"/>
              </a:rPr>
              <a:t>4.   LDA topic modelling </a:t>
            </a:r>
            <a:r>
              <a:rPr lang="ko-KR" altLang="en-US" dirty="0">
                <a:latin typeface="Times New Roman" panose="02020603050405020304" pitchFamily="18" charset="0"/>
                <a:ea typeface="Batang" panose="02030600000101010101" pitchFamily="18" charset="-127"/>
                <a:cs typeface="Times New Roman" panose="02020603050405020304" pitchFamily="18" charset="0"/>
              </a:rPr>
              <a:t>개요 </a:t>
            </a:r>
            <a:endParaRPr lang="en-US" altLang="ko-KR" dirty="0">
              <a:latin typeface="Times New Roman" panose="02020603050405020304" pitchFamily="18" charset="0"/>
              <a:ea typeface="Batang" panose="02030600000101010101" pitchFamily="18" charset="-127"/>
              <a:cs typeface="Times New Roman" panose="02020603050405020304" pitchFamily="18" charset="0"/>
            </a:endParaRPr>
          </a:p>
          <a:p>
            <a:pPr lvl="0">
              <a:lnSpc>
                <a:spcPct val="150000"/>
              </a:lnSpc>
            </a:pPr>
            <a:r>
              <a:rPr lang="en-US" dirty="0">
                <a:effectLst/>
                <a:latin typeface="Times New Roman" panose="02020603050405020304" pitchFamily="18" charset="0"/>
                <a:ea typeface="Batang" panose="02030600000101010101" pitchFamily="18" charset="-127"/>
                <a:cs typeface="Times New Roman" panose="02020603050405020304" pitchFamily="18" charset="0"/>
              </a:rPr>
              <a:t>5.   Research Methodology</a:t>
            </a:r>
          </a:p>
          <a:p>
            <a:pPr lvl="0">
              <a:lnSpc>
                <a:spcPct val="150000"/>
              </a:lnSpc>
            </a:pPr>
            <a:r>
              <a:rPr lang="en-US" dirty="0">
                <a:effectLst/>
                <a:latin typeface="Times New Roman" panose="02020603050405020304" pitchFamily="18" charset="0"/>
                <a:ea typeface="Batang" panose="02030600000101010101" pitchFamily="18" charset="-127"/>
                <a:cs typeface="Times New Roman" panose="02020603050405020304" pitchFamily="18" charset="0"/>
              </a:rPr>
              <a:t>6.   Industry-wise LDA Topic Modelling Result</a:t>
            </a:r>
            <a:endParaRPr lang="en-US" altLang="ko-KR" dirty="0">
              <a:latin typeface="Times New Roman" panose="02020603050405020304" pitchFamily="18" charset="0"/>
              <a:ea typeface="Batang" panose="02030600000101010101" pitchFamily="18" charset="-127"/>
              <a:cs typeface="Times New Roman" panose="02020603050405020304" pitchFamily="18" charset="0"/>
            </a:endParaRPr>
          </a:p>
          <a:p>
            <a:pPr>
              <a:lnSpc>
                <a:spcPct val="150000"/>
              </a:lnSpc>
            </a:pPr>
            <a:r>
              <a:rPr lang="en-US" altLang="ko-KR" dirty="0">
                <a:latin typeface="Times New Roman" panose="02020603050405020304" pitchFamily="18" charset="0"/>
                <a:ea typeface="Batang" panose="02030600000101010101" pitchFamily="18" charset="-127"/>
                <a:cs typeface="Times New Roman" panose="02020603050405020304" pitchFamily="18" charset="0"/>
              </a:rPr>
              <a:t>7</a:t>
            </a:r>
            <a:r>
              <a:rPr kumimoji="0" lang="en-US" altLang="ko-KR" i="0" u="none" strike="noStrike" kern="1200" cap="none" spc="0" normalizeH="0" baseline="0" noProof="0" dirty="0">
                <a:ln>
                  <a:noFill/>
                </a:ln>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spc="0" dirty="0">
                <a:effectLst/>
                <a:latin typeface="Times New Roman" panose="02020603050405020304" pitchFamily="18" charset="0"/>
                <a:ea typeface="Batang" panose="02030600000101010101" pitchFamily="18" charset="-127"/>
                <a:cs typeface="Times New Roman" panose="02020603050405020304" pitchFamily="18" charset="0"/>
              </a:rPr>
              <a:t>Analysis and Discussion</a:t>
            </a:r>
            <a:endParaRPr lang="en-US" altLang="ko-KR" dirty="0">
              <a:latin typeface="Times New Roman" panose="02020603050405020304" pitchFamily="18" charset="0"/>
              <a:ea typeface="Batang" panose="02030600000101010101" pitchFamily="18" charset="-127"/>
              <a:cs typeface="Times New Roman" panose="02020603050405020304" pitchFamily="18" charset="0"/>
            </a:endParaRPr>
          </a:p>
          <a:p>
            <a:pPr>
              <a:lnSpc>
                <a:spcPct val="150000"/>
              </a:lnSpc>
            </a:pPr>
            <a:r>
              <a:rPr kumimoji="0" lang="en-US" altLang="ko-KR" i="0" u="none" strike="noStrike" kern="1200" cap="none" normalizeH="0" baseline="0" noProof="0" dirty="0">
                <a:ln>
                  <a:noFill/>
                </a:ln>
                <a:effectLst/>
                <a:uLnTx/>
                <a:uFillTx/>
                <a:latin typeface="Times New Roman" panose="02020603050405020304" pitchFamily="18" charset="0"/>
                <a:ea typeface="Batang" panose="02030600000101010101" pitchFamily="18" charset="-127"/>
                <a:cs typeface="Times New Roman" panose="02020603050405020304" pitchFamily="18" charset="0"/>
              </a:rPr>
              <a:t>8</a:t>
            </a:r>
            <a:r>
              <a:rPr kumimoji="0" lang="en-US" altLang="ko-KR" i="0" u="none" strike="noStrike" kern="1200" cap="none" spc="0" normalizeH="0" baseline="0" noProof="0" dirty="0">
                <a:ln>
                  <a:noFill/>
                </a:ln>
                <a:effectLst/>
                <a:uLnTx/>
                <a:uFillTx/>
                <a:latin typeface="Times New Roman" panose="02020603050405020304" pitchFamily="18" charset="0"/>
                <a:ea typeface="Batang" panose="02030600000101010101" pitchFamily="18" charset="-127"/>
                <a:cs typeface="Times New Roman" panose="02020603050405020304" pitchFamily="18" charset="0"/>
              </a:rPr>
              <a:t>.</a:t>
            </a:r>
            <a:r>
              <a:rPr lang="en-US" spc="0" dirty="0">
                <a:effectLst/>
                <a:latin typeface="Times New Roman" panose="02020603050405020304" pitchFamily="18" charset="0"/>
                <a:ea typeface="Batang" panose="02030600000101010101" pitchFamily="18" charset="-127"/>
                <a:cs typeface="Times New Roman" panose="02020603050405020304" pitchFamily="18" charset="0"/>
              </a:rPr>
              <a:t>   Conclusion</a:t>
            </a:r>
            <a:endParaRPr kumimoji="0" lang="en-US" altLang="ko-KR" i="0" u="none" strike="noStrike" kern="1200" cap="none" spc="0" normalizeH="0" baseline="0" noProof="0" dirty="0">
              <a:ln>
                <a:noFill/>
              </a:ln>
              <a:effectLst/>
              <a:uLnTx/>
              <a:uFillTx/>
              <a:latin typeface="Times New Roman" panose="02020603050405020304" pitchFamily="18" charset="0"/>
              <a:ea typeface="Batang" panose="02030600000101010101" pitchFamily="18" charset="-127"/>
              <a:cs typeface="Times New Roman" panose="02020603050405020304" pitchFamily="18" charset="0"/>
            </a:endParaRPr>
          </a:p>
          <a:p>
            <a:pPr lvl="0">
              <a:lnSpc>
                <a:spcPct val="150000"/>
              </a:lnSpc>
            </a:pPr>
            <a:endParaRPr lang="ko-KR" altLang="en-US" sz="2000" dirty="0">
              <a:latin typeface="Times New Roman" panose="02020603050405020304" pitchFamily="18" charset="0"/>
              <a:ea typeface="Batang" panose="02030600000101010101" pitchFamily="18" charset="-127"/>
              <a:cs typeface="Times New Roman" panose="02020603050405020304" pitchFamily="18" charset="0"/>
            </a:endParaRPr>
          </a:p>
        </p:txBody>
      </p:sp>
      <p:sp>
        <p:nvSpPr>
          <p:cNvPr id="4" name="灯片编号占位符 3">
            <a:extLst>
              <a:ext uri="{FF2B5EF4-FFF2-40B4-BE49-F238E27FC236}">
                <a16:creationId xmlns:a16="http://schemas.microsoft.com/office/drawing/2014/main" id="{F7307441-30F4-1635-8391-C8964D0DB42D}"/>
              </a:ext>
            </a:extLst>
          </p:cNvPr>
          <p:cNvSpPr>
            <a:spLocks noGrp="1"/>
          </p:cNvSpPr>
          <p:nvPr>
            <p:ph type="sldNum" sz="quarter" idx="12"/>
          </p:nvPr>
        </p:nvSpPr>
        <p:spPr/>
        <p:txBody>
          <a:bodyPr/>
          <a:lstStyle/>
          <a:p>
            <a:fld id="{9D3F3F13-0FB9-47BC-BEC9-3C89F320EEF0}" type="slidenum">
              <a:rPr lang="ko-KR" altLang="en-US" smtClean="0"/>
              <a:t>2</a:t>
            </a:fld>
            <a:endParaRPr lang="ko-KR"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D2A35242-1331-F2F2-0D26-8326B9BF618D}"/>
              </a:ext>
            </a:extLst>
          </p:cNvPr>
          <p:cNvSpPr txBox="1"/>
          <p:nvPr/>
        </p:nvSpPr>
        <p:spPr>
          <a:xfrm>
            <a:off x="395536" y="557869"/>
            <a:ext cx="5435707" cy="307777"/>
          </a:xfrm>
          <a:prstGeom prst="rect">
            <a:avLst/>
          </a:prstGeom>
          <a:noFill/>
        </p:spPr>
        <p:txBody>
          <a:bodyPr wrap="square">
            <a:spAutoFit/>
          </a:bodyPr>
          <a:lstStyle/>
          <a:p>
            <a:r>
              <a:rPr lang="en-US" sz="1400" b="1" dirty="0">
                <a:solidFill>
                  <a:schemeClr val="tx2"/>
                </a:solidFill>
                <a:latin typeface="Times New Roman" panose="02020603050405020304" pitchFamily="18" charset="0"/>
                <a:cs typeface="Times New Roman" panose="02020603050405020304" pitchFamily="18" charset="0"/>
              </a:rPr>
              <a:t>6</a:t>
            </a:r>
            <a:r>
              <a:rPr lang="en-US" sz="1400" b="1" dirty="0">
                <a:solidFill>
                  <a:schemeClr val="tx2"/>
                </a:solidFill>
                <a:effectLst/>
                <a:latin typeface="Times New Roman" panose="02020603050405020304" pitchFamily="18" charset="0"/>
                <a:cs typeface="Times New Roman" panose="02020603050405020304" pitchFamily="18" charset="0"/>
              </a:rPr>
              <a:t>.3 Quantifying significance of each topic</a:t>
            </a:r>
            <a:endParaRPr lang="en-US" sz="1400" b="1" dirty="0">
              <a:solidFill>
                <a:schemeClr val="tx2"/>
              </a:solidFill>
              <a:latin typeface="Times New Roman" panose="02020603050405020304" pitchFamily="18" charset="0"/>
              <a:cs typeface="Times New Roman" panose="02020603050405020304" pitchFamily="18" charset="0"/>
            </a:endParaRPr>
          </a:p>
        </p:txBody>
      </p:sp>
      <p:sp>
        <p:nvSpPr>
          <p:cNvPr id="4" name="文本框 3">
            <a:extLst>
              <a:ext uri="{FF2B5EF4-FFF2-40B4-BE49-F238E27FC236}">
                <a16:creationId xmlns:a16="http://schemas.microsoft.com/office/drawing/2014/main" id="{7B85B478-D319-87CF-9E96-698D1628CB20}"/>
              </a:ext>
            </a:extLst>
          </p:cNvPr>
          <p:cNvSpPr txBox="1"/>
          <p:nvPr/>
        </p:nvSpPr>
        <p:spPr>
          <a:xfrm>
            <a:off x="600702" y="1012800"/>
            <a:ext cx="7571698" cy="738664"/>
          </a:xfrm>
          <a:prstGeom prst="rect">
            <a:avLst/>
          </a:prstGeom>
          <a:noFill/>
        </p:spPr>
        <p:txBody>
          <a:bodyPr wrap="square" rtlCol="0">
            <a:spAutoFit/>
          </a:bodyPr>
          <a:lstStyle/>
          <a:p>
            <a:r>
              <a:rPr lang="en-US" sz="1400" dirty="0">
                <a:effectLst/>
                <a:latin typeface="Times New Roman" panose="02020603050405020304" pitchFamily="18" charset="0"/>
                <a:cs typeface="Times New Roman" panose="02020603050405020304" pitchFamily="18" charset="0"/>
              </a:rPr>
              <a:t>Fresh food cold chain </a:t>
            </a:r>
            <a:r>
              <a:rPr lang="ko-KR" altLang="en-US" sz="1400" dirty="0">
                <a:latin typeface="Times New Roman" panose="02020603050405020304" pitchFamily="18" charset="0"/>
                <a:cs typeface="Times New Roman" panose="02020603050405020304" pitchFamily="18" charset="0"/>
              </a:rPr>
              <a:t>및 </a:t>
            </a:r>
            <a:r>
              <a:rPr lang="en-US" altLang="ko-KR" sz="1400" dirty="0">
                <a:latin typeface="Times New Roman" panose="02020603050405020304" pitchFamily="18" charset="0"/>
                <a:cs typeface="Times New Roman" panose="02020603050405020304" pitchFamily="18" charset="0"/>
              </a:rPr>
              <a:t>medicine</a:t>
            </a:r>
            <a:r>
              <a:rPr lang="en-US" sz="1400" dirty="0">
                <a:effectLst/>
                <a:latin typeface="Times New Roman" panose="02020603050405020304" pitchFamily="18" charset="0"/>
                <a:cs typeface="Times New Roman" panose="02020603050405020304" pitchFamily="18" charset="0"/>
              </a:rPr>
              <a:t> cold chain </a:t>
            </a:r>
            <a:r>
              <a:rPr lang="ko-KR" altLang="en-US" sz="1400" dirty="0">
                <a:effectLst/>
                <a:latin typeface="Times New Roman" panose="02020603050405020304" pitchFamily="18" charset="0"/>
                <a:cs typeface="Times New Roman" panose="02020603050405020304" pitchFamily="18" charset="0"/>
              </a:rPr>
              <a:t>각 </a:t>
            </a:r>
            <a:r>
              <a:rPr lang="ko-KR" altLang="en-US" sz="1400" dirty="0">
                <a:latin typeface="Times New Roman" panose="02020603050405020304" pitchFamily="18" charset="0"/>
                <a:cs typeface="Times New Roman" panose="02020603050405020304" pitchFamily="18" charset="0"/>
              </a:rPr>
              <a:t>위험 </a:t>
            </a:r>
            <a:r>
              <a:rPr lang="ko-KR" altLang="en-US" sz="1400" dirty="0" err="1">
                <a:latin typeface="Times New Roman" panose="02020603050405020304" pitchFamily="18" charset="0"/>
                <a:cs typeface="Times New Roman" panose="02020603050405020304" pitchFamily="18" charset="0"/>
              </a:rPr>
              <a:t>요인를</a:t>
            </a:r>
            <a:r>
              <a:rPr lang="ko-KR" altLang="en-US" sz="1400" dirty="0">
                <a:latin typeface="Times New Roman" panose="02020603050405020304" pitchFamily="18" charset="0"/>
                <a:cs typeface="Times New Roman" panose="02020603050405020304" pitchFamily="18" charset="0"/>
              </a:rPr>
              <a:t> </a:t>
            </a:r>
            <a:r>
              <a:rPr lang="ko-KR" altLang="en-US" sz="1400" dirty="0" err="1">
                <a:latin typeface="Times New Roman" panose="02020603050405020304" pitchFamily="18" charset="0"/>
                <a:cs typeface="Times New Roman" panose="02020603050405020304" pitchFamily="18" charset="0"/>
              </a:rPr>
              <a:t>정량화하기</a:t>
            </a:r>
            <a:r>
              <a:rPr lang="ko-KR" altLang="en-US" sz="1400" dirty="0">
                <a:latin typeface="Times New Roman" panose="02020603050405020304" pitchFamily="18" charset="0"/>
                <a:cs typeface="Times New Roman" panose="02020603050405020304" pitchFamily="18" charset="0"/>
              </a:rPr>
              <a:t> 위해 단어 빈도 확률을 기반으로 각 주제의 중요성</a:t>
            </a:r>
            <a:r>
              <a:rPr lang="en-US" altLang="ko-KR" sz="1400" dirty="0">
                <a:latin typeface="Times New Roman" panose="02020603050405020304" pitchFamily="18" charset="0"/>
                <a:cs typeface="Times New Roman" panose="02020603050405020304" pitchFamily="18" charset="0"/>
              </a:rPr>
              <a:t>(</a:t>
            </a:r>
            <a:r>
              <a:rPr lang="en-US" sz="1400" dirty="0">
                <a:effectLst/>
                <a:latin typeface="Times New Roman" panose="02020603050405020304" pitchFamily="18" charset="0"/>
                <a:cs typeface="Times New Roman" panose="02020603050405020304" pitchFamily="18" charset="0"/>
              </a:rPr>
              <a:t>he significance of each topic )</a:t>
            </a:r>
            <a:r>
              <a:rPr lang="ko-KR" altLang="en-US" sz="1400" dirty="0">
                <a:latin typeface="Times New Roman" panose="02020603050405020304" pitchFamily="18" charset="0"/>
                <a:cs typeface="Times New Roman" panose="02020603050405020304" pitchFamily="18" charset="0"/>
              </a:rPr>
              <a:t>을 계산한다</a:t>
            </a:r>
            <a:r>
              <a:rPr lang="en-US" sz="1400" dirty="0">
                <a:effectLst/>
                <a:latin typeface="Times New Roman" panose="02020603050405020304" pitchFamily="18" charset="0"/>
                <a:cs typeface="Times New Roman" panose="02020603050405020304" pitchFamily="18" charset="0"/>
              </a:rPr>
              <a:t> </a:t>
            </a:r>
          </a:p>
          <a:p>
            <a:r>
              <a:rPr lang="en-US" sz="1400" dirty="0">
                <a:effectLst/>
                <a:latin typeface="Times New Roman" panose="02020603050405020304" pitchFamily="18" charset="0"/>
                <a:cs typeface="Times New Roman" panose="02020603050405020304" pitchFamily="18" charset="0"/>
              </a:rPr>
              <a:t>(Lim &amp; Lee, 2020)</a:t>
            </a:r>
            <a:r>
              <a:rPr lang="en-US" altLang="ko-KR" sz="1400" dirty="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17" name="文本框 16">
            <a:extLst>
              <a:ext uri="{FF2B5EF4-FFF2-40B4-BE49-F238E27FC236}">
                <a16:creationId xmlns:a16="http://schemas.microsoft.com/office/drawing/2014/main" id="{B7B6FEFF-42F7-3214-E2D0-B5BF096345DF}"/>
              </a:ext>
            </a:extLst>
          </p:cNvPr>
          <p:cNvSpPr txBox="1"/>
          <p:nvPr/>
        </p:nvSpPr>
        <p:spPr>
          <a:xfrm>
            <a:off x="581676" y="1805887"/>
            <a:ext cx="5843506" cy="369332"/>
          </a:xfrm>
          <a:prstGeom prst="rect">
            <a:avLst/>
          </a:prstGeom>
          <a:noFill/>
        </p:spPr>
        <p:txBody>
          <a:bodyPr wrap="square">
            <a:spAutoFit/>
          </a:bodyPr>
          <a:lstStyle/>
          <a:p>
            <a:r>
              <a:rPr lang="en-US" sz="1400" dirty="0">
                <a:solidFill>
                  <a:srgbClr val="000000"/>
                </a:solidFill>
                <a:effectLst/>
                <a:latin typeface="Times New Roman" panose="02020603050405020304" pitchFamily="18" charset="0"/>
                <a:cs typeface="Times New Roman" panose="02020603050405020304" pitchFamily="18" charset="0"/>
              </a:rPr>
              <a:t>The significance of the kth topic (k = 1 … K)</a:t>
            </a:r>
            <a:r>
              <a:rPr lang="zh-CN" dirty="0">
                <a:solidFill>
                  <a:srgbClr val="000000"/>
                </a:solidFill>
                <a:effectLst/>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pic>
        <p:nvPicPr>
          <p:cNvPr id="19" name="图片 18">
            <a:extLst>
              <a:ext uri="{FF2B5EF4-FFF2-40B4-BE49-F238E27FC236}">
                <a16:creationId xmlns:a16="http://schemas.microsoft.com/office/drawing/2014/main" id="{50154D30-5121-79AF-46A2-F0A28CA09F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5652" y="2142603"/>
            <a:ext cx="4201795" cy="761365"/>
          </a:xfrm>
          <a:prstGeom prst="rect">
            <a:avLst/>
          </a:prstGeom>
        </p:spPr>
      </p:pic>
      <p:sp>
        <p:nvSpPr>
          <p:cNvPr id="20" name="文本框 19">
            <a:extLst>
              <a:ext uri="{FF2B5EF4-FFF2-40B4-BE49-F238E27FC236}">
                <a16:creationId xmlns:a16="http://schemas.microsoft.com/office/drawing/2014/main" id="{B6A2DEFC-026F-DDC1-D9A8-37EF3FA31454}"/>
              </a:ext>
            </a:extLst>
          </p:cNvPr>
          <p:cNvSpPr txBox="1"/>
          <p:nvPr/>
        </p:nvSpPr>
        <p:spPr>
          <a:xfrm>
            <a:off x="611559" y="2958391"/>
            <a:ext cx="8113853" cy="523220"/>
          </a:xfrm>
          <a:prstGeom prst="rect">
            <a:avLst/>
          </a:prstGeom>
          <a:noFill/>
        </p:spPr>
        <p:txBody>
          <a:bodyPr wrap="square">
            <a:spAutoFit/>
          </a:bodyPr>
          <a:lstStyle/>
          <a:p>
            <a:pPr algn="just" latinLnBrk="0">
              <a:spcAft>
                <a:spcPts val="800"/>
              </a:spcAft>
            </a:pPr>
            <a:r>
              <a:rPr lang="en-US" sz="1400" kern="100" dirty="0" err="1">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wn</a:t>
            </a:r>
            <a:r>
              <a:rPr lang="en-US" sz="1400" kern="10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/k : the frequency of the nth word in the kth topic (n = 1 … N, k = 1 … K).</a:t>
            </a:r>
            <a:r>
              <a:rPr lang="en-US" sz="1400" kern="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The probability of the nth word in the kth topic (n = 1 … N, k = 1 … K) is represented by</a:t>
            </a:r>
            <a:endParaRPr lang="en-US" sz="14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p:txBody>
      </p:sp>
      <p:pic>
        <p:nvPicPr>
          <p:cNvPr id="14" name="图片 13">
            <a:extLst>
              <a:ext uri="{FF2B5EF4-FFF2-40B4-BE49-F238E27FC236}">
                <a16:creationId xmlns:a16="http://schemas.microsoft.com/office/drawing/2014/main" id="{E0626282-63DC-3D9E-F300-88B4C0B3237F}"/>
              </a:ext>
            </a:extLst>
          </p:cNvPr>
          <p:cNvPicPr>
            <a:picLocks noChangeAspect="1"/>
          </p:cNvPicPr>
          <p:nvPr/>
        </p:nvPicPr>
        <p:blipFill>
          <a:blip r:embed="rId3"/>
          <a:stretch>
            <a:fillRect/>
          </a:stretch>
        </p:blipFill>
        <p:spPr>
          <a:xfrm>
            <a:off x="2843808" y="3687140"/>
            <a:ext cx="3258329" cy="458202"/>
          </a:xfrm>
          <a:prstGeom prst="rect">
            <a:avLst/>
          </a:prstGeom>
        </p:spPr>
      </p:pic>
      <p:sp>
        <p:nvSpPr>
          <p:cNvPr id="10" name="TextBox 11">
            <a:extLst>
              <a:ext uri="{FF2B5EF4-FFF2-40B4-BE49-F238E27FC236}">
                <a16:creationId xmlns:a16="http://schemas.microsoft.com/office/drawing/2014/main" id="{96D9017D-3D5A-D9EC-A574-063A72CD271B}"/>
              </a:ext>
            </a:extLst>
          </p:cNvPr>
          <p:cNvSpPr txBox="1"/>
          <p:nvPr/>
        </p:nvSpPr>
        <p:spPr>
          <a:xfrm>
            <a:off x="395536" y="1"/>
            <a:ext cx="5256584" cy="614079"/>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6.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5" name="灯片编号占位符 4">
            <a:extLst>
              <a:ext uri="{FF2B5EF4-FFF2-40B4-BE49-F238E27FC236}">
                <a16:creationId xmlns:a16="http://schemas.microsoft.com/office/drawing/2014/main" id="{4E53149B-FAA9-E475-1145-F062B88344E4}"/>
              </a:ext>
            </a:extLst>
          </p:cNvPr>
          <p:cNvSpPr>
            <a:spLocks noGrp="1"/>
          </p:cNvSpPr>
          <p:nvPr>
            <p:ph type="sldNum" sz="quarter" idx="12"/>
          </p:nvPr>
        </p:nvSpPr>
        <p:spPr/>
        <p:txBody>
          <a:bodyPr/>
          <a:lstStyle/>
          <a:p>
            <a:fld id="{9D3F3F13-0FB9-47BC-BEC9-3C89F320EEF0}" type="slidenum">
              <a:rPr lang="ko-KR" altLang="en-US" smtClean="0"/>
              <a:t>20</a:t>
            </a:fld>
            <a:endParaRPr lang="ko-KR" altLang="en-US"/>
          </a:p>
        </p:txBody>
      </p:sp>
    </p:spTree>
    <p:extLst>
      <p:ext uri="{BB962C8B-B14F-4D97-AF65-F5344CB8AC3E}">
        <p14:creationId xmlns:p14="http://schemas.microsoft.com/office/powerpoint/2010/main" val="2676043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a16="http://schemas.microsoft.com/office/drawing/2014/main" id="{64E889BA-F6AF-4D08-5226-99D0C009E7E5}"/>
              </a:ext>
            </a:extLst>
          </p:cNvPr>
          <p:cNvSpPr txBox="1"/>
          <p:nvPr/>
        </p:nvSpPr>
        <p:spPr>
          <a:xfrm>
            <a:off x="5177929" y="345060"/>
            <a:ext cx="4824536" cy="276999"/>
          </a:xfrm>
          <a:prstGeom prst="rect">
            <a:avLst/>
          </a:prstGeom>
          <a:noFill/>
        </p:spPr>
        <p:txBody>
          <a:bodyPr wrap="square">
            <a:spAutoFit/>
          </a:bodyPr>
          <a:lstStyle/>
          <a:p>
            <a:r>
              <a:rPr lang="en-US" sz="1200" dirty="0">
                <a:effectLst/>
                <a:latin typeface="Times New Roman" panose="02020603050405020304" pitchFamily="18" charset="0"/>
                <a:cs typeface="Times New Roman" panose="02020603050405020304" pitchFamily="18" charset="0"/>
              </a:rPr>
              <a:t>The results of the fresh food cold chain LDA topic modelling</a:t>
            </a:r>
            <a:endParaRPr lang="en-US" sz="1200" dirty="0">
              <a:latin typeface="Times New Roman" panose="02020603050405020304" pitchFamily="18" charset="0"/>
              <a:cs typeface="Times New Roman" panose="02020603050405020304" pitchFamily="18" charset="0"/>
            </a:endParaRPr>
          </a:p>
        </p:txBody>
      </p:sp>
      <p:graphicFrame>
        <p:nvGraphicFramePr>
          <p:cNvPr id="5" name="表格 4">
            <a:extLst>
              <a:ext uri="{FF2B5EF4-FFF2-40B4-BE49-F238E27FC236}">
                <a16:creationId xmlns:a16="http://schemas.microsoft.com/office/drawing/2014/main" id="{A0400D24-E22B-E8D5-C05F-E7A890A054AC}"/>
              </a:ext>
            </a:extLst>
          </p:cNvPr>
          <p:cNvGraphicFramePr>
            <a:graphicFrameLocks noGrp="1"/>
          </p:cNvGraphicFramePr>
          <p:nvPr>
            <p:extLst>
              <p:ext uri="{D42A27DB-BD31-4B8C-83A1-F6EECF244321}">
                <p14:modId xmlns:p14="http://schemas.microsoft.com/office/powerpoint/2010/main" val="2486002267"/>
              </p:ext>
            </p:extLst>
          </p:nvPr>
        </p:nvGraphicFramePr>
        <p:xfrm>
          <a:off x="310698" y="622059"/>
          <a:ext cx="8522604" cy="4154697"/>
        </p:xfrm>
        <a:graphic>
          <a:graphicData uri="http://schemas.openxmlformats.org/drawingml/2006/table">
            <a:tbl>
              <a:tblPr firstRow="1" firstCol="1" bandRow="1">
                <a:tableStyleId>{5940675A-B579-460E-94D1-54222C63F5DA}</a:tableStyleId>
              </a:tblPr>
              <a:tblGrid>
                <a:gridCol w="1060370">
                  <a:extLst>
                    <a:ext uri="{9D8B030D-6E8A-4147-A177-3AD203B41FA5}">
                      <a16:colId xmlns:a16="http://schemas.microsoft.com/office/drawing/2014/main" val="3846616437"/>
                    </a:ext>
                  </a:extLst>
                </a:gridCol>
                <a:gridCol w="687432">
                  <a:extLst>
                    <a:ext uri="{9D8B030D-6E8A-4147-A177-3AD203B41FA5}">
                      <a16:colId xmlns:a16="http://schemas.microsoft.com/office/drawing/2014/main" val="2078389757"/>
                    </a:ext>
                  </a:extLst>
                </a:gridCol>
                <a:gridCol w="883639">
                  <a:extLst>
                    <a:ext uri="{9D8B030D-6E8A-4147-A177-3AD203B41FA5}">
                      <a16:colId xmlns:a16="http://schemas.microsoft.com/office/drawing/2014/main" val="547864877"/>
                    </a:ext>
                  </a:extLst>
                </a:gridCol>
                <a:gridCol w="884335">
                  <a:extLst>
                    <a:ext uri="{9D8B030D-6E8A-4147-A177-3AD203B41FA5}">
                      <a16:colId xmlns:a16="http://schemas.microsoft.com/office/drawing/2014/main" val="2141002444"/>
                    </a:ext>
                  </a:extLst>
                </a:gridCol>
                <a:gridCol w="981744">
                  <a:extLst>
                    <a:ext uri="{9D8B030D-6E8A-4147-A177-3AD203B41FA5}">
                      <a16:colId xmlns:a16="http://schemas.microsoft.com/office/drawing/2014/main" val="2715102207"/>
                    </a:ext>
                  </a:extLst>
                </a:gridCol>
                <a:gridCol w="687432">
                  <a:extLst>
                    <a:ext uri="{9D8B030D-6E8A-4147-A177-3AD203B41FA5}">
                      <a16:colId xmlns:a16="http://schemas.microsoft.com/office/drawing/2014/main" val="1464803489"/>
                    </a:ext>
                  </a:extLst>
                </a:gridCol>
                <a:gridCol w="981744">
                  <a:extLst>
                    <a:ext uri="{9D8B030D-6E8A-4147-A177-3AD203B41FA5}">
                      <a16:colId xmlns:a16="http://schemas.microsoft.com/office/drawing/2014/main" val="4019774506"/>
                    </a:ext>
                  </a:extLst>
                </a:gridCol>
                <a:gridCol w="686735">
                  <a:extLst>
                    <a:ext uri="{9D8B030D-6E8A-4147-A177-3AD203B41FA5}">
                      <a16:colId xmlns:a16="http://schemas.microsoft.com/office/drawing/2014/main" val="2125344167"/>
                    </a:ext>
                  </a:extLst>
                </a:gridCol>
                <a:gridCol w="982438">
                  <a:extLst>
                    <a:ext uri="{9D8B030D-6E8A-4147-A177-3AD203B41FA5}">
                      <a16:colId xmlns:a16="http://schemas.microsoft.com/office/drawing/2014/main" val="36365007"/>
                    </a:ext>
                  </a:extLst>
                </a:gridCol>
                <a:gridCol w="686735">
                  <a:extLst>
                    <a:ext uri="{9D8B030D-6E8A-4147-A177-3AD203B41FA5}">
                      <a16:colId xmlns:a16="http://schemas.microsoft.com/office/drawing/2014/main" val="1597580991"/>
                    </a:ext>
                  </a:extLst>
                </a:gridCol>
              </a:tblGrid>
              <a:tr h="180639">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topic 1</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tc gridSpan="2">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topic 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tc gridSpan="2">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topic 3</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topic 4</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topic 5</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extLst>
                  <a:ext uri="{0D108BD9-81ED-4DB2-BD59-A6C34878D82A}">
                    <a16:rowId xmlns:a16="http://schemas.microsoft.com/office/drawing/2014/main" val="320729922"/>
                  </a:ext>
                </a:extLst>
              </a:tr>
              <a:tr h="180639">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Significance of topic:28.23%</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Significance of topic:3.00%</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tc gridSpan="2">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Significance of topic:1.91%</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tc gridSpan="2">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Significance of topic:1.60%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tc gridSpan="2">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Significance of topic:2.26%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hMerge="1">
                  <a:txBody>
                    <a:bodyPr/>
                    <a:lstStyle/>
                    <a:p>
                      <a:endParaRPr lang="en-US"/>
                    </a:p>
                  </a:txBody>
                  <a:tcPr/>
                </a:tc>
                <a:extLst>
                  <a:ext uri="{0D108BD9-81ED-4DB2-BD59-A6C34878D82A}">
                    <a16:rowId xmlns:a16="http://schemas.microsoft.com/office/drawing/2014/main" val="3820286180"/>
                  </a:ext>
                </a:extLst>
              </a:tr>
              <a:tr h="180639">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Demand uncertainty</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Manufacturing costs Increase</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Transportation requirement</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Internet security</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No match</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89366030"/>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demand</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0.34%</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0">
                          <a:effectLst/>
                          <a:latin typeface="Times New Roman" panose="02020603050405020304" pitchFamily="18" charset="0"/>
                          <a:cs typeface="Times New Roman" panose="02020603050405020304" pitchFamily="18" charset="0"/>
                        </a:rPr>
                        <a:t>cost</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0.13%</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ice</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0.94%</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cyber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0.59%</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diet</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0.66%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852267679"/>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change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0.32%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price</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refrigerate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0.65%</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security</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0.49%</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low</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0.59%</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978062469"/>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satisfaction</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0.29%</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equipment</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0.12%</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perishable</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0.57%</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program</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0.46%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apeel</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3494136274"/>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consumer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technology</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0.11%</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cold</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0.57%</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global</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0.33%</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lower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3309398058"/>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customer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0.23%</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increase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transport</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0.52%</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cyber security</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0.30%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cancer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62486523"/>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season</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manufacture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0.09%</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logistic</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0.46%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insurance</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0.29%</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consumption</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1403385008"/>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offer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0.13%</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change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0.09%</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container</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0.44%</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information</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0.27%</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salt</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203870496"/>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price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0.13%</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quality</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temperature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0.30%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international</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0.27%</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diabete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2678054203"/>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service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wastage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reefer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0.23%</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board</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0.19%</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blood</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4201901951"/>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quality</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trade</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0.07%</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cargo</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0.21%</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traffic</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intake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0.14%</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1018290798"/>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store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global</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0.07%</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transportation</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0.20%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seed</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0.17%</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women</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0.13%</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973173419"/>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uncertainty</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0.11%</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strategy</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container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leadership</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0.16%</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weight</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1290684351"/>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online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lot</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air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marketing</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0.15%</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care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2358774837"/>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relationship</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international</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0.05%</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0">
                          <a:effectLst/>
                          <a:latin typeface="Times New Roman" panose="02020603050405020304" pitchFamily="18" charset="0"/>
                          <a:cs typeface="Times New Roman" panose="02020603050405020304" pitchFamily="18" charset="0"/>
                        </a:rPr>
                        <a:t>fresh</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floral</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0.14%</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cardiovascular</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1375198606"/>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delivery</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startup</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0.05%</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tomato</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0.15%</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executive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0.13%</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publish</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299326833"/>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distribution</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zealand</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0.04%</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storage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0.11%</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pma</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0.12%</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patient</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2643767807"/>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experience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0.07%</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demand</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0.03%</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carrier</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0.09%</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calavo</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0.10%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average</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3777814990"/>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platform</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scale</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0.03%</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freight</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leader</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0.09%</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mill</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0.01%</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2013710472"/>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investment</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0.06%</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basket</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0.01%</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shipping</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chia</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0.08%</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misfit</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0.00%</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1912173841"/>
                  </a:ext>
                </a:extLst>
              </a:tr>
              <a:tr h="180639">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technology</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0.05%</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india</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0.00%</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shipper</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0.07%</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a:effectLst/>
                          <a:latin typeface="Times New Roman" panose="02020603050405020304" pitchFamily="18" charset="0"/>
                          <a:cs typeface="Times New Roman" panose="02020603050405020304" pitchFamily="18" charset="0"/>
                        </a:rPr>
                        <a:t>bill</a:t>
                      </a:r>
                      <a:endParaRPr lang="en-US" sz="110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0.08%</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kraft</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tc>
                  <a:txBody>
                    <a:bodyPr/>
                    <a:lstStyle/>
                    <a:p>
                      <a:pPr algn="ctr" latinLnBrk="1">
                        <a:lnSpc>
                          <a:spcPct val="107000"/>
                        </a:lnSpc>
                        <a:spcAft>
                          <a:spcPts val="800"/>
                        </a:spcAft>
                      </a:pPr>
                      <a:r>
                        <a:rPr lang="en-US" sz="1100" kern="100" dirty="0">
                          <a:effectLst/>
                          <a:latin typeface="Times New Roman" panose="02020603050405020304" pitchFamily="18" charset="0"/>
                          <a:cs typeface="Times New Roman" panose="02020603050405020304" pitchFamily="18" charset="0"/>
                        </a:rPr>
                        <a:t>0.00%</a:t>
                      </a:r>
                      <a:endParaRPr lang="en-US" sz="11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41302" marR="41302" marT="0" marB="0" anchor="ctr"/>
                </a:tc>
                <a:extLst>
                  <a:ext uri="{0D108BD9-81ED-4DB2-BD59-A6C34878D82A}">
                    <a16:rowId xmlns:a16="http://schemas.microsoft.com/office/drawing/2014/main" val="226264140"/>
                  </a:ext>
                </a:extLst>
              </a:tr>
            </a:tbl>
          </a:graphicData>
        </a:graphic>
      </p:graphicFrame>
      <p:sp>
        <p:nvSpPr>
          <p:cNvPr id="3" name="灯片编号占位符 2">
            <a:extLst>
              <a:ext uri="{FF2B5EF4-FFF2-40B4-BE49-F238E27FC236}">
                <a16:creationId xmlns:a16="http://schemas.microsoft.com/office/drawing/2014/main" id="{49444F0E-0CA9-B953-295B-0B6E7A18E36A}"/>
              </a:ext>
            </a:extLst>
          </p:cNvPr>
          <p:cNvSpPr>
            <a:spLocks noGrp="1"/>
          </p:cNvSpPr>
          <p:nvPr>
            <p:ph type="sldNum" sz="quarter" idx="12"/>
          </p:nvPr>
        </p:nvSpPr>
        <p:spPr/>
        <p:txBody>
          <a:bodyPr/>
          <a:lstStyle/>
          <a:p>
            <a:fld id="{9D3F3F13-0FB9-47BC-BEC9-3C89F320EEF0}" type="slidenum">
              <a:rPr lang="ko-KR" altLang="en-US" smtClean="0"/>
              <a:t>21</a:t>
            </a:fld>
            <a:endParaRPr lang="ko-KR" altLang="en-US"/>
          </a:p>
        </p:txBody>
      </p:sp>
      <p:sp>
        <p:nvSpPr>
          <p:cNvPr id="7" name="TextBox 11">
            <a:extLst>
              <a:ext uri="{FF2B5EF4-FFF2-40B4-BE49-F238E27FC236}">
                <a16:creationId xmlns:a16="http://schemas.microsoft.com/office/drawing/2014/main" id="{E499695D-2525-85A9-F3D5-330165E2FA63}"/>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12634558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a16="http://schemas.microsoft.com/office/drawing/2014/main" id="{64E889BA-F6AF-4D08-5226-99D0C009E7E5}"/>
              </a:ext>
            </a:extLst>
          </p:cNvPr>
          <p:cNvSpPr txBox="1"/>
          <p:nvPr/>
        </p:nvSpPr>
        <p:spPr>
          <a:xfrm>
            <a:off x="5207985" y="325101"/>
            <a:ext cx="4824029" cy="276999"/>
          </a:xfrm>
          <a:prstGeom prst="rect">
            <a:avLst/>
          </a:prstGeom>
          <a:noFill/>
        </p:spPr>
        <p:txBody>
          <a:bodyPr wrap="square">
            <a:spAutoFit/>
          </a:bodyPr>
          <a:lstStyle/>
          <a:p>
            <a:r>
              <a:rPr lang="en-US" sz="1200" dirty="0">
                <a:effectLst/>
                <a:latin typeface="Times New Roman" panose="02020603050405020304" pitchFamily="18" charset="0"/>
                <a:cs typeface="Times New Roman" panose="02020603050405020304" pitchFamily="18" charset="0"/>
              </a:rPr>
              <a:t>The results of the fresh food cold chain LDA topic modelling</a:t>
            </a:r>
            <a:endParaRPr lang="en-US" sz="1200" dirty="0">
              <a:latin typeface="Times New Roman" panose="02020603050405020304" pitchFamily="18" charset="0"/>
              <a:cs typeface="Times New Roman" panose="02020603050405020304" pitchFamily="18" charset="0"/>
            </a:endParaRPr>
          </a:p>
        </p:txBody>
      </p:sp>
      <p:graphicFrame>
        <p:nvGraphicFramePr>
          <p:cNvPr id="5" name="表格 4">
            <a:extLst>
              <a:ext uri="{FF2B5EF4-FFF2-40B4-BE49-F238E27FC236}">
                <a16:creationId xmlns:a16="http://schemas.microsoft.com/office/drawing/2014/main" id="{A0400D24-E22B-E8D5-C05F-E7A890A054AC}"/>
              </a:ext>
            </a:extLst>
          </p:cNvPr>
          <p:cNvGraphicFramePr>
            <a:graphicFrameLocks noGrp="1"/>
          </p:cNvGraphicFramePr>
          <p:nvPr>
            <p:extLst>
              <p:ext uri="{D42A27DB-BD31-4B8C-83A1-F6EECF244321}">
                <p14:modId xmlns:p14="http://schemas.microsoft.com/office/powerpoint/2010/main" val="1002747052"/>
              </p:ext>
            </p:extLst>
          </p:nvPr>
        </p:nvGraphicFramePr>
        <p:xfrm>
          <a:off x="143506" y="642894"/>
          <a:ext cx="8856985" cy="3945077"/>
        </p:xfrm>
        <a:graphic>
          <a:graphicData uri="http://schemas.openxmlformats.org/drawingml/2006/table">
            <a:tbl>
              <a:tblPr firstRow="1" firstCol="1" bandRow="1">
                <a:tableStyleId>{5940675A-B579-460E-94D1-54222C63F5DA}</a:tableStyleId>
              </a:tblPr>
              <a:tblGrid>
                <a:gridCol w="1101974">
                  <a:extLst>
                    <a:ext uri="{9D8B030D-6E8A-4147-A177-3AD203B41FA5}">
                      <a16:colId xmlns:a16="http://schemas.microsoft.com/office/drawing/2014/main" val="3846616437"/>
                    </a:ext>
                  </a:extLst>
                </a:gridCol>
                <a:gridCol w="714403">
                  <a:extLst>
                    <a:ext uri="{9D8B030D-6E8A-4147-A177-3AD203B41FA5}">
                      <a16:colId xmlns:a16="http://schemas.microsoft.com/office/drawing/2014/main" val="2078389757"/>
                    </a:ext>
                  </a:extLst>
                </a:gridCol>
                <a:gridCol w="918310">
                  <a:extLst>
                    <a:ext uri="{9D8B030D-6E8A-4147-A177-3AD203B41FA5}">
                      <a16:colId xmlns:a16="http://schemas.microsoft.com/office/drawing/2014/main" val="547864877"/>
                    </a:ext>
                  </a:extLst>
                </a:gridCol>
                <a:gridCol w="919032">
                  <a:extLst>
                    <a:ext uri="{9D8B030D-6E8A-4147-A177-3AD203B41FA5}">
                      <a16:colId xmlns:a16="http://schemas.microsoft.com/office/drawing/2014/main" val="2141002444"/>
                    </a:ext>
                  </a:extLst>
                </a:gridCol>
                <a:gridCol w="1020262">
                  <a:extLst>
                    <a:ext uri="{9D8B030D-6E8A-4147-A177-3AD203B41FA5}">
                      <a16:colId xmlns:a16="http://schemas.microsoft.com/office/drawing/2014/main" val="2715102207"/>
                    </a:ext>
                  </a:extLst>
                </a:gridCol>
                <a:gridCol w="714403">
                  <a:extLst>
                    <a:ext uri="{9D8B030D-6E8A-4147-A177-3AD203B41FA5}">
                      <a16:colId xmlns:a16="http://schemas.microsoft.com/office/drawing/2014/main" val="1464803489"/>
                    </a:ext>
                  </a:extLst>
                </a:gridCol>
                <a:gridCol w="1020262">
                  <a:extLst>
                    <a:ext uri="{9D8B030D-6E8A-4147-A177-3AD203B41FA5}">
                      <a16:colId xmlns:a16="http://schemas.microsoft.com/office/drawing/2014/main" val="4019774506"/>
                    </a:ext>
                  </a:extLst>
                </a:gridCol>
                <a:gridCol w="713678">
                  <a:extLst>
                    <a:ext uri="{9D8B030D-6E8A-4147-A177-3AD203B41FA5}">
                      <a16:colId xmlns:a16="http://schemas.microsoft.com/office/drawing/2014/main" val="2125344167"/>
                    </a:ext>
                  </a:extLst>
                </a:gridCol>
                <a:gridCol w="1020983">
                  <a:extLst>
                    <a:ext uri="{9D8B030D-6E8A-4147-A177-3AD203B41FA5}">
                      <a16:colId xmlns:a16="http://schemas.microsoft.com/office/drawing/2014/main" val="36365007"/>
                    </a:ext>
                  </a:extLst>
                </a:gridCol>
                <a:gridCol w="713678">
                  <a:extLst>
                    <a:ext uri="{9D8B030D-6E8A-4147-A177-3AD203B41FA5}">
                      <a16:colId xmlns:a16="http://schemas.microsoft.com/office/drawing/2014/main" val="1597580991"/>
                    </a:ext>
                  </a:extLst>
                </a:gridCol>
              </a:tblGrid>
              <a:tr h="165643">
                <a:tc gridSpan="2">
                  <a:txBody>
                    <a:bodyPr/>
                    <a:lstStyle/>
                    <a:p>
                      <a:pPr algn="ctr" latinLnBrk="1">
                        <a:lnSpc>
                          <a:spcPct val="107000"/>
                        </a:lnSpc>
                        <a:spcAft>
                          <a:spcPts val="800"/>
                        </a:spcAft>
                      </a:pPr>
                      <a:r>
                        <a:rPr lang="en-US" sz="1050" kern="10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6</a:t>
                      </a:r>
                      <a:endPar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7</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8</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9</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10</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320729922"/>
                  </a:ext>
                </a:extLst>
              </a:tr>
              <a:tr h="192000">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Significance of topic:16.70%</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topic:4.91%</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topic:0.50%</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topic:12.89%</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topic:27.99%</a:t>
                      </a:r>
                    </a:p>
                  </a:txBody>
                  <a:tcPr marL="68580" marR="68580" marT="0" marB="0" anchor="ctr"/>
                </a:tc>
                <a:tc hMerge="1">
                  <a:txBody>
                    <a:bodyPr/>
                    <a:lstStyle/>
                    <a:p>
                      <a:endParaRPr lang="en-US"/>
                    </a:p>
                  </a:txBody>
                  <a:tcPr/>
                </a:tc>
                <a:extLst>
                  <a:ext uri="{0D108BD9-81ED-4DB2-BD59-A6C34878D82A}">
                    <a16:rowId xmlns:a16="http://schemas.microsoft.com/office/drawing/2014/main" val="3820286180"/>
                  </a:ext>
                </a:extLst>
              </a:tr>
              <a:tr h="231174">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Information traceability</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War</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No match</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Environmental sustainability</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Disease</a:t>
                      </a:r>
                    </a:p>
                  </a:txBody>
                  <a:tcPr marL="68580" marR="68580" marT="0" marB="0" anchor="ctr">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89366030"/>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safety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0.58%</a:t>
                      </a:r>
                    </a:p>
                  </a:txBody>
                  <a:tcPr marL="68580" marR="68580" marT="0" marB="0" anchor="ctr"/>
                </a:tc>
                <a:tc>
                  <a:txBody>
                    <a:bodyPr/>
                    <a:lstStyle/>
                    <a:p>
                      <a:pPr algn="ctr" latinLnBrk="1">
                        <a:lnSpc>
                          <a:spcPct val="107000"/>
                        </a:lnSpc>
                        <a:spcAft>
                          <a:spcPts val="800"/>
                        </a:spcAft>
                      </a:pPr>
                      <a:r>
                        <a:rPr lang="en-US" sz="1050" kern="100" dirty="0" err="1">
                          <a:effectLst/>
                          <a:latin typeface="Times New Roman" panose="02020603050405020304" pitchFamily="18" charset="0"/>
                          <a:ea typeface="Malgun Gothic" panose="020B0503020000020004" pitchFamily="34" charset="-127"/>
                          <a:cs typeface="Times New Roman" panose="02020603050405020304" pitchFamily="18" charset="0"/>
                        </a:rPr>
                        <a:t>russia</a:t>
                      </a:r>
                      <a:endPar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costco</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0.63%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waste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0.54%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covid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0.27%</a:t>
                      </a:r>
                    </a:p>
                  </a:txBody>
                  <a:tcPr marL="68580" marR="68580" marT="0" marB="0" anchor="ctr"/>
                </a:tc>
                <a:extLst>
                  <a:ext uri="{0D108BD9-81ED-4DB2-BD59-A6C34878D82A}">
                    <a16:rowId xmlns:a16="http://schemas.microsoft.com/office/drawing/2014/main" val="852267679"/>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blockchain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0.24%</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impact</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greenhouse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0.55%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sustainable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0.52%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pandemic</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0.20%</a:t>
                      </a:r>
                    </a:p>
                  </a:txBody>
                  <a:tcPr marL="68580" marR="68580" marT="0" marB="0" anchor="ctr"/>
                </a:tc>
                <a:extLst>
                  <a:ext uri="{0D108BD9-81ED-4DB2-BD59-A6C34878D82A}">
                    <a16:rowId xmlns:a16="http://schemas.microsoft.com/office/drawing/2014/main" val="978062469"/>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traceability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price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manure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0.54%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water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0.45%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shortage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0.18%</a:t>
                      </a:r>
                    </a:p>
                  </a:txBody>
                  <a:tcPr marL="68580" marR="68580" marT="0" marB="0" anchor="ctr"/>
                </a:tc>
                <a:extLst>
                  <a:ext uri="{0D108BD9-81ED-4DB2-BD59-A6C34878D82A}">
                    <a16:rowId xmlns:a16="http://schemas.microsoft.com/office/drawing/2014/main" val="3494136274"/>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consumer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demand</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investment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0.52%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environment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disruption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extLst>
                  <a:ext uri="{0D108BD9-81ED-4DB2-BD59-A6C34878D82A}">
                    <a16:rowId xmlns:a16="http://schemas.microsoft.com/office/drawing/2014/main" val="3309398058"/>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system</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save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private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0.52%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climate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government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extLst>
                  <a:ext uri="{0D108BD9-81ED-4DB2-BD59-A6C34878D82A}">
                    <a16:rowId xmlns:a16="http://schemas.microsoft.com/office/drawing/2014/main" val="62486523"/>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recall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waste</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bramble</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0.50%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change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coronavirus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extLst>
                  <a:ext uri="{0D108BD9-81ED-4DB2-BD59-A6C34878D82A}">
                    <a16:rowId xmlns:a16="http://schemas.microsoft.com/office/drawing/2014/main" val="1403385008"/>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outbreak</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cost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equity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0.46%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system</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demand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extLst>
                  <a:ext uri="{0D108BD9-81ED-4DB2-BD59-A6C34878D82A}">
                    <a16:rowId xmlns:a16="http://schemas.microsoft.com/office/drawing/2014/main" val="203870496"/>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control</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global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law</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0.36%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global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global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extLst>
                  <a:ext uri="{0D108BD9-81ED-4DB2-BD59-A6C34878D82A}">
                    <a16:rowId xmlns:a16="http://schemas.microsoft.com/office/drawing/2014/main" val="2678054203"/>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source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financial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0.14%</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application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0.35%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emission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system</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extLst>
                  <a:ext uri="{0D108BD9-81ED-4DB2-BD59-A6C34878D82A}">
                    <a16:rowId xmlns:a16="http://schemas.microsoft.com/office/drawing/2014/main" val="4201901951"/>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technology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ukraine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logistics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0.31%</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program</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impact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extLst>
                  <a:ext uri="{0D108BD9-81ED-4DB2-BD59-A6C34878D82A}">
                    <a16:rowId xmlns:a16="http://schemas.microsoft.com/office/drawing/2014/main" val="1018290798"/>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foodborne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inventory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fss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0.30%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impact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trade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extLst>
                  <a:ext uri="{0D108BD9-81ED-4DB2-BD59-A6C34878D82A}">
                    <a16:rowId xmlns:a16="http://schemas.microsoft.com/office/drawing/2014/main" val="973173419"/>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contamination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forward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finance</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0.28%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package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price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extLst>
                  <a:ext uri="{0D108BD9-81ED-4DB2-BD59-A6C34878D82A}">
                    <a16:rowId xmlns:a16="http://schemas.microsoft.com/office/drawing/2014/main" val="1290684351"/>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quality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statement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horticulture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0.28%</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increase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labor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extLst>
                  <a:ext uri="{0D108BD9-81ED-4DB2-BD59-A6C34878D82A}">
                    <a16:rowId xmlns:a16="http://schemas.microsoft.com/office/drawing/2014/main" val="2358774837"/>
                  </a:ext>
                </a:extLst>
              </a:tr>
              <a:tr h="2090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water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future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container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0.27%</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environmental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border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extLst>
                  <a:ext uri="{0D108BD9-81ED-4DB2-BD59-A6C34878D82A}">
                    <a16:rowId xmlns:a16="http://schemas.microsoft.com/office/drawing/2014/main" val="1375198606"/>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potential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potential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reusable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0.27%</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security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0.14%</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farm</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extLst>
                  <a:ext uri="{0D108BD9-81ED-4DB2-BD59-A6C34878D82A}">
                    <a16:rowId xmlns:a16="http://schemas.microsoft.com/office/drawing/2014/main" val="299326833"/>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contaminate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quality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bank</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sustainability</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month</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extLst>
                  <a:ext uri="{0D108BD9-81ED-4DB2-BD59-A6C34878D82A}">
                    <a16:rowId xmlns:a16="http://schemas.microsoft.com/office/drawing/2014/main" val="2643767807"/>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location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improve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amendment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farm</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staff</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extLst>
                  <a:ext uri="{0D108BD9-81ED-4DB2-BD59-A6C34878D82A}">
                    <a16:rowId xmlns:a16="http://schemas.microsoft.com/office/drawing/2014/main" val="3777814990"/>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package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slavery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manufacture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carbon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import</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extLst>
                  <a:ext uri="{0D108BD9-81ED-4DB2-BD59-A6C34878D82A}">
                    <a16:rowId xmlns:a16="http://schemas.microsoft.com/office/drawing/2014/main" val="2013710472"/>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farm</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visibility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condensation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energy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driver</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extLst>
                  <a:ext uri="{0D108BD9-81ED-4DB2-BD59-A6C34878D82A}">
                    <a16:rowId xmlns:a16="http://schemas.microsoft.com/office/drawing/2014/main" val="1912173841"/>
                  </a:ext>
                </a:extLst>
              </a:tr>
              <a:tr h="165643">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regulatory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challenge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sysco</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consumption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milk</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extLst>
                  <a:ext uri="{0D108BD9-81ED-4DB2-BD59-A6C34878D82A}">
                    <a16:rowId xmlns:a16="http://schemas.microsoft.com/office/drawing/2014/main" val="226264140"/>
                  </a:ext>
                </a:extLst>
              </a:tr>
            </a:tbl>
          </a:graphicData>
        </a:graphic>
      </p:graphicFrame>
      <p:sp>
        <p:nvSpPr>
          <p:cNvPr id="3" name="灯片编号占位符 2">
            <a:extLst>
              <a:ext uri="{FF2B5EF4-FFF2-40B4-BE49-F238E27FC236}">
                <a16:creationId xmlns:a16="http://schemas.microsoft.com/office/drawing/2014/main" id="{64F73640-F0A2-2927-9A9E-6E1E8B4E4031}"/>
              </a:ext>
            </a:extLst>
          </p:cNvPr>
          <p:cNvSpPr>
            <a:spLocks noGrp="1"/>
          </p:cNvSpPr>
          <p:nvPr>
            <p:ph type="sldNum" sz="quarter" idx="12"/>
          </p:nvPr>
        </p:nvSpPr>
        <p:spPr/>
        <p:txBody>
          <a:bodyPr/>
          <a:lstStyle/>
          <a:p>
            <a:fld id="{9D3F3F13-0FB9-47BC-BEC9-3C89F320EEF0}" type="slidenum">
              <a:rPr lang="ko-KR" altLang="en-US" smtClean="0"/>
              <a:t>22</a:t>
            </a:fld>
            <a:endParaRPr lang="ko-KR" altLang="en-US"/>
          </a:p>
        </p:txBody>
      </p:sp>
      <p:sp>
        <p:nvSpPr>
          <p:cNvPr id="7" name="TextBox 11">
            <a:extLst>
              <a:ext uri="{FF2B5EF4-FFF2-40B4-BE49-F238E27FC236}">
                <a16:creationId xmlns:a16="http://schemas.microsoft.com/office/drawing/2014/main" id="{52F569D5-E15B-4A51-EC7F-20FD0BF8C8DE}"/>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10095545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a16="http://schemas.microsoft.com/office/drawing/2014/main" id="{64E889BA-F6AF-4D08-5226-99D0C009E7E5}"/>
              </a:ext>
            </a:extLst>
          </p:cNvPr>
          <p:cNvSpPr txBox="1"/>
          <p:nvPr/>
        </p:nvSpPr>
        <p:spPr>
          <a:xfrm>
            <a:off x="5207985" y="344813"/>
            <a:ext cx="4824029" cy="276999"/>
          </a:xfrm>
          <a:prstGeom prst="rect">
            <a:avLst/>
          </a:prstGeom>
          <a:noFill/>
        </p:spPr>
        <p:txBody>
          <a:bodyPr wrap="square">
            <a:spAutoFit/>
          </a:bodyPr>
          <a:lstStyle/>
          <a:p>
            <a:r>
              <a:rPr lang="en-US" sz="1200" dirty="0">
                <a:effectLst/>
                <a:latin typeface="Times New Roman" panose="02020603050405020304" pitchFamily="18" charset="0"/>
                <a:cs typeface="Times New Roman" panose="02020603050405020304" pitchFamily="18" charset="0"/>
              </a:rPr>
              <a:t>The results of the </a:t>
            </a:r>
            <a:r>
              <a:rPr lang="en-US" sz="1200" dirty="0">
                <a:latin typeface="Times New Roman" panose="02020603050405020304" pitchFamily="18" charset="0"/>
                <a:cs typeface="Times New Roman" panose="02020603050405020304" pitchFamily="18" charset="0"/>
              </a:rPr>
              <a:t>medicine</a:t>
            </a:r>
            <a:r>
              <a:rPr lang="en-US" sz="1200" dirty="0">
                <a:effectLst/>
                <a:latin typeface="Times New Roman" panose="02020603050405020304" pitchFamily="18" charset="0"/>
                <a:cs typeface="Times New Roman" panose="02020603050405020304" pitchFamily="18" charset="0"/>
              </a:rPr>
              <a:t> cold chain LDA topic modelling</a:t>
            </a:r>
            <a:endParaRPr lang="en-US" sz="1200" dirty="0">
              <a:latin typeface="Times New Roman" panose="02020603050405020304" pitchFamily="18" charset="0"/>
              <a:cs typeface="Times New Roman" panose="02020603050405020304" pitchFamily="18" charset="0"/>
            </a:endParaRPr>
          </a:p>
        </p:txBody>
      </p:sp>
      <p:graphicFrame>
        <p:nvGraphicFramePr>
          <p:cNvPr id="5" name="表格 4">
            <a:extLst>
              <a:ext uri="{FF2B5EF4-FFF2-40B4-BE49-F238E27FC236}">
                <a16:creationId xmlns:a16="http://schemas.microsoft.com/office/drawing/2014/main" id="{A0400D24-E22B-E8D5-C05F-E7A890A054AC}"/>
              </a:ext>
            </a:extLst>
          </p:cNvPr>
          <p:cNvGraphicFramePr>
            <a:graphicFrameLocks noGrp="1"/>
          </p:cNvGraphicFramePr>
          <p:nvPr>
            <p:extLst>
              <p:ext uri="{D42A27DB-BD31-4B8C-83A1-F6EECF244321}">
                <p14:modId xmlns:p14="http://schemas.microsoft.com/office/powerpoint/2010/main" val="2485313805"/>
              </p:ext>
            </p:extLst>
          </p:nvPr>
        </p:nvGraphicFramePr>
        <p:xfrm>
          <a:off x="143507" y="642892"/>
          <a:ext cx="8856986" cy="4407973"/>
        </p:xfrm>
        <a:graphic>
          <a:graphicData uri="http://schemas.openxmlformats.org/drawingml/2006/table">
            <a:tbl>
              <a:tblPr firstRow="1" firstCol="1" bandRow="1">
                <a:tableStyleId>{5940675A-B579-460E-94D1-54222C63F5DA}</a:tableStyleId>
              </a:tblPr>
              <a:tblGrid>
                <a:gridCol w="1101973">
                  <a:extLst>
                    <a:ext uri="{9D8B030D-6E8A-4147-A177-3AD203B41FA5}">
                      <a16:colId xmlns:a16="http://schemas.microsoft.com/office/drawing/2014/main" val="3846616437"/>
                    </a:ext>
                  </a:extLst>
                </a:gridCol>
                <a:gridCol w="714403">
                  <a:extLst>
                    <a:ext uri="{9D8B030D-6E8A-4147-A177-3AD203B41FA5}">
                      <a16:colId xmlns:a16="http://schemas.microsoft.com/office/drawing/2014/main" val="2078389757"/>
                    </a:ext>
                  </a:extLst>
                </a:gridCol>
                <a:gridCol w="918309">
                  <a:extLst>
                    <a:ext uri="{9D8B030D-6E8A-4147-A177-3AD203B41FA5}">
                      <a16:colId xmlns:a16="http://schemas.microsoft.com/office/drawing/2014/main" val="547864877"/>
                    </a:ext>
                  </a:extLst>
                </a:gridCol>
                <a:gridCol w="919032">
                  <a:extLst>
                    <a:ext uri="{9D8B030D-6E8A-4147-A177-3AD203B41FA5}">
                      <a16:colId xmlns:a16="http://schemas.microsoft.com/office/drawing/2014/main" val="2141002444"/>
                    </a:ext>
                  </a:extLst>
                </a:gridCol>
                <a:gridCol w="1020262">
                  <a:extLst>
                    <a:ext uri="{9D8B030D-6E8A-4147-A177-3AD203B41FA5}">
                      <a16:colId xmlns:a16="http://schemas.microsoft.com/office/drawing/2014/main" val="2715102207"/>
                    </a:ext>
                  </a:extLst>
                </a:gridCol>
                <a:gridCol w="714403">
                  <a:extLst>
                    <a:ext uri="{9D8B030D-6E8A-4147-A177-3AD203B41FA5}">
                      <a16:colId xmlns:a16="http://schemas.microsoft.com/office/drawing/2014/main" val="1464803489"/>
                    </a:ext>
                  </a:extLst>
                </a:gridCol>
                <a:gridCol w="1020262">
                  <a:extLst>
                    <a:ext uri="{9D8B030D-6E8A-4147-A177-3AD203B41FA5}">
                      <a16:colId xmlns:a16="http://schemas.microsoft.com/office/drawing/2014/main" val="4019774506"/>
                    </a:ext>
                  </a:extLst>
                </a:gridCol>
                <a:gridCol w="713679">
                  <a:extLst>
                    <a:ext uri="{9D8B030D-6E8A-4147-A177-3AD203B41FA5}">
                      <a16:colId xmlns:a16="http://schemas.microsoft.com/office/drawing/2014/main" val="2125344167"/>
                    </a:ext>
                  </a:extLst>
                </a:gridCol>
                <a:gridCol w="1020984">
                  <a:extLst>
                    <a:ext uri="{9D8B030D-6E8A-4147-A177-3AD203B41FA5}">
                      <a16:colId xmlns:a16="http://schemas.microsoft.com/office/drawing/2014/main" val="36365007"/>
                    </a:ext>
                  </a:extLst>
                </a:gridCol>
                <a:gridCol w="713679">
                  <a:extLst>
                    <a:ext uri="{9D8B030D-6E8A-4147-A177-3AD203B41FA5}">
                      <a16:colId xmlns:a16="http://schemas.microsoft.com/office/drawing/2014/main" val="1597580991"/>
                    </a:ext>
                  </a:extLst>
                </a:gridCol>
              </a:tblGrid>
              <a:tr h="191651">
                <a:tc gridSpan="2">
                  <a:txBody>
                    <a:bodyPr/>
                    <a:lstStyle/>
                    <a:p>
                      <a:pPr algn="ctr" latinLnBrk="1">
                        <a:lnSpc>
                          <a:spcPct val="107000"/>
                        </a:lnSpc>
                        <a:spcAft>
                          <a:spcPts val="800"/>
                        </a:spcAft>
                      </a:pPr>
                      <a:r>
                        <a:rPr lang="en-US" sz="1050" kern="10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1</a:t>
                      </a:r>
                      <a:endPar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2</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3</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4</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5</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320729922"/>
                  </a:ext>
                </a:extLst>
              </a:tr>
              <a:tr h="191651">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topic:3.66%</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topic:32.08%</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topic:1.63%</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topic:3.62%</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topic:39.52%</a:t>
                      </a:r>
                    </a:p>
                  </a:txBody>
                  <a:tcPr marL="68580" marR="68580" marT="0" marB="0" anchor="ctr"/>
                </a:tc>
                <a:tc hMerge="1">
                  <a:txBody>
                    <a:bodyPr/>
                    <a:lstStyle/>
                    <a:p>
                      <a:endParaRPr lang="en-US"/>
                    </a:p>
                  </a:txBody>
                  <a:tcPr/>
                </a:tc>
                <a:extLst>
                  <a:ext uri="{0D108BD9-81ED-4DB2-BD59-A6C34878D82A}">
                    <a16:rowId xmlns:a16="http://schemas.microsoft.com/office/drawing/2014/main" val="3820286180"/>
                  </a:ext>
                </a:extLst>
              </a:tr>
              <a:tr h="191651">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Supply responsiveness</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Disease</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Labor dispute</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Transportation requirement</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Information Visibility</a:t>
                      </a:r>
                    </a:p>
                  </a:txBody>
                  <a:tcPr marL="68580" marR="68580" marT="0" marB="0" anchor="ctr">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89366030"/>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response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0.60%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pandemic</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0.14%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treat</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0.35%</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container</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1.05%</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ai</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1.29%</a:t>
                      </a:r>
                    </a:p>
                  </a:txBody>
                  <a:tcPr marL="68580" marR="68580" marT="0" marB="0" anchor="ctr"/>
                </a:tc>
                <a:extLst>
                  <a:ext uri="{0D108BD9-81ED-4DB2-BD59-A6C34878D82A}">
                    <a16:rowId xmlns:a16="http://schemas.microsoft.com/office/drawing/2014/main" val="852267679"/>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supplier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0.55%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covid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labor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0.33%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transport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0.31%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visibility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0.19%</a:t>
                      </a:r>
                    </a:p>
                  </a:txBody>
                  <a:tcPr marL="68580" marR="68580" marT="0" marB="0" anchor="ctr"/>
                </a:tc>
                <a:extLst>
                  <a:ext uri="{0D108BD9-81ED-4DB2-BD59-A6C34878D82A}">
                    <a16:rowId xmlns:a16="http://schemas.microsoft.com/office/drawing/2014/main" val="978062469"/>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pfizer </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disruption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human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package </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device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extLst>
                  <a:ext uri="{0D108BD9-81ED-4DB2-BD59-A6C34878D82A}">
                    <a16:rowId xmlns:a16="http://schemas.microsoft.com/office/drawing/2014/main" val="3494136274"/>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vaccine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trade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company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air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technology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extLst>
                  <a:ext uri="{0D108BD9-81ED-4DB2-BD59-A6C34878D82A}">
                    <a16:rowId xmlns:a16="http://schemas.microsoft.com/office/drawing/2014/main" val="3309398058"/>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covid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price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slavery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cold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company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extLst>
                  <a:ext uri="{0D108BD9-81ED-4DB2-BD59-A6C34878D82A}">
                    <a16:rowId xmlns:a16="http://schemas.microsoft.com/office/drawing/2014/main" val="62486523"/>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support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impact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national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humidity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impact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extLst>
                  <a:ext uri="{0D108BD9-81ED-4DB2-BD59-A6C34878D82A}">
                    <a16:rowId xmlns:a16="http://schemas.microsoft.com/office/drawing/2014/main" val="1403385008"/>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emergency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demand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forced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0.23%</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temperature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digital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extLst>
                  <a:ext uri="{0D108BD9-81ED-4DB2-BD59-A6C34878D82A}">
                    <a16:rowId xmlns:a16="http://schemas.microsoft.com/office/drawing/2014/main" val="203870496"/>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disease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shortage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rights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constant </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potential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extLst>
                  <a:ext uri="{0D108BD9-81ED-4DB2-BD59-A6C34878D82A}">
                    <a16:rowId xmlns:a16="http://schemas.microsoft.com/office/drawing/2014/main" val="2678054203"/>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equipment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company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infection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distribution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supplier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extLst>
                  <a:ext uri="{0D108BD9-81ED-4DB2-BD59-A6C34878D82A}">
                    <a16:rowId xmlns:a16="http://schemas.microsoft.com/office/drawing/2014/main" val="4201901951"/>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Pandemic </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public</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public</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material</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improve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extLst>
                  <a:ext uri="{0D108BD9-81ED-4DB2-BD59-A6C34878D82A}">
                    <a16:rowId xmlns:a16="http://schemas.microsoft.com/office/drawing/2014/main" val="1018290798"/>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public</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american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law</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control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approach</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extLst>
                  <a:ext uri="{0D108BD9-81ED-4DB2-BD59-A6C34878D82A}">
                    <a16:rowId xmlns:a16="http://schemas.microsoft.com/office/drawing/2014/main" val="973173419"/>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national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country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environmental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logistics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support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extLst>
                  <a:ext uri="{0D108BD9-81ED-4DB2-BD59-A6C34878D82A}">
                    <a16:rowId xmlns:a16="http://schemas.microsoft.com/office/drawing/2014/main" val="1290684351"/>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virus </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coronavirus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bacterium</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shipping</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compliance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extLst>
                  <a:ext uri="{0D108BD9-81ED-4DB2-BD59-A6C34878D82A}">
                    <a16:rowId xmlns:a16="http://schemas.microsoft.com/office/drawing/2014/main" val="2358774837"/>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coronavirus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crisis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action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port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0.14%</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software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extLst>
                  <a:ext uri="{0D108BD9-81ED-4DB2-BD59-A6C34878D82A}">
                    <a16:rowId xmlns:a16="http://schemas.microsoft.com/office/drawing/2014/main" val="1375198606"/>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condition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administration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amr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delivery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challenge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extLst>
                  <a:ext uri="{0D108BD9-81ED-4DB2-BD59-A6C34878D82A}">
                    <a16:rowId xmlns:a16="http://schemas.microsoft.com/office/drawing/2014/main" val="299326833"/>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country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capacity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administration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transportation </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issue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extLst>
                  <a:ext uri="{0D108BD9-81ED-4DB2-BD59-A6C34878D82A}">
                    <a16:rowId xmlns:a16="http://schemas.microsoft.com/office/drawing/2014/main" val="2643767807"/>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africa</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national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prescription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shipment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identify</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extLst>
                  <a:ext uri="{0D108BD9-81ED-4DB2-BD59-A6C34878D82A}">
                    <a16:rowId xmlns:a16="http://schemas.microsoft.com/office/drawing/2014/main" val="3777814990"/>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south</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equipment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pollution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storage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regulatory</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extLst>
                  <a:ext uri="{0D108BD9-81ED-4DB2-BD59-A6C34878D82A}">
                    <a16:rowId xmlns:a16="http://schemas.microsoft.com/office/drawing/2014/main" val="2013710472"/>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infection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economy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environment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warehouse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strategy</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extLst>
                  <a:ext uri="{0D108BD9-81ED-4DB2-BD59-A6C34878D82A}">
                    <a16:rowId xmlns:a16="http://schemas.microsoft.com/office/drawing/2014/main" val="1912173841"/>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labour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months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traffic</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freight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procurement</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extLst>
                  <a:ext uri="{0D108BD9-81ED-4DB2-BD59-A6C34878D82A}">
                    <a16:rowId xmlns:a16="http://schemas.microsoft.com/office/drawing/2014/main" val="226264140"/>
                  </a:ext>
                </a:extLst>
              </a:tr>
            </a:tbl>
          </a:graphicData>
        </a:graphic>
      </p:graphicFrame>
      <p:sp>
        <p:nvSpPr>
          <p:cNvPr id="3" name="灯片编号占位符 2">
            <a:extLst>
              <a:ext uri="{FF2B5EF4-FFF2-40B4-BE49-F238E27FC236}">
                <a16:creationId xmlns:a16="http://schemas.microsoft.com/office/drawing/2014/main" id="{C1A26D08-106A-81F9-E1F4-DABB3D462376}"/>
              </a:ext>
            </a:extLst>
          </p:cNvPr>
          <p:cNvSpPr>
            <a:spLocks noGrp="1"/>
          </p:cNvSpPr>
          <p:nvPr>
            <p:ph type="sldNum" sz="quarter" idx="12"/>
          </p:nvPr>
        </p:nvSpPr>
        <p:spPr/>
        <p:txBody>
          <a:bodyPr/>
          <a:lstStyle/>
          <a:p>
            <a:fld id="{9D3F3F13-0FB9-47BC-BEC9-3C89F320EEF0}" type="slidenum">
              <a:rPr lang="ko-KR" altLang="en-US" smtClean="0"/>
              <a:t>23</a:t>
            </a:fld>
            <a:endParaRPr lang="ko-KR" altLang="en-US"/>
          </a:p>
        </p:txBody>
      </p:sp>
      <p:sp>
        <p:nvSpPr>
          <p:cNvPr id="7" name="TextBox 11">
            <a:extLst>
              <a:ext uri="{FF2B5EF4-FFF2-40B4-BE49-F238E27FC236}">
                <a16:creationId xmlns:a16="http://schemas.microsoft.com/office/drawing/2014/main" id="{E4995F87-7535-0DB5-8E4C-A94788886ACF}"/>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2513479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a:extLst>
              <a:ext uri="{FF2B5EF4-FFF2-40B4-BE49-F238E27FC236}">
                <a16:creationId xmlns:a16="http://schemas.microsoft.com/office/drawing/2014/main" id="{A0400D24-E22B-E8D5-C05F-E7A890A054AC}"/>
              </a:ext>
            </a:extLst>
          </p:cNvPr>
          <p:cNvGraphicFramePr>
            <a:graphicFrameLocks noGrp="1"/>
          </p:cNvGraphicFramePr>
          <p:nvPr>
            <p:extLst>
              <p:ext uri="{D42A27DB-BD31-4B8C-83A1-F6EECF244321}">
                <p14:modId xmlns:p14="http://schemas.microsoft.com/office/powerpoint/2010/main" val="572384454"/>
              </p:ext>
            </p:extLst>
          </p:nvPr>
        </p:nvGraphicFramePr>
        <p:xfrm>
          <a:off x="143507" y="581510"/>
          <a:ext cx="8856986" cy="4547157"/>
        </p:xfrm>
        <a:graphic>
          <a:graphicData uri="http://schemas.openxmlformats.org/drawingml/2006/table">
            <a:tbl>
              <a:tblPr firstRow="1" firstCol="1" bandRow="1">
                <a:tableStyleId>{5940675A-B579-460E-94D1-54222C63F5DA}</a:tableStyleId>
              </a:tblPr>
              <a:tblGrid>
                <a:gridCol w="1101973">
                  <a:extLst>
                    <a:ext uri="{9D8B030D-6E8A-4147-A177-3AD203B41FA5}">
                      <a16:colId xmlns:a16="http://schemas.microsoft.com/office/drawing/2014/main" val="3846616437"/>
                    </a:ext>
                  </a:extLst>
                </a:gridCol>
                <a:gridCol w="714403">
                  <a:extLst>
                    <a:ext uri="{9D8B030D-6E8A-4147-A177-3AD203B41FA5}">
                      <a16:colId xmlns:a16="http://schemas.microsoft.com/office/drawing/2014/main" val="2078389757"/>
                    </a:ext>
                  </a:extLst>
                </a:gridCol>
                <a:gridCol w="918309">
                  <a:extLst>
                    <a:ext uri="{9D8B030D-6E8A-4147-A177-3AD203B41FA5}">
                      <a16:colId xmlns:a16="http://schemas.microsoft.com/office/drawing/2014/main" val="547864877"/>
                    </a:ext>
                  </a:extLst>
                </a:gridCol>
                <a:gridCol w="919032">
                  <a:extLst>
                    <a:ext uri="{9D8B030D-6E8A-4147-A177-3AD203B41FA5}">
                      <a16:colId xmlns:a16="http://schemas.microsoft.com/office/drawing/2014/main" val="2141002444"/>
                    </a:ext>
                  </a:extLst>
                </a:gridCol>
                <a:gridCol w="1020262">
                  <a:extLst>
                    <a:ext uri="{9D8B030D-6E8A-4147-A177-3AD203B41FA5}">
                      <a16:colId xmlns:a16="http://schemas.microsoft.com/office/drawing/2014/main" val="2715102207"/>
                    </a:ext>
                  </a:extLst>
                </a:gridCol>
                <a:gridCol w="714403">
                  <a:extLst>
                    <a:ext uri="{9D8B030D-6E8A-4147-A177-3AD203B41FA5}">
                      <a16:colId xmlns:a16="http://schemas.microsoft.com/office/drawing/2014/main" val="1464803489"/>
                    </a:ext>
                  </a:extLst>
                </a:gridCol>
                <a:gridCol w="1020262">
                  <a:extLst>
                    <a:ext uri="{9D8B030D-6E8A-4147-A177-3AD203B41FA5}">
                      <a16:colId xmlns:a16="http://schemas.microsoft.com/office/drawing/2014/main" val="4019774506"/>
                    </a:ext>
                  </a:extLst>
                </a:gridCol>
                <a:gridCol w="713679">
                  <a:extLst>
                    <a:ext uri="{9D8B030D-6E8A-4147-A177-3AD203B41FA5}">
                      <a16:colId xmlns:a16="http://schemas.microsoft.com/office/drawing/2014/main" val="2125344167"/>
                    </a:ext>
                  </a:extLst>
                </a:gridCol>
                <a:gridCol w="1020984">
                  <a:extLst>
                    <a:ext uri="{9D8B030D-6E8A-4147-A177-3AD203B41FA5}">
                      <a16:colId xmlns:a16="http://schemas.microsoft.com/office/drawing/2014/main" val="36365007"/>
                    </a:ext>
                  </a:extLst>
                </a:gridCol>
                <a:gridCol w="713679">
                  <a:extLst>
                    <a:ext uri="{9D8B030D-6E8A-4147-A177-3AD203B41FA5}">
                      <a16:colId xmlns:a16="http://schemas.microsoft.com/office/drawing/2014/main" val="1597580991"/>
                    </a:ext>
                  </a:extLst>
                </a:gridCol>
              </a:tblGrid>
              <a:tr h="191651">
                <a:tc gridSpan="2">
                  <a:txBody>
                    <a:bodyPr/>
                    <a:lstStyle/>
                    <a:p>
                      <a:pPr algn="ctr" latinLnBrk="1">
                        <a:lnSpc>
                          <a:spcPct val="107000"/>
                        </a:lnSpc>
                        <a:spcAft>
                          <a:spcPts val="800"/>
                        </a:spcAft>
                      </a:pPr>
                      <a:r>
                        <a:rPr lang="en-US" sz="1050" kern="10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6</a:t>
                      </a:r>
                      <a:endPar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7</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8</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dirty="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9</a:t>
                      </a:r>
                      <a:endPar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solidFill>
                            <a:srgbClr val="000000"/>
                          </a:solidFill>
                          <a:effectLst/>
                          <a:latin typeface="Times New Roman" panose="02020603050405020304" pitchFamily="18" charset="0"/>
                          <a:ea typeface="Malgun Gothic" panose="020B0503020000020004" pitchFamily="34" charset="-127"/>
                          <a:cs typeface="Times New Roman" panose="02020603050405020304" pitchFamily="18" charset="0"/>
                        </a:rPr>
                        <a:t>topic 10</a:t>
                      </a:r>
                      <a:endParaRPr lang="en-US" sz="1050" kern="10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320729922"/>
                  </a:ext>
                </a:extLst>
              </a:tr>
              <a:tr h="191651">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Significance of topic:0.48%</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topic:8.96%</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topic:1.40%</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topic:4.16%</a:t>
                      </a:r>
                    </a:p>
                  </a:txBody>
                  <a:tcPr marL="68580" marR="68580" marT="0" marB="0" anchor="ctr"/>
                </a:tc>
                <a:tc hMerge="1">
                  <a:txBody>
                    <a:bodyPr/>
                    <a:lstStyle/>
                    <a:p>
                      <a:endParaRPr lang="en-US"/>
                    </a:p>
                  </a:txBody>
                  <a:tcPr/>
                </a:tc>
                <a:tc gridSpan="2">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Significance of topic:4.48%</a:t>
                      </a:r>
                    </a:p>
                  </a:txBody>
                  <a:tcPr marL="68580" marR="68580" marT="0" marB="0" anchor="ctr"/>
                </a:tc>
                <a:tc hMerge="1">
                  <a:txBody>
                    <a:bodyPr/>
                    <a:lstStyle/>
                    <a:p>
                      <a:endParaRPr lang="en-US"/>
                    </a:p>
                  </a:txBody>
                  <a:tcPr/>
                </a:tc>
                <a:extLst>
                  <a:ext uri="{0D108BD9-81ED-4DB2-BD59-A6C34878D82A}">
                    <a16:rowId xmlns:a16="http://schemas.microsoft.com/office/drawing/2014/main" val="3820286180"/>
                  </a:ext>
                </a:extLst>
              </a:tr>
              <a:tr h="191651">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No match</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Costs of transportation</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No match</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Legal system</a:t>
                      </a:r>
                    </a:p>
                  </a:txBody>
                  <a:tcPr marL="68580" marR="68580" marT="0" marB="0" anchor="ctr">
                    <a:solidFill>
                      <a:schemeClr val="accent1">
                        <a:lumMod val="20000"/>
                        <a:lumOff val="80000"/>
                      </a:schemeClr>
                    </a:solidFill>
                  </a:tcPr>
                </a:tc>
                <a:tc hMerge="1">
                  <a:txBody>
                    <a:bodyPr/>
                    <a:lstStyle/>
                    <a:p>
                      <a:endParaRPr lang="en-US"/>
                    </a:p>
                  </a:txBody>
                  <a:tcPr/>
                </a:tc>
                <a:tc gridSpan="2">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Temperature control during    transportation</a:t>
                      </a:r>
                    </a:p>
                  </a:txBody>
                  <a:tcPr marL="68580" marR="68580" marT="0" marB="0" anchor="ctr">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89366030"/>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9.68%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equipment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pharma</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0.72%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rule</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0.50%</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low</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0.37%</a:t>
                      </a:r>
                    </a:p>
                  </a:txBody>
                  <a:tcPr marL="68580" marR="68580" marT="0" marB="0" anchor="ctr"/>
                </a:tc>
                <a:extLst>
                  <a:ext uri="{0D108BD9-81ED-4DB2-BD59-A6C34878D82A}">
                    <a16:rowId xmlns:a16="http://schemas.microsoft.com/office/drawing/2014/main" val="852267679"/>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company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0.63%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cost</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blood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0.45%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public</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temperature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0.28%</a:t>
                      </a:r>
                    </a:p>
                  </a:txBody>
                  <a:tcPr marL="68580" marR="68580" marT="0" marB="0" anchor="ctr"/>
                </a:tc>
                <a:extLst>
                  <a:ext uri="{0D108BD9-81ED-4DB2-BD59-A6C34878D82A}">
                    <a16:rowId xmlns:a16="http://schemas.microsoft.com/office/drawing/2014/main" val="978062469"/>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device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0.53%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price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company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regulatory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cold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0.28%</a:t>
                      </a:r>
                    </a:p>
                  </a:txBody>
                  <a:tcPr marL="68580" marR="68580" marT="0" marB="0" anchor="ctr"/>
                </a:tc>
                <a:extLst>
                  <a:ext uri="{0D108BD9-81ED-4DB2-BD59-A6C34878D82A}">
                    <a16:rowId xmlns:a16="http://schemas.microsoft.com/office/drawing/2014/main" val="3494136274"/>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law</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0.49%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blockchain </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innovation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law</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0.23%</a:t>
                      </a:r>
                    </a:p>
                  </a:txBody>
                  <a:tcPr marL="68580" marR="68580" marT="0" marB="0" anchor="ctr"/>
                </a:tc>
                <a:extLst>
                  <a:ext uri="{0D108BD9-81ED-4DB2-BD59-A6C34878D82A}">
                    <a16:rowId xmlns:a16="http://schemas.microsoft.com/office/drawing/2014/main" val="3309398058"/>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office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0.46%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technology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change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national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constant </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extLst>
                  <a:ext uri="{0D108BD9-81ED-4DB2-BD59-A6C34878D82A}">
                    <a16:rowId xmlns:a16="http://schemas.microsoft.com/office/drawing/2014/main" val="62486523"/>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individual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0.41%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invest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disease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propose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substandard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extLst>
                  <a:ext uri="{0D108BD9-81ED-4DB2-BD59-A6C34878D82A}">
                    <a16:rowId xmlns:a16="http://schemas.microsoft.com/office/drawing/2014/main" val="1403385008"/>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enforcement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increase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fire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illegal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inspection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extLst>
                  <a:ext uri="{0D108BD9-81ED-4DB2-BD59-A6C34878D82A}">
                    <a16:rowId xmlns:a16="http://schemas.microsoft.com/office/drawing/2014/main" val="203870496"/>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criminal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logistics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valeant</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0.17%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device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facility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extLst>
                  <a:ext uri="{0D108BD9-81ED-4DB2-BD59-A6C34878D82A}">
                    <a16:rowId xmlns:a16="http://schemas.microsoft.com/office/drawing/2014/main" val="2678054203"/>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bribery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container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anti</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evaluation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package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extLst>
                  <a:ext uri="{0D108BD9-81ED-4DB2-BD59-A6C34878D82A}">
                    <a16:rowId xmlns:a16="http://schemas.microsoft.com/office/drawing/2014/main" val="4201901951"/>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paxlovid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ship</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billion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0.14%</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publish</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blood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extLst>
                  <a:ext uri="{0D108BD9-81ED-4DB2-BD59-A6C34878D82A}">
                    <a16:rowId xmlns:a16="http://schemas.microsoft.com/office/drawing/2014/main" val="1018290798"/>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public</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payment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biopharma</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regulation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waste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extLst>
                  <a:ext uri="{0D108BD9-81ED-4DB2-BD59-A6C34878D82A}">
                    <a16:rowId xmlns:a16="http://schemas.microsoft.com/office/drawing/2014/main" val="973173419"/>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individuals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0.21%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demand </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zipline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0.12%</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agency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recall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extLst>
                  <a:ext uri="{0D108BD9-81ED-4DB2-BD59-A6C34878D82A}">
                    <a16:rowId xmlns:a16="http://schemas.microsoft.com/office/drawing/2014/main" val="1290684351"/>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attorney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service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0.08%</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delivery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cms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emission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extLst>
                  <a:ext uri="{0D108BD9-81ED-4DB2-BD59-A6C34878D82A}">
                    <a16:rowId xmlns:a16="http://schemas.microsoft.com/office/drawing/2014/main" val="2358774837"/>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charge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0.15%</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inventory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call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address</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agency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extLst>
                  <a:ext uri="{0D108BD9-81ED-4DB2-BD59-A6C34878D82A}">
                    <a16:rowId xmlns:a16="http://schemas.microsoft.com/office/drawing/2014/main" val="1375198606"/>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court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delivery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facilities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0.11%</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review</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mhra</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0.09%</a:t>
                      </a:r>
                    </a:p>
                  </a:txBody>
                  <a:tcPr marL="68580" marR="68580" marT="0" marB="0" anchor="ctr"/>
                </a:tc>
                <a:extLst>
                  <a:ext uri="{0D108BD9-81ED-4DB2-BD59-A6C34878D82A}">
                    <a16:rowId xmlns:a16="http://schemas.microsoft.com/office/drawing/2014/main" val="299326833"/>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district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billion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brand</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intend</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public</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extLst>
                  <a:ext uri="{0D108BD9-81ED-4DB2-BD59-A6C34878D82A}">
                    <a16:rowId xmlns:a16="http://schemas.microsoft.com/office/drawing/2014/main" val="2643767807"/>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jude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financial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local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ukraine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0.05%</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disease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0.07%</a:t>
                      </a:r>
                    </a:p>
                  </a:txBody>
                  <a:tcPr marL="68580" marR="68580" marT="0" marB="0" anchor="ctr"/>
                </a:tc>
                <a:extLst>
                  <a:ext uri="{0D108BD9-81ED-4DB2-BD59-A6C34878D82A}">
                    <a16:rowId xmlns:a16="http://schemas.microsoft.com/office/drawing/2014/main" val="3777814990"/>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analyst</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0.02%</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insurance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money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0.10%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hhs</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pharmaceutical</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extLst>
                  <a:ext uri="{0D108BD9-81ED-4DB2-BD59-A6C34878D82A}">
                    <a16:rowId xmlns:a16="http://schemas.microsoft.com/office/drawing/2014/main" val="2013710472"/>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powder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saving</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0.04%</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innovative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0.06%</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russian</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0.03%</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batch</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0.03%</a:t>
                      </a:r>
                    </a:p>
                  </a:txBody>
                  <a:tcPr marL="68580" marR="68580" marT="0" marB="0" anchor="ctr"/>
                </a:tc>
                <a:extLst>
                  <a:ext uri="{0D108BD9-81ED-4DB2-BD59-A6C34878D82A}">
                    <a16:rowId xmlns:a16="http://schemas.microsoft.com/office/drawing/2014/main" val="1912173841"/>
                  </a:ext>
                </a:extLst>
              </a:tr>
              <a:tr h="191651">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murphy</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retailer</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0.03%</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loe</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0.00%</a:t>
                      </a:r>
                    </a:p>
                  </a:txBody>
                  <a:tcPr marL="68580" marR="68580" marT="0" marB="0" anchor="ctr"/>
                </a:tc>
                <a:tc>
                  <a:txBody>
                    <a:bodyPr/>
                    <a:lstStyle/>
                    <a:p>
                      <a:pPr algn="ctr" latinLnBrk="1">
                        <a:lnSpc>
                          <a:spcPct val="107000"/>
                        </a:lnSpc>
                        <a:spcAft>
                          <a:spcPts val="800"/>
                        </a:spcAft>
                      </a:pPr>
                      <a:r>
                        <a:rPr lang="en-US" sz="1050" kern="100" dirty="0" err="1">
                          <a:effectLst/>
                          <a:latin typeface="Times New Roman" panose="02020603050405020304" pitchFamily="18" charset="0"/>
                          <a:ea typeface="Malgun Gothic" panose="020B0503020000020004" pitchFamily="34" charset="-127"/>
                          <a:cs typeface="Times New Roman" panose="02020603050405020304" pitchFamily="18" charset="0"/>
                        </a:rPr>
                        <a:t>fda</a:t>
                      </a:r>
                      <a:endPar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0.00%</a:t>
                      </a:r>
                    </a:p>
                  </a:txBody>
                  <a:tcPr marL="68580" marR="68580" marT="0" marB="0" anchor="ctr"/>
                </a:tc>
                <a:tc>
                  <a:txBody>
                    <a:bodyPr/>
                    <a:lstStyle/>
                    <a:p>
                      <a:pPr algn="ctr" latinLnBrk="1">
                        <a:lnSpc>
                          <a:spcPct val="107000"/>
                        </a:lnSpc>
                        <a:spcAft>
                          <a:spcPts val="800"/>
                        </a:spcAft>
                      </a:pPr>
                      <a:r>
                        <a:rPr lang="en-US" sz="1050" kern="100">
                          <a:effectLst/>
                          <a:latin typeface="Times New Roman" panose="02020603050405020304" pitchFamily="18" charset="0"/>
                          <a:ea typeface="Malgun Gothic" panose="020B0503020000020004" pitchFamily="34" charset="-127"/>
                          <a:cs typeface="Times New Roman" panose="02020603050405020304" pitchFamily="18" charset="0"/>
                        </a:rPr>
                        <a:t>prostate</a:t>
                      </a:r>
                    </a:p>
                  </a:txBody>
                  <a:tcPr marL="68580" marR="68580" marT="0" marB="0" anchor="ctr"/>
                </a:tc>
                <a:tc>
                  <a:txBody>
                    <a:bodyPr/>
                    <a:lstStyle/>
                    <a:p>
                      <a:pPr algn="ctr" latinLnBrk="1">
                        <a:lnSpc>
                          <a:spcPct val="107000"/>
                        </a:lnSpc>
                        <a:spcAft>
                          <a:spcPts val="800"/>
                        </a:spcAft>
                      </a:pPr>
                      <a:r>
                        <a:rPr lang="en-US" sz="1050" kern="100" dirty="0">
                          <a:effectLst/>
                          <a:latin typeface="Times New Roman" panose="02020603050405020304" pitchFamily="18" charset="0"/>
                          <a:ea typeface="Malgun Gothic" panose="020B0503020000020004" pitchFamily="34" charset="-127"/>
                          <a:cs typeface="Times New Roman" panose="02020603050405020304" pitchFamily="18" charset="0"/>
                        </a:rPr>
                        <a:t>0.03%</a:t>
                      </a:r>
                    </a:p>
                  </a:txBody>
                  <a:tcPr marL="68580" marR="68580" marT="0" marB="0" anchor="ctr"/>
                </a:tc>
                <a:extLst>
                  <a:ext uri="{0D108BD9-81ED-4DB2-BD59-A6C34878D82A}">
                    <a16:rowId xmlns:a16="http://schemas.microsoft.com/office/drawing/2014/main" val="226264140"/>
                  </a:ext>
                </a:extLst>
              </a:tr>
            </a:tbl>
          </a:graphicData>
        </a:graphic>
      </p:graphicFrame>
      <p:sp>
        <p:nvSpPr>
          <p:cNvPr id="6" name="文本框 5">
            <a:extLst>
              <a:ext uri="{FF2B5EF4-FFF2-40B4-BE49-F238E27FC236}">
                <a16:creationId xmlns:a16="http://schemas.microsoft.com/office/drawing/2014/main" id="{C7E7AE88-A96E-EB7A-ED4A-B95308E93CE4}"/>
              </a:ext>
            </a:extLst>
          </p:cNvPr>
          <p:cNvSpPr txBox="1"/>
          <p:nvPr/>
        </p:nvSpPr>
        <p:spPr>
          <a:xfrm>
            <a:off x="5292080" y="304511"/>
            <a:ext cx="4824029" cy="276999"/>
          </a:xfrm>
          <a:prstGeom prst="rect">
            <a:avLst/>
          </a:prstGeom>
          <a:noFill/>
        </p:spPr>
        <p:txBody>
          <a:bodyPr wrap="square">
            <a:spAutoFit/>
          </a:bodyPr>
          <a:lstStyle/>
          <a:p>
            <a:r>
              <a:rPr lang="en-US" sz="1200" dirty="0">
                <a:effectLst/>
                <a:latin typeface="Times New Roman" panose="02020603050405020304" pitchFamily="18" charset="0"/>
                <a:cs typeface="Times New Roman" panose="02020603050405020304" pitchFamily="18" charset="0"/>
              </a:rPr>
              <a:t>The results of the </a:t>
            </a:r>
            <a:r>
              <a:rPr lang="en-US" sz="1200" dirty="0">
                <a:latin typeface="Times New Roman" panose="02020603050405020304" pitchFamily="18" charset="0"/>
                <a:cs typeface="Times New Roman" panose="02020603050405020304" pitchFamily="18" charset="0"/>
              </a:rPr>
              <a:t>medicine</a:t>
            </a:r>
            <a:r>
              <a:rPr lang="en-US" sz="1200" dirty="0">
                <a:effectLst/>
                <a:latin typeface="Times New Roman" panose="02020603050405020304" pitchFamily="18" charset="0"/>
                <a:cs typeface="Times New Roman" panose="02020603050405020304" pitchFamily="18" charset="0"/>
              </a:rPr>
              <a:t> cold chain LDA topic modelling</a:t>
            </a:r>
            <a:endParaRPr lang="en-US" sz="1200" dirty="0">
              <a:latin typeface="Times New Roman" panose="02020603050405020304" pitchFamily="18" charset="0"/>
              <a:cs typeface="Times New Roman" panose="02020603050405020304" pitchFamily="18" charset="0"/>
            </a:endParaRPr>
          </a:p>
        </p:txBody>
      </p:sp>
      <p:sp>
        <p:nvSpPr>
          <p:cNvPr id="3" name="灯片编号占位符 2">
            <a:extLst>
              <a:ext uri="{FF2B5EF4-FFF2-40B4-BE49-F238E27FC236}">
                <a16:creationId xmlns:a16="http://schemas.microsoft.com/office/drawing/2014/main" id="{28C1BDBF-8611-F38C-B956-F19DF643B417}"/>
              </a:ext>
            </a:extLst>
          </p:cNvPr>
          <p:cNvSpPr>
            <a:spLocks noGrp="1"/>
          </p:cNvSpPr>
          <p:nvPr>
            <p:ph type="sldNum" sz="quarter" idx="12"/>
          </p:nvPr>
        </p:nvSpPr>
        <p:spPr/>
        <p:txBody>
          <a:bodyPr/>
          <a:lstStyle/>
          <a:p>
            <a:fld id="{9D3F3F13-0FB9-47BC-BEC9-3C89F320EEF0}" type="slidenum">
              <a:rPr lang="ko-KR" altLang="en-US" smtClean="0"/>
              <a:t>24</a:t>
            </a:fld>
            <a:endParaRPr lang="ko-KR" altLang="en-US"/>
          </a:p>
        </p:txBody>
      </p:sp>
      <p:sp>
        <p:nvSpPr>
          <p:cNvPr id="4" name="바닥글 개체 틀 3"/>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
        <p:nvSpPr>
          <p:cNvPr id="7" name="TextBox 11">
            <a:extLst>
              <a:ext uri="{FF2B5EF4-FFF2-40B4-BE49-F238E27FC236}">
                <a16:creationId xmlns:a16="http://schemas.microsoft.com/office/drawing/2014/main" id="{C5BCC904-F523-2CD8-9B03-32ACE76EE32C}"/>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39220955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BEE3804B-CA1E-E8EF-9744-B01CBB1B8F67}"/>
              </a:ext>
            </a:extLst>
          </p:cNvPr>
          <p:cNvSpPr txBox="1"/>
          <p:nvPr/>
        </p:nvSpPr>
        <p:spPr>
          <a:xfrm>
            <a:off x="5679921" y="310535"/>
            <a:ext cx="4572000" cy="307777"/>
          </a:xfrm>
          <a:prstGeom prst="rect">
            <a:avLst/>
          </a:prstGeom>
          <a:noFill/>
        </p:spPr>
        <p:txBody>
          <a:bodyPr wrap="square">
            <a:spAutoFit/>
          </a:bodyPr>
          <a:lstStyle/>
          <a:p>
            <a:r>
              <a:rPr lang="en-US" sz="1400" b="1" dirty="0">
                <a:effectLst/>
                <a:latin typeface="Times New Roman" panose="02020603050405020304" pitchFamily="18" charset="0"/>
                <a:cs typeface="Times New Roman" panose="02020603050405020304" pitchFamily="18" charset="0"/>
              </a:rPr>
              <a:t>The explanation of the topic names</a:t>
            </a:r>
            <a:endParaRPr lang="en-US" sz="1400" b="1" dirty="0">
              <a:latin typeface="Times New Roman" panose="02020603050405020304" pitchFamily="18" charset="0"/>
              <a:cs typeface="Times New Roman" panose="02020603050405020304" pitchFamily="18" charset="0"/>
            </a:endParaRPr>
          </a:p>
        </p:txBody>
      </p:sp>
      <p:graphicFrame>
        <p:nvGraphicFramePr>
          <p:cNvPr id="3" name="表格 2">
            <a:extLst>
              <a:ext uri="{FF2B5EF4-FFF2-40B4-BE49-F238E27FC236}">
                <a16:creationId xmlns:a16="http://schemas.microsoft.com/office/drawing/2014/main" id="{4E4B227F-3842-6805-A675-336868146B8F}"/>
              </a:ext>
            </a:extLst>
          </p:cNvPr>
          <p:cNvGraphicFramePr>
            <a:graphicFrameLocks noGrp="1"/>
          </p:cNvGraphicFramePr>
          <p:nvPr>
            <p:extLst>
              <p:ext uri="{D42A27DB-BD31-4B8C-83A1-F6EECF244321}">
                <p14:modId xmlns:p14="http://schemas.microsoft.com/office/powerpoint/2010/main" val="2577219017"/>
              </p:ext>
            </p:extLst>
          </p:nvPr>
        </p:nvGraphicFramePr>
        <p:xfrm>
          <a:off x="935596" y="622545"/>
          <a:ext cx="7452828" cy="4084722"/>
        </p:xfrm>
        <a:graphic>
          <a:graphicData uri="http://schemas.openxmlformats.org/drawingml/2006/table">
            <a:tbl>
              <a:tblPr firstRow="1" firstCol="1" bandRow="1">
                <a:tableStyleId>{5940675A-B579-460E-94D1-54222C63F5DA}</a:tableStyleId>
              </a:tblPr>
              <a:tblGrid>
                <a:gridCol w="1957413">
                  <a:extLst>
                    <a:ext uri="{9D8B030D-6E8A-4147-A177-3AD203B41FA5}">
                      <a16:colId xmlns:a16="http://schemas.microsoft.com/office/drawing/2014/main" val="373476809"/>
                    </a:ext>
                  </a:extLst>
                </a:gridCol>
                <a:gridCol w="5495415">
                  <a:extLst>
                    <a:ext uri="{9D8B030D-6E8A-4147-A177-3AD203B41FA5}">
                      <a16:colId xmlns:a16="http://schemas.microsoft.com/office/drawing/2014/main" val="1555024676"/>
                    </a:ext>
                  </a:extLst>
                </a:gridCol>
              </a:tblGrid>
              <a:tr h="191854">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Topic name</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solidFill>
                      <a:schemeClr val="accent1">
                        <a:lumMod val="20000"/>
                        <a:lumOff val="80000"/>
                      </a:schemeClr>
                    </a:solidFill>
                  </a:tcPr>
                </a:tc>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Explanation</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solidFill>
                      <a:schemeClr val="accent1">
                        <a:lumMod val="20000"/>
                        <a:lumOff val="80000"/>
                      </a:schemeClr>
                    </a:solidFill>
                  </a:tcPr>
                </a:tc>
                <a:extLst>
                  <a:ext uri="{0D108BD9-81ED-4DB2-BD59-A6C34878D82A}">
                    <a16:rowId xmlns:a16="http://schemas.microsoft.com/office/drawing/2014/main" val="321001448"/>
                  </a:ext>
                </a:extLst>
              </a:tr>
              <a:tr h="191854">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Disease</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Outbreak of influenza, viruses, etc.</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2335074724"/>
                  </a:ext>
                </a:extLst>
              </a:tr>
              <a:tr h="354566">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Environmental sustainability</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For the exploitation and use of natural resources, and for the natural environment of the green concept.</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2407447491"/>
                  </a:ext>
                </a:extLst>
              </a:tr>
              <a:tr h="191854">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Legal system</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Laws and regulations promulgated by the state or government.</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222133058"/>
                  </a:ext>
                </a:extLst>
              </a:tr>
              <a:tr h="191854">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war</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Terrorist attacks, regional conflicts, etc.</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662659809"/>
                  </a:ext>
                </a:extLst>
              </a:tr>
              <a:tr h="354566">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Information traceability</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Ability to grasp information about the history, composition, origin, destination or location of products.</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4077216152"/>
                  </a:ext>
                </a:extLst>
              </a:tr>
              <a:tr h="191854">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Internet security</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The ability to protect IT hardware, software and data stored in the system.</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3788402770"/>
                  </a:ext>
                </a:extLst>
              </a:tr>
              <a:tr h="400406">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Information Visibility</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Ability to share information about product demand, inventory quantities and locations, transportation-related costs, and other logistics activities throughout the cold chain.</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3602046180"/>
                  </a:ext>
                </a:extLst>
              </a:tr>
              <a:tr h="400406">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Transportation requirement</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Necessary conditions for cold chain transportation environment, such as temperature, humidity and other conditions, packaging, containers and other facility conditions.</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856268403"/>
                  </a:ext>
                </a:extLst>
              </a:tr>
              <a:tr h="400406">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Costs of transportation</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The cost of cold chain to complete the product transportation. Such as equipment costs, technology costs, manpower costs, etc.</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1893108462"/>
                  </a:ext>
                </a:extLst>
              </a:tr>
              <a:tr h="400406">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Temperature control during transportation</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Temperature monitoring of the cold chain in the process of transportation.</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3790479860"/>
                  </a:ext>
                </a:extLst>
              </a:tr>
              <a:tr h="191854">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Labor dispute</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Protests by workers to defend their rights or release their grievances.</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578953575"/>
                  </a:ext>
                </a:extLst>
              </a:tr>
              <a:tr h="191854">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Manufacturing costs Increase</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Fees paid to complete production.</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2704669854"/>
                  </a:ext>
                </a:extLst>
              </a:tr>
              <a:tr h="191854">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Supply responsiveness</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Suppliers' responsiveness to demand in the face of sudden changes.</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1448054154"/>
                  </a:ext>
                </a:extLst>
              </a:tr>
              <a:tr h="191854">
                <a:tc>
                  <a:txBody>
                    <a:bodyPr/>
                    <a:lstStyle/>
                    <a:p>
                      <a:pPr algn="ctr"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Demand uncertainty</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tc>
                  <a:txBody>
                    <a:bodyPr/>
                    <a:lstStyle/>
                    <a:p>
                      <a:pPr algn="l" latinLnBrk="0">
                        <a:lnSpc>
                          <a:spcPct val="107000"/>
                        </a:lnSpc>
                        <a:spcAft>
                          <a:spcPts val="800"/>
                        </a:spcAft>
                      </a:pPr>
                      <a:r>
                        <a:rPr lang="en-US" sz="1200" kern="100" dirty="0">
                          <a:effectLst/>
                          <a:latin typeface="Times New Roman" panose="02020603050405020304" pitchFamily="18" charset="0"/>
                          <a:cs typeface="Times New Roman" panose="02020603050405020304" pitchFamily="18" charset="0"/>
                        </a:rPr>
                        <a:t>Difficulty in Forecasting Changes in customer needs</a:t>
                      </a:r>
                      <a:endParaRPr lang="en-US" sz="1200" kern="100" dirty="0">
                        <a:effectLst/>
                        <a:latin typeface="Times New Roman" panose="02020603050405020304" pitchFamily="18" charset="0"/>
                        <a:ea typeface="Malgun Gothic" panose="020B0503020000020004" pitchFamily="34" charset="-127"/>
                        <a:cs typeface="Times New Roman" panose="02020603050405020304" pitchFamily="18" charset="0"/>
                      </a:endParaRPr>
                    </a:p>
                  </a:txBody>
                  <a:tcPr marL="34404" marR="34404" marT="0" marB="0" anchor="ctr"/>
                </a:tc>
                <a:extLst>
                  <a:ext uri="{0D108BD9-81ED-4DB2-BD59-A6C34878D82A}">
                    <a16:rowId xmlns:a16="http://schemas.microsoft.com/office/drawing/2014/main" val="4037587325"/>
                  </a:ext>
                </a:extLst>
              </a:tr>
            </a:tbl>
          </a:graphicData>
        </a:graphic>
      </p:graphicFrame>
      <p:sp>
        <p:nvSpPr>
          <p:cNvPr id="4" name="灯片编号占位符 3">
            <a:extLst>
              <a:ext uri="{FF2B5EF4-FFF2-40B4-BE49-F238E27FC236}">
                <a16:creationId xmlns:a16="http://schemas.microsoft.com/office/drawing/2014/main" id="{58DAFA97-05BD-1954-82CE-6C1C06BB9730}"/>
              </a:ext>
            </a:extLst>
          </p:cNvPr>
          <p:cNvSpPr>
            <a:spLocks noGrp="1"/>
          </p:cNvSpPr>
          <p:nvPr>
            <p:ph type="sldNum" sz="quarter" idx="12"/>
          </p:nvPr>
        </p:nvSpPr>
        <p:spPr/>
        <p:txBody>
          <a:bodyPr/>
          <a:lstStyle/>
          <a:p>
            <a:fld id="{9D3F3F13-0FB9-47BC-BEC9-3C89F320EEF0}" type="slidenum">
              <a:rPr lang="ko-KR" altLang="en-US" smtClean="0"/>
              <a:t>25</a:t>
            </a:fld>
            <a:endParaRPr lang="ko-KR" altLang="en-US"/>
          </a:p>
        </p:txBody>
      </p:sp>
      <p:sp>
        <p:nvSpPr>
          <p:cNvPr id="8" name="TextBox 11">
            <a:extLst>
              <a:ext uri="{FF2B5EF4-FFF2-40B4-BE49-F238E27FC236}">
                <a16:creationId xmlns:a16="http://schemas.microsoft.com/office/drawing/2014/main" id="{F5114AD8-7189-97DC-2540-E8C656D00F68}"/>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9272431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a16="http://schemas.microsoft.com/office/drawing/2014/main" id="{64E889BA-F6AF-4D08-5226-99D0C009E7E5}"/>
              </a:ext>
            </a:extLst>
          </p:cNvPr>
          <p:cNvSpPr txBox="1"/>
          <p:nvPr/>
        </p:nvSpPr>
        <p:spPr>
          <a:xfrm>
            <a:off x="5364088" y="292389"/>
            <a:ext cx="5184576" cy="276999"/>
          </a:xfrm>
          <a:prstGeom prst="rect">
            <a:avLst/>
          </a:prstGeom>
          <a:noFill/>
        </p:spPr>
        <p:txBody>
          <a:bodyPr wrap="square">
            <a:spAutoFit/>
          </a:bodyPr>
          <a:lstStyle/>
          <a:p>
            <a:r>
              <a:rPr lang="en-US" sz="1200" dirty="0">
                <a:effectLst/>
                <a:latin typeface="Times New Roman" panose="02020603050405020304" pitchFamily="18" charset="0"/>
                <a:cs typeface="Times New Roman" panose="02020603050405020304" pitchFamily="18" charset="0"/>
              </a:rPr>
              <a:t>The industry-wise LDA topic modelling </a:t>
            </a:r>
            <a:r>
              <a:rPr lang="en-US" sz="1200" dirty="0">
                <a:latin typeface="Times New Roman" panose="02020603050405020304" pitchFamily="18" charset="0"/>
                <a:cs typeface="Times New Roman" panose="02020603050405020304" pitchFamily="18" charset="0"/>
              </a:rPr>
              <a:t>results</a:t>
            </a:r>
          </a:p>
        </p:txBody>
      </p:sp>
      <p:pic>
        <p:nvPicPr>
          <p:cNvPr id="4" name="图片 3">
            <a:extLst>
              <a:ext uri="{FF2B5EF4-FFF2-40B4-BE49-F238E27FC236}">
                <a16:creationId xmlns:a16="http://schemas.microsoft.com/office/drawing/2014/main" id="{9F998CEB-F2F4-70A3-60BE-C8BE4327AF09}"/>
              </a:ext>
            </a:extLst>
          </p:cNvPr>
          <p:cNvPicPr>
            <a:picLocks noChangeAspect="1"/>
          </p:cNvPicPr>
          <p:nvPr/>
        </p:nvPicPr>
        <p:blipFill rotWithShape="1">
          <a:blip r:embed="rId2">
            <a:extLst>
              <a:ext uri="{28A0092B-C50C-407E-A947-70E740481C1C}">
                <a14:useLocalDpi xmlns:a14="http://schemas.microsoft.com/office/drawing/2010/main" val="0"/>
              </a:ext>
            </a:extLst>
          </a:blip>
          <a:srcRect t="3958" b="2301"/>
          <a:stretch/>
        </p:blipFill>
        <p:spPr>
          <a:xfrm>
            <a:off x="683568" y="607957"/>
            <a:ext cx="7776864" cy="2683873"/>
          </a:xfrm>
          <a:prstGeom prst="rect">
            <a:avLst/>
          </a:prstGeom>
        </p:spPr>
      </p:pic>
      <p:pic>
        <p:nvPicPr>
          <p:cNvPr id="6" name="图片 5">
            <a:extLst>
              <a:ext uri="{FF2B5EF4-FFF2-40B4-BE49-F238E27FC236}">
                <a16:creationId xmlns:a16="http://schemas.microsoft.com/office/drawing/2014/main" id="{AF1AD49F-7AEE-8830-ACA7-1276DC67BDD1}"/>
              </a:ext>
            </a:extLst>
          </p:cNvPr>
          <p:cNvPicPr>
            <a:picLocks noChangeAspect="1"/>
          </p:cNvPicPr>
          <p:nvPr/>
        </p:nvPicPr>
        <p:blipFill rotWithShape="1">
          <a:blip r:embed="rId3"/>
          <a:srcRect t="3774" b="1"/>
          <a:stretch/>
        </p:blipFill>
        <p:spPr>
          <a:xfrm>
            <a:off x="651118" y="3304288"/>
            <a:ext cx="7809314" cy="1573913"/>
          </a:xfrm>
          <a:prstGeom prst="rect">
            <a:avLst/>
          </a:prstGeom>
        </p:spPr>
      </p:pic>
      <p:cxnSp>
        <p:nvCxnSpPr>
          <p:cNvPr id="3" name="直接连接符 2">
            <a:extLst>
              <a:ext uri="{FF2B5EF4-FFF2-40B4-BE49-F238E27FC236}">
                <a16:creationId xmlns:a16="http://schemas.microsoft.com/office/drawing/2014/main" id="{09882FF2-2A26-84F9-038D-F36074B090D4}"/>
              </a:ext>
            </a:extLst>
          </p:cNvPr>
          <p:cNvCxnSpPr/>
          <p:nvPr/>
        </p:nvCxnSpPr>
        <p:spPr>
          <a:xfrm>
            <a:off x="755576" y="3304288"/>
            <a:ext cx="2232248" cy="0"/>
          </a:xfrm>
          <a:prstGeom prst="line">
            <a:avLst/>
          </a:prstGeom>
        </p:spPr>
        <p:style>
          <a:lnRef idx="1">
            <a:schemeClr val="dk1"/>
          </a:lnRef>
          <a:fillRef idx="0">
            <a:schemeClr val="dk1"/>
          </a:fillRef>
          <a:effectRef idx="0">
            <a:schemeClr val="dk1"/>
          </a:effectRef>
          <a:fontRef idx="minor">
            <a:schemeClr val="tx1"/>
          </a:fontRef>
        </p:style>
      </p:cxnSp>
      <p:cxnSp>
        <p:nvCxnSpPr>
          <p:cNvPr id="8" name="直接连接符 7">
            <a:extLst>
              <a:ext uri="{FF2B5EF4-FFF2-40B4-BE49-F238E27FC236}">
                <a16:creationId xmlns:a16="http://schemas.microsoft.com/office/drawing/2014/main" id="{E6443F6F-4D29-558A-759E-107F9549093C}"/>
              </a:ext>
            </a:extLst>
          </p:cNvPr>
          <p:cNvCxnSpPr/>
          <p:nvPr/>
        </p:nvCxnSpPr>
        <p:spPr>
          <a:xfrm>
            <a:off x="4427984" y="3291830"/>
            <a:ext cx="2448272" cy="0"/>
          </a:xfrm>
          <a:prstGeom prst="line">
            <a:avLst/>
          </a:prstGeom>
        </p:spPr>
        <p:style>
          <a:lnRef idx="1">
            <a:schemeClr val="dk1"/>
          </a:lnRef>
          <a:fillRef idx="0">
            <a:schemeClr val="dk1"/>
          </a:fillRef>
          <a:effectRef idx="0">
            <a:schemeClr val="dk1"/>
          </a:effectRef>
          <a:fontRef idx="minor">
            <a:schemeClr val="tx1"/>
          </a:fontRef>
        </p:style>
      </p:cxnSp>
      <p:sp>
        <p:nvSpPr>
          <p:cNvPr id="5" name="灯片编号占位符 4">
            <a:extLst>
              <a:ext uri="{FF2B5EF4-FFF2-40B4-BE49-F238E27FC236}">
                <a16:creationId xmlns:a16="http://schemas.microsoft.com/office/drawing/2014/main" id="{E469ED81-1292-6CEC-5647-1A76BB5CE1C2}"/>
              </a:ext>
            </a:extLst>
          </p:cNvPr>
          <p:cNvSpPr>
            <a:spLocks noGrp="1"/>
          </p:cNvSpPr>
          <p:nvPr>
            <p:ph type="sldNum" sz="quarter" idx="12"/>
          </p:nvPr>
        </p:nvSpPr>
        <p:spPr/>
        <p:txBody>
          <a:bodyPr/>
          <a:lstStyle/>
          <a:p>
            <a:fld id="{9D3F3F13-0FB9-47BC-BEC9-3C89F320EEF0}" type="slidenum">
              <a:rPr lang="ko-KR" altLang="en-US" smtClean="0"/>
              <a:t>26</a:t>
            </a:fld>
            <a:endParaRPr lang="ko-KR" altLang="en-US"/>
          </a:p>
        </p:txBody>
      </p:sp>
      <p:sp>
        <p:nvSpPr>
          <p:cNvPr id="10" name="TextBox 11">
            <a:extLst>
              <a:ext uri="{FF2B5EF4-FFF2-40B4-BE49-F238E27FC236}">
                <a16:creationId xmlns:a16="http://schemas.microsoft.com/office/drawing/2014/main" id="{1DB3620F-3F37-05DC-8C8A-06C2410683FB}"/>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18452007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a16="http://schemas.microsoft.com/office/drawing/2014/main" id="{64E889BA-F6AF-4D08-5226-99D0C009E7E5}"/>
              </a:ext>
            </a:extLst>
          </p:cNvPr>
          <p:cNvSpPr txBox="1"/>
          <p:nvPr/>
        </p:nvSpPr>
        <p:spPr>
          <a:xfrm>
            <a:off x="5436096" y="313108"/>
            <a:ext cx="5184576" cy="276999"/>
          </a:xfrm>
          <a:prstGeom prst="rect">
            <a:avLst/>
          </a:prstGeom>
          <a:noFill/>
        </p:spPr>
        <p:txBody>
          <a:bodyPr wrap="square">
            <a:spAutoFit/>
          </a:bodyPr>
          <a:lstStyle/>
          <a:p>
            <a:r>
              <a:rPr lang="en-US" sz="1200" dirty="0">
                <a:effectLst/>
                <a:latin typeface="Times New Roman" panose="02020603050405020304" pitchFamily="18" charset="0"/>
                <a:cs typeface="Times New Roman" panose="02020603050405020304" pitchFamily="18" charset="0"/>
              </a:rPr>
              <a:t> Fresh food cold chain LDA topic modelling </a:t>
            </a:r>
            <a:r>
              <a:rPr lang="en-US" sz="1200" dirty="0">
                <a:latin typeface="Times New Roman" panose="02020603050405020304" pitchFamily="18" charset="0"/>
                <a:cs typeface="Times New Roman" panose="02020603050405020304" pitchFamily="18" charset="0"/>
              </a:rPr>
              <a:t>results</a:t>
            </a:r>
          </a:p>
        </p:txBody>
      </p:sp>
      <p:sp>
        <p:nvSpPr>
          <p:cNvPr id="5" name="灯片编号占位符 4">
            <a:extLst>
              <a:ext uri="{FF2B5EF4-FFF2-40B4-BE49-F238E27FC236}">
                <a16:creationId xmlns:a16="http://schemas.microsoft.com/office/drawing/2014/main" id="{E469ED81-1292-6CEC-5647-1A76BB5CE1C2}"/>
              </a:ext>
            </a:extLst>
          </p:cNvPr>
          <p:cNvSpPr>
            <a:spLocks noGrp="1"/>
          </p:cNvSpPr>
          <p:nvPr>
            <p:ph type="sldNum" sz="quarter" idx="12"/>
          </p:nvPr>
        </p:nvSpPr>
        <p:spPr/>
        <p:txBody>
          <a:bodyPr/>
          <a:lstStyle/>
          <a:p>
            <a:fld id="{9D3F3F13-0FB9-47BC-BEC9-3C89F320EEF0}" type="slidenum">
              <a:rPr lang="ko-KR" altLang="en-US" smtClean="0"/>
              <a:t>27</a:t>
            </a:fld>
            <a:endParaRPr lang="ko-KR" altLang="en-US"/>
          </a:p>
        </p:txBody>
      </p:sp>
      <p:pic>
        <p:nvPicPr>
          <p:cNvPr id="11" name="图片 10">
            <a:extLst>
              <a:ext uri="{FF2B5EF4-FFF2-40B4-BE49-F238E27FC236}">
                <a16:creationId xmlns:a16="http://schemas.microsoft.com/office/drawing/2014/main" id="{10E2847C-2F76-5A0A-59CB-BCD3AF4F63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729" y="635856"/>
            <a:ext cx="3210648" cy="4109631"/>
          </a:xfrm>
          <a:prstGeom prst="rect">
            <a:avLst/>
          </a:prstGeom>
        </p:spPr>
      </p:pic>
      <p:pic>
        <p:nvPicPr>
          <p:cNvPr id="14" name="图片 13">
            <a:extLst>
              <a:ext uri="{FF2B5EF4-FFF2-40B4-BE49-F238E27FC236}">
                <a16:creationId xmlns:a16="http://schemas.microsoft.com/office/drawing/2014/main" id="{C502836D-5DB5-32C2-8968-F117ED652D3D}"/>
              </a:ext>
            </a:extLst>
          </p:cNvPr>
          <p:cNvPicPr>
            <a:picLocks noChangeAspect="1"/>
          </p:cNvPicPr>
          <p:nvPr/>
        </p:nvPicPr>
        <p:blipFill>
          <a:blip r:embed="rId3"/>
          <a:stretch>
            <a:fillRect/>
          </a:stretch>
        </p:blipFill>
        <p:spPr>
          <a:xfrm>
            <a:off x="4644988" y="771550"/>
            <a:ext cx="3816424" cy="2073911"/>
          </a:xfrm>
          <a:prstGeom prst="rect">
            <a:avLst/>
          </a:prstGeom>
        </p:spPr>
      </p:pic>
      <p:pic>
        <p:nvPicPr>
          <p:cNvPr id="15" name="图片 14">
            <a:extLst>
              <a:ext uri="{FF2B5EF4-FFF2-40B4-BE49-F238E27FC236}">
                <a16:creationId xmlns:a16="http://schemas.microsoft.com/office/drawing/2014/main" id="{5BC33269-22A7-45F6-AE42-C9F2BB13C05B}"/>
              </a:ext>
            </a:extLst>
          </p:cNvPr>
          <p:cNvPicPr>
            <a:picLocks noChangeAspect="1"/>
          </p:cNvPicPr>
          <p:nvPr/>
        </p:nvPicPr>
        <p:blipFill>
          <a:blip r:embed="rId4"/>
          <a:stretch>
            <a:fillRect/>
          </a:stretch>
        </p:blipFill>
        <p:spPr>
          <a:xfrm>
            <a:off x="4801090" y="2828602"/>
            <a:ext cx="3600400" cy="1955521"/>
          </a:xfrm>
          <a:prstGeom prst="rect">
            <a:avLst/>
          </a:prstGeom>
        </p:spPr>
      </p:pic>
      <p:sp>
        <p:nvSpPr>
          <p:cNvPr id="9" name="TextBox 11">
            <a:extLst>
              <a:ext uri="{FF2B5EF4-FFF2-40B4-BE49-F238E27FC236}">
                <a16:creationId xmlns:a16="http://schemas.microsoft.com/office/drawing/2014/main" id="{BA182778-0565-8FC0-8A65-24118B0D15F2}"/>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10161490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0E5D6370-6853-9316-4A17-E46E283B4E8C}"/>
              </a:ext>
            </a:extLst>
          </p:cNvPr>
          <p:cNvSpPr>
            <a:spLocks noGrp="1"/>
          </p:cNvSpPr>
          <p:nvPr>
            <p:ph type="sldNum" sz="quarter" idx="12"/>
          </p:nvPr>
        </p:nvSpPr>
        <p:spPr/>
        <p:txBody>
          <a:bodyPr/>
          <a:lstStyle/>
          <a:p>
            <a:fld id="{9D3F3F13-0FB9-47BC-BEC9-3C89F320EEF0}" type="slidenum">
              <a:rPr lang="ko-KR" altLang="en-US" smtClean="0"/>
              <a:t>28</a:t>
            </a:fld>
            <a:endParaRPr lang="ko-KR" altLang="en-US"/>
          </a:p>
        </p:txBody>
      </p:sp>
      <p:pic>
        <p:nvPicPr>
          <p:cNvPr id="13" name="图片 12">
            <a:extLst>
              <a:ext uri="{FF2B5EF4-FFF2-40B4-BE49-F238E27FC236}">
                <a16:creationId xmlns:a16="http://schemas.microsoft.com/office/drawing/2014/main" id="{E1DF75A4-9D72-D886-525F-9005340CF28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75" t="1286" r="46850" b="1286"/>
          <a:stretch/>
        </p:blipFill>
        <p:spPr>
          <a:xfrm>
            <a:off x="1780710" y="538037"/>
            <a:ext cx="5582580" cy="4229227"/>
          </a:xfrm>
          <a:prstGeom prst="rect">
            <a:avLst/>
          </a:prstGeom>
        </p:spPr>
      </p:pic>
      <p:sp>
        <p:nvSpPr>
          <p:cNvPr id="6" name="TextBox 11">
            <a:extLst>
              <a:ext uri="{FF2B5EF4-FFF2-40B4-BE49-F238E27FC236}">
                <a16:creationId xmlns:a16="http://schemas.microsoft.com/office/drawing/2014/main" id="{17842FF6-62E2-8C60-BBC0-0A431179E161}"/>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42011966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E469ED81-1292-6CEC-5647-1A76BB5CE1C2}"/>
              </a:ext>
            </a:extLst>
          </p:cNvPr>
          <p:cNvSpPr>
            <a:spLocks noGrp="1"/>
          </p:cNvSpPr>
          <p:nvPr>
            <p:ph type="sldNum" sz="quarter" idx="12"/>
          </p:nvPr>
        </p:nvSpPr>
        <p:spPr/>
        <p:txBody>
          <a:bodyPr/>
          <a:lstStyle/>
          <a:p>
            <a:fld id="{9D3F3F13-0FB9-47BC-BEC9-3C89F320EEF0}" type="slidenum">
              <a:rPr lang="ko-KR" altLang="en-US" smtClean="0"/>
              <a:t>29</a:t>
            </a:fld>
            <a:endParaRPr lang="ko-KR" altLang="en-US"/>
          </a:p>
        </p:txBody>
      </p:sp>
      <p:pic>
        <p:nvPicPr>
          <p:cNvPr id="8" name="图片 7">
            <a:extLst>
              <a:ext uri="{FF2B5EF4-FFF2-40B4-BE49-F238E27FC236}">
                <a16:creationId xmlns:a16="http://schemas.microsoft.com/office/drawing/2014/main" id="{4A98BEC1-2232-43EC-2403-0D6546C5F3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240" y="623570"/>
            <a:ext cx="3567720" cy="4166719"/>
          </a:xfrm>
          <a:prstGeom prst="rect">
            <a:avLst/>
          </a:prstGeom>
        </p:spPr>
      </p:pic>
      <p:pic>
        <p:nvPicPr>
          <p:cNvPr id="9" name="图片 8">
            <a:extLst>
              <a:ext uri="{FF2B5EF4-FFF2-40B4-BE49-F238E27FC236}">
                <a16:creationId xmlns:a16="http://schemas.microsoft.com/office/drawing/2014/main" id="{DDB25BFF-334B-533F-8BE7-3CF15B6B4E6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788"/>
          <a:stretch/>
        </p:blipFill>
        <p:spPr>
          <a:xfrm>
            <a:off x="4572000" y="655295"/>
            <a:ext cx="4060634" cy="2047576"/>
          </a:xfrm>
          <a:prstGeom prst="rect">
            <a:avLst/>
          </a:prstGeom>
        </p:spPr>
      </p:pic>
      <p:pic>
        <p:nvPicPr>
          <p:cNvPr id="10" name="图片 9">
            <a:extLst>
              <a:ext uri="{FF2B5EF4-FFF2-40B4-BE49-F238E27FC236}">
                <a16:creationId xmlns:a16="http://schemas.microsoft.com/office/drawing/2014/main" id="{72FC9ED6-B233-96EB-53A2-1C2C6FB513AD}"/>
              </a:ext>
            </a:extLst>
          </p:cNvPr>
          <p:cNvPicPr>
            <a:picLocks noChangeAspect="1"/>
          </p:cNvPicPr>
          <p:nvPr/>
        </p:nvPicPr>
        <p:blipFill rotWithShape="1">
          <a:blip r:embed="rId4"/>
          <a:srcRect t="1430" b="1"/>
          <a:stretch/>
        </p:blipFill>
        <p:spPr>
          <a:xfrm>
            <a:off x="4409114" y="2721762"/>
            <a:ext cx="4386405" cy="2068527"/>
          </a:xfrm>
          <a:prstGeom prst="rect">
            <a:avLst/>
          </a:prstGeom>
        </p:spPr>
      </p:pic>
      <p:sp>
        <p:nvSpPr>
          <p:cNvPr id="12" name="文本框 11">
            <a:extLst>
              <a:ext uri="{FF2B5EF4-FFF2-40B4-BE49-F238E27FC236}">
                <a16:creationId xmlns:a16="http://schemas.microsoft.com/office/drawing/2014/main" id="{CB8AD919-2423-99AF-9E7B-C373C01D576E}"/>
              </a:ext>
            </a:extLst>
          </p:cNvPr>
          <p:cNvSpPr txBox="1"/>
          <p:nvPr/>
        </p:nvSpPr>
        <p:spPr>
          <a:xfrm>
            <a:off x="5508104" y="230351"/>
            <a:ext cx="5184576" cy="276999"/>
          </a:xfrm>
          <a:prstGeom prst="rect">
            <a:avLst/>
          </a:prstGeom>
          <a:noFill/>
        </p:spPr>
        <p:txBody>
          <a:bodyPr wrap="square">
            <a:spAutoFit/>
          </a:bodyPr>
          <a:lstStyle/>
          <a:p>
            <a:r>
              <a:rPr lang="en-US" sz="1200" dirty="0">
                <a:effectLst/>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Medicine</a:t>
            </a:r>
            <a:r>
              <a:rPr lang="en-US" sz="1200" dirty="0">
                <a:effectLst/>
                <a:latin typeface="Times New Roman" panose="02020603050405020304" pitchFamily="18" charset="0"/>
                <a:cs typeface="Times New Roman" panose="02020603050405020304" pitchFamily="18" charset="0"/>
              </a:rPr>
              <a:t> cold chain LDA topic modelling </a:t>
            </a:r>
            <a:r>
              <a:rPr lang="en-US" sz="1200" dirty="0">
                <a:latin typeface="Times New Roman" panose="02020603050405020304" pitchFamily="18" charset="0"/>
                <a:cs typeface="Times New Roman" panose="02020603050405020304" pitchFamily="18" charset="0"/>
              </a:rPr>
              <a:t>results</a:t>
            </a:r>
          </a:p>
        </p:txBody>
      </p:sp>
      <p:sp>
        <p:nvSpPr>
          <p:cNvPr id="14" name="TextBox 11">
            <a:extLst>
              <a:ext uri="{FF2B5EF4-FFF2-40B4-BE49-F238E27FC236}">
                <a16:creationId xmlns:a16="http://schemas.microsoft.com/office/drawing/2014/main" id="{DFB12C89-840C-A2D0-F8B3-7077FABB8118}"/>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1133922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40546"/>
            <a:ext cx="2232248" cy="561949"/>
          </a:xfrm>
          <a:prstGeom prst="rect">
            <a:avLst/>
          </a:prstGeom>
          <a:noFill/>
        </p:spPr>
        <p:txBody>
          <a:bodyPr wrap="square" rtlCol="0">
            <a:spAutoFit/>
          </a:bodyPr>
          <a:lstStyle>
            <a:defPPr>
              <a:defRPr lang="ko-KR"/>
            </a:defPPr>
            <a:lvl1pPr algn="r">
              <a:defRPr sz="2400" b="1" spc="-150">
                <a:solidFill>
                  <a:srgbClr val="004989"/>
                </a:solidFill>
              </a:defRPr>
            </a:lvl1pPr>
          </a:lstStyle>
          <a:p>
            <a:pPr marR="0" lvl="0" algn="l" defTabSz="914400" rtl="0" eaLnBrk="1" fontAlgn="auto" latinLnBrk="1" hangingPunct="1">
              <a:lnSpc>
                <a:spcPct val="200000"/>
              </a:lnSpc>
              <a:spcBef>
                <a:spcPts val="0"/>
              </a:spcBef>
              <a:spcAft>
                <a:spcPts val="0"/>
              </a:spcAft>
              <a:buClrTx/>
              <a:buSzTx/>
              <a:tabLst/>
              <a:defRPr/>
            </a:pP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1. Introduction</a:t>
            </a:r>
          </a:p>
        </p:txBody>
      </p:sp>
      <p:sp>
        <p:nvSpPr>
          <p:cNvPr id="4" name="文本框 3">
            <a:extLst>
              <a:ext uri="{FF2B5EF4-FFF2-40B4-BE49-F238E27FC236}">
                <a16:creationId xmlns:a16="http://schemas.microsoft.com/office/drawing/2014/main" id="{34A59B7B-42CB-7F49-1493-DB696717F09D}"/>
              </a:ext>
            </a:extLst>
          </p:cNvPr>
          <p:cNvSpPr txBox="1"/>
          <p:nvPr/>
        </p:nvSpPr>
        <p:spPr>
          <a:xfrm>
            <a:off x="467544" y="850638"/>
            <a:ext cx="8136905" cy="3323987"/>
          </a:xfrm>
          <a:prstGeom prst="rect">
            <a:avLst/>
          </a:prstGeom>
          <a:noFill/>
        </p:spPr>
        <p:txBody>
          <a:bodyPr wrap="square" rtlCol="0">
            <a:spAutoFit/>
          </a:bodyPr>
          <a:lstStyle/>
          <a:p>
            <a:pPr marL="171450" indent="-171450">
              <a:lnSpc>
                <a:spcPct val="150000"/>
              </a:lnSpc>
              <a:buFont typeface="Wingdings" panose="05000000000000000000" pitchFamily="2" charset="2"/>
              <a:buChar char="§"/>
            </a:pPr>
            <a:r>
              <a:rPr lang="ko-KR" altLang="en-US" sz="1400" dirty="0">
                <a:latin typeface="Arial" panose="020B0604020202020204" pitchFamily="34" charset="0"/>
                <a:cs typeface="Arial" panose="020B0604020202020204" pitchFamily="34" charset="0"/>
              </a:rPr>
              <a:t>최근 </a:t>
            </a:r>
            <a:r>
              <a:rPr lang="en-US" altLang="ko-KR" sz="1400" dirty="0">
                <a:latin typeface="Arial" panose="020B0604020202020204" pitchFamily="34" charset="0"/>
                <a:cs typeface="Arial" panose="020B0604020202020204" pitchFamily="34" charset="0"/>
              </a:rPr>
              <a:t>supply chain </a:t>
            </a:r>
            <a:r>
              <a:rPr lang="ko-KR" altLang="en-US" sz="1400" dirty="0">
                <a:latin typeface="Arial" panose="020B0604020202020204" pitchFamily="34" charset="0"/>
                <a:cs typeface="Arial" panose="020B0604020202020204" pitchFamily="34" charset="0"/>
              </a:rPr>
              <a:t>위험에 대한 이슈가 많이 부각되고 있음</a:t>
            </a:r>
            <a:r>
              <a:rPr lang="en-US" altLang="ko-KR" sz="1400" dirty="0">
                <a:latin typeface="Arial" panose="020B0604020202020204" pitchFamily="34" charset="0"/>
                <a:cs typeface="Arial" panose="020B0604020202020204" pitchFamily="34" charset="0"/>
              </a:rPr>
              <a:t>. </a:t>
            </a:r>
          </a:p>
          <a:p>
            <a:pPr marL="171450" indent="-171450">
              <a:lnSpc>
                <a:spcPct val="150000"/>
              </a:lnSpc>
              <a:buFont typeface="Wingdings" panose="05000000000000000000" pitchFamily="2" charset="2"/>
              <a:buChar char="§"/>
            </a:pPr>
            <a:r>
              <a:rPr lang="ko-KR" altLang="en-US" sz="1400" dirty="0">
                <a:latin typeface="Arial" panose="020B0604020202020204" pitchFamily="34" charset="0"/>
                <a:cs typeface="Arial" panose="020B0604020202020204" pitchFamily="34" charset="0"/>
              </a:rPr>
              <a:t>본 연구에서는 </a:t>
            </a:r>
            <a:r>
              <a:rPr lang="en-US" altLang="ko-KR" sz="1400" dirty="0">
                <a:latin typeface="Arial" panose="020B0604020202020204" pitchFamily="34" charset="0"/>
                <a:cs typeface="Arial" panose="020B0604020202020204" pitchFamily="34" charset="0"/>
              </a:rPr>
              <a:t>supply</a:t>
            </a:r>
            <a:r>
              <a:rPr lang="ko-KR" altLang="en-US" sz="1400" dirty="0">
                <a:latin typeface="Arial" panose="020B0604020202020204" pitchFamily="34" charset="0"/>
                <a:cs typeface="Arial" panose="020B0604020202020204" pitchFamily="34" charset="0"/>
              </a:rPr>
              <a:t> </a:t>
            </a:r>
            <a:r>
              <a:rPr lang="en-US" altLang="ko-KR" sz="1400" dirty="0">
                <a:latin typeface="Arial" panose="020B0604020202020204" pitchFamily="34" charset="0"/>
                <a:cs typeface="Arial" panose="020B0604020202020204" pitchFamily="34" charset="0"/>
              </a:rPr>
              <a:t>chain </a:t>
            </a:r>
            <a:r>
              <a:rPr lang="ko-KR" altLang="en-US" sz="1400" dirty="0">
                <a:latin typeface="Arial" panose="020B0604020202020204" pitchFamily="34" charset="0"/>
                <a:cs typeface="Arial" panose="020B0604020202020204" pitchFamily="34" charset="0"/>
              </a:rPr>
              <a:t>위험 중 </a:t>
            </a:r>
            <a:r>
              <a:rPr lang="en-US" altLang="ko-KR" sz="1400" dirty="0">
                <a:latin typeface="Arial" panose="020B0604020202020204" pitchFamily="34" charset="0"/>
                <a:cs typeface="Arial" panose="020B0604020202020204" pitchFamily="34" charset="0"/>
              </a:rPr>
              <a:t>cold chain </a:t>
            </a:r>
            <a:r>
              <a:rPr lang="ko-KR" altLang="en-US" sz="1400" dirty="0">
                <a:latin typeface="Arial" panose="020B0604020202020204" pitchFamily="34" charset="0"/>
                <a:cs typeface="Arial" panose="020B0604020202020204" pitchFamily="34" charset="0"/>
              </a:rPr>
              <a:t>특히 신선식품과 의약품 영역 위험 요인 도출 연구를 수행하였음</a:t>
            </a:r>
            <a:r>
              <a:rPr lang="en-US" altLang="ko-KR" sz="1400" dirty="0">
                <a:latin typeface="Arial" panose="020B0604020202020204" pitchFamily="34" charset="0"/>
                <a:cs typeface="Arial" panose="020B0604020202020204" pitchFamily="34" charset="0"/>
              </a:rPr>
              <a:t>.</a:t>
            </a:r>
          </a:p>
          <a:p>
            <a:pPr marL="171450" indent="-171450">
              <a:lnSpc>
                <a:spcPct val="150000"/>
              </a:lnSpc>
              <a:buFont typeface="Wingdings" panose="05000000000000000000" pitchFamily="2" charset="2"/>
              <a:buChar char="§"/>
            </a:pPr>
            <a:r>
              <a:rPr lang="ko-KR" altLang="en-US" sz="1400" dirty="0">
                <a:latin typeface="Arial" panose="020B0604020202020204" pitchFamily="34" charset="0"/>
                <a:cs typeface="Arial" panose="020B0604020202020204" pitchFamily="34" charset="0"/>
              </a:rPr>
              <a:t>이에 대한 배경은</a:t>
            </a:r>
            <a:r>
              <a:rPr lang="en-US" altLang="ko-KR" sz="1400" dirty="0">
                <a:latin typeface="Arial" panose="020B0604020202020204" pitchFamily="34" charset="0"/>
                <a:cs typeface="Arial" panose="020B0604020202020204" pitchFamily="34" charset="0"/>
              </a:rPr>
              <a:t>, </a:t>
            </a:r>
          </a:p>
          <a:p>
            <a:pPr marL="742950" lvl="1" indent="-285750">
              <a:lnSpc>
                <a:spcPct val="150000"/>
              </a:lnSpc>
              <a:buFont typeface="Wingdings" panose="05000000000000000000" pitchFamily="2" charset="2"/>
              <a:buChar char="ü"/>
            </a:pPr>
            <a:r>
              <a:rPr lang="en-US" altLang="ko-KR" sz="1400" dirty="0">
                <a:latin typeface="Arial" panose="020B0604020202020204" pitchFamily="34" charset="0"/>
                <a:cs typeface="Arial" panose="020B0604020202020204" pitchFamily="34" charset="0"/>
              </a:rPr>
              <a:t>supply chain </a:t>
            </a:r>
            <a:r>
              <a:rPr lang="ko-KR" altLang="en-US" sz="1400" dirty="0">
                <a:latin typeface="Arial" panose="020B0604020202020204" pitchFamily="34" charset="0"/>
                <a:cs typeface="Arial" panose="020B0604020202020204" pitchFamily="34" charset="0"/>
              </a:rPr>
              <a:t>위험 기존 연구의 대부분이 </a:t>
            </a:r>
            <a:r>
              <a:rPr lang="en-US" altLang="ko-KR" sz="1400" dirty="0">
                <a:latin typeface="Arial" panose="020B0604020202020204" pitchFamily="34" charset="0"/>
                <a:cs typeface="Arial" panose="020B0604020202020204" pitchFamily="34" charset="0"/>
              </a:rPr>
              <a:t>cold chain </a:t>
            </a:r>
            <a:r>
              <a:rPr lang="ko-KR" altLang="en-US" sz="1400" dirty="0">
                <a:latin typeface="Arial" panose="020B0604020202020204" pitchFamily="34" charset="0"/>
                <a:cs typeface="Arial" panose="020B0604020202020204" pitchFamily="34" charset="0"/>
              </a:rPr>
              <a:t>전체에 초점을 두고 있는 반면</a:t>
            </a:r>
            <a:r>
              <a:rPr lang="en-US" altLang="ko-KR" sz="1400" dirty="0">
                <a:latin typeface="Arial" panose="020B0604020202020204" pitchFamily="34" charset="0"/>
                <a:cs typeface="Arial" panose="020B0604020202020204" pitchFamily="34" charset="0"/>
              </a:rPr>
              <a:t>, </a:t>
            </a:r>
            <a:r>
              <a:rPr lang="ko-KR" altLang="en-US" sz="1400" dirty="0">
                <a:latin typeface="Arial" panose="020B0604020202020204" pitchFamily="34" charset="0"/>
                <a:cs typeface="Arial" panose="020B0604020202020204" pitchFamily="34" charset="0"/>
              </a:rPr>
              <a:t> 산업 별 세분화  연구가 상대적으로 미흡한 점과</a:t>
            </a:r>
            <a:r>
              <a:rPr lang="en-US" altLang="ko-KR" sz="1400" dirty="0">
                <a:latin typeface="Arial" panose="020B0604020202020204" pitchFamily="34" charset="0"/>
                <a:cs typeface="Arial" panose="020B0604020202020204" pitchFamily="34" charset="0"/>
              </a:rPr>
              <a:t>, </a:t>
            </a:r>
          </a:p>
          <a:p>
            <a:pPr marL="742950" lvl="1" indent="-285750">
              <a:lnSpc>
                <a:spcPct val="150000"/>
              </a:lnSpc>
              <a:buFont typeface="Wingdings" panose="05000000000000000000" pitchFamily="2" charset="2"/>
              <a:buChar char="ü"/>
            </a:pPr>
            <a:r>
              <a:rPr lang="ko-KR" altLang="en-US" sz="1400" dirty="0">
                <a:latin typeface="Arial" panose="020B0604020202020204" pitchFamily="34" charset="0"/>
                <a:cs typeface="Arial" panose="020B0604020202020204" pitchFamily="34" charset="0"/>
              </a:rPr>
              <a:t>두 산업이 </a:t>
            </a:r>
            <a:r>
              <a:rPr lang="en-US" altLang="ko-KR" sz="1400" dirty="0">
                <a:latin typeface="Arial" panose="020B0604020202020204" pitchFamily="34" charset="0"/>
                <a:cs typeface="Arial" panose="020B0604020202020204" pitchFamily="34" charset="0"/>
              </a:rPr>
              <a:t>cold chain </a:t>
            </a:r>
            <a:r>
              <a:rPr lang="ko-KR" altLang="en-US" sz="1400" dirty="0">
                <a:latin typeface="Arial" panose="020B0604020202020204" pitchFamily="34" charset="0"/>
                <a:cs typeface="Arial" panose="020B0604020202020204" pitchFamily="34" charset="0"/>
              </a:rPr>
              <a:t>에 대표적인 산업이기 때문이며</a:t>
            </a:r>
            <a:r>
              <a:rPr lang="en-US" altLang="ko-KR" sz="1400" dirty="0">
                <a:latin typeface="Arial" panose="020B0604020202020204" pitchFamily="34" charset="0"/>
                <a:cs typeface="Arial" panose="020B0604020202020204" pitchFamily="34" charset="0"/>
              </a:rPr>
              <a:t>,</a:t>
            </a:r>
          </a:p>
          <a:p>
            <a:pPr marL="742950" lvl="1" indent="-285750">
              <a:lnSpc>
                <a:spcPct val="150000"/>
              </a:lnSpc>
              <a:buFont typeface="Wingdings" panose="05000000000000000000" pitchFamily="2" charset="2"/>
              <a:buChar char="ü"/>
            </a:pPr>
            <a:r>
              <a:rPr lang="ko-KR" altLang="en-US" sz="1400" dirty="0">
                <a:latin typeface="Arial" panose="020B0604020202020204" pitchFamily="34" charset="0"/>
                <a:cs typeface="Arial" panose="020B0604020202020204" pitchFamily="34" charset="0"/>
              </a:rPr>
              <a:t>세부산업으로 범위를 줄이면 좀 더 상세하고 구체적인 위험요인을 파악 할 수 있음에 기인함</a:t>
            </a:r>
            <a:r>
              <a:rPr lang="en-US" altLang="ko-KR" sz="1400" dirty="0">
                <a:latin typeface="Arial" panose="020B0604020202020204" pitchFamily="34" charset="0"/>
                <a:cs typeface="Arial" panose="020B0604020202020204" pitchFamily="34" charset="0"/>
              </a:rPr>
              <a:t>. </a:t>
            </a:r>
          </a:p>
          <a:p>
            <a:pPr marL="742950" lvl="1" indent="-285750">
              <a:lnSpc>
                <a:spcPct val="150000"/>
              </a:lnSpc>
              <a:buFont typeface="Wingdings" panose="05000000000000000000" pitchFamily="2" charset="2"/>
              <a:buChar char="ü"/>
            </a:pPr>
            <a:r>
              <a:rPr lang="ko-KR" altLang="en-US" sz="1400" dirty="0">
                <a:latin typeface="Arial" panose="020B0604020202020204" pitchFamily="34" charset="0"/>
                <a:cs typeface="Arial" panose="020B0604020202020204" pitchFamily="34" charset="0"/>
              </a:rPr>
              <a:t>또한 두 산업이 위험요인을 비교하면 더 나은 관리적</a:t>
            </a:r>
            <a:r>
              <a:rPr lang="en-US" altLang="ko-KR" sz="1400" dirty="0">
                <a:latin typeface="Arial" panose="020B0604020202020204" pitchFamily="34" charset="0"/>
                <a:cs typeface="Arial" panose="020B0604020202020204" pitchFamily="34" charset="0"/>
              </a:rPr>
              <a:t> </a:t>
            </a:r>
            <a:r>
              <a:rPr lang="ko-KR" altLang="en-US" sz="1400" dirty="0">
                <a:latin typeface="Arial" panose="020B0604020202020204" pitchFamily="34" charset="0"/>
                <a:cs typeface="Arial" panose="020B0604020202020204" pitchFamily="34" charset="0"/>
              </a:rPr>
              <a:t>시사점을 얻을 수 있을 것이라고 생각하였음</a:t>
            </a:r>
            <a:r>
              <a:rPr lang="en-US" altLang="ko-KR" sz="1400" dirty="0">
                <a:latin typeface="Arial" panose="020B0604020202020204" pitchFamily="34" charset="0"/>
                <a:cs typeface="Arial" panose="020B0604020202020204" pitchFamily="34" charset="0"/>
              </a:rPr>
              <a:t>. </a:t>
            </a:r>
          </a:p>
        </p:txBody>
      </p:sp>
      <p:sp>
        <p:nvSpPr>
          <p:cNvPr id="6" name="灯片编号占位符 5">
            <a:extLst>
              <a:ext uri="{FF2B5EF4-FFF2-40B4-BE49-F238E27FC236}">
                <a16:creationId xmlns:a16="http://schemas.microsoft.com/office/drawing/2014/main" id="{92D20A5D-53F7-131E-89BB-51CFE0B18FF2}"/>
              </a:ext>
            </a:extLst>
          </p:cNvPr>
          <p:cNvSpPr>
            <a:spLocks noGrp="1"/>
          </p:cNvSpPr>
          <p:nvPr>
            <p:ph type="sldNum" sz="quarter" idx="12"/>
          </p:nvPr>
        </p:nvSpPr>
        <p:spPr/>
        <p:txBody>
          <a:bodyPr/>
          <a:lstStyle/>
          <a:p>
            <a:fld id="{9D3F3F13-0FB9-47BC-BEC9-3C89F320EEF0}" type="slidenum">
              <a:rPr lang="ko-KR" altLang="en-US" smtClean="0"/>
              <a:t>3</a:t>
            </a:fld>
            <a:endParaRPr lang="ko-KR" altLang="en-US"/>
          </a:p>
        </p:txBody>
      </p:sp>
    </p:spTree>
    <p:extLst>
      <p:ext uri="{BB962C8B-B14F-4D97-AF65-F5344CB8AC3E}">
        <p14:creationId xmlns:p14="http://schemas.microsoft.com/office/powerpoint/2010/main" val="13431168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16A16347-D190-ED58-49F3-61B0A71D07C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3118" t="1881" r="1" b="6017"/>
          <a:stretch/>
        </p:blipFill>
        <p:spPr>
          <a:xfrm>
            <a:off x="2123728" y="437393"/>
            <a:ext cx="6480720" cy="4268713"/>
          </a:xfrm>
          <a:prstGeom prst="rect">
            <a:avLst/>
          </a:prstGeom>
        </p:spPr>
      </p:pic>
      <p:sp>
        <p:nvSpPr>
          <p:cNvPr id="3" name="灯片编号占位符 2">
            <a:extLst>
              <a:ext uri="{FF2B5EF4-FFF2-40B4-BE49-F238E27FC236}">
                <a16:creationId xmlns:a16="http://schemas.microsoft.com/office/drawing/2014/main" id="{0E5D6370-6853-9316-4A17-E46E283B4E8C}"/>
              </a:ext>
            </a:extLst>
          </p:cNvPr>
          <p:cNvSpPr>
            <a:spLocks noGrp="1"/>
          </p:cNvSpPr>
          <p:nvPr>
            <p:ph type="sldNum" sz="quarter" idx="12"/>
          </p:nvPr>
        </p:nvSpPr>
        <p:spPr/>
        <p:txBody>
          <a:bodyPr/>
          <a:lstStyle/>
          <a:p>
            <a:fld id="{9D3F3F13-0FB9-47BC-BEC9-3C89F320EEF0}" type="slidenum">
              <a:rPr lang="ko-KR" altLang="en-US" smtClean="0"/>
              <a:t>30</a:t>
            </a:fld>
            <a:endParaRPr lang="ko-KR" altLang="en-US"/>
          </a:p>
        </p:txBody>
      </p:sp>
      <p:sp>
        <p:nvSpPr>
          <p:cNvPr id="6" name="TextBox 11">
            <a:extLst>
              <a:ext uri="{FF2B5EF4-FFF2-40B4-BE49-F238E27FC236}">
                <a16:creationId xmlns:a16="http://schemas.microsoft.com/office/drawing/2014/main" id="{A73A3E24-2CA0-F9B0-0646-5A2DA4053863}"/>
              </a:ext>
            </a:extLst>
          </p:cNvPr>
          <p:cNvSpPr txBox="1"/>
          <p:nvPr/>
        </p:nvSpPr>
        <p:spPr>
          <a:xfrm>
            <a:off x="395536" y="1"/>
            <a:ext cx="5256584" cy="707886"/>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2000" spc="0" noProof="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6</a:t>
            </a:r>
            <a:r>
              <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20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Industry-wise </a:t>
            </a:r>
            <a:r>
              <a:rPr lang="en-US" sz="1800" spc="0" dirty="0">
                <a:effectLst/>
                <a:latin typeface="Times New Roman" panose="02020603050405020304" pitchFamily="18" charset="0"/>
                <a:cs typeface="Times New Roman" panose="02020603050405020304" pitchFamily="18" charset="0"/>
              </a:rPr>
              <a:t>LDA Topic Modelling Result</a:t>
            </a:r>
            <a:endParaRPr kumimoji="0" lang="en-US" altLang="ko-KR" sz="20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30286371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6732240" y="180000"/>
            <a:ext cx="2232248" cy="215444"/>
          </a:xfrm>
          <a:prstGeom prst="rect">
            <a:avLst/>
          </a:prstGeom>
          <a:noFill/>
        </p:spPr>
        <p:txBody>
          <a:bodyPr wrap="square" rtlCol="0">
            <a:spAutoFit/>
          </a:bodyPr>
          <a:lstStyle/>
          <a:p>
            <a:pPr algn="r"/>
            <a:r>
              <a:rPr lang="en-US" altLang="ko-KR" sz="800" spc="20" dirty="0">
                <a:solidFill>
                  <a:schemeClr val="bg1">
                    <a:lumMod val="50000"/>
                  </a:schemeClr>
                </a:solidFill>
              </a:rPr>
              <a:t>01</a:t>
            </a:r>
            <a:endParaRPr lang="ko-KR" altLang="en-US" sz="600" spc="20" dirty="0">
              <a:solidFill>
                <a:schemeClr val="bg1">
                  <a:lumMod val="50000"/>
                </a:schemeClr>
              </a:solidFill>
            </a:endParaRPr>
          </a:p>
        </p:txBody>
      </p:sp>
      <p:sp>
        <p:nvSpPr>
          <p:cNvPr id="12" name="TextBox 11"/>
          <p:cNvSpPr txBox="1"/>
          <p:nvPr/>
        </p:nvSpPr>
        <p:spPr>
          <a:xfrm>
            <a:off x="395536" y="0"/>
            <a:ext cx="3096344" cy="561949"/>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7</a:t>
            </a: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sz="1800" spc="0" dirty="0">
                <a:effectLst/>
                <a:latin typeface="Times New Roman" panose="02020603050405020304" pitchFamily="18" charset="0"/>
                <a:ea typeface="Batang" panose="02030600000101010101" pitchFamily="18" charset="-127"/>
                <a:cs typeface="Times New Roman" panose="02020603050405020304" pitchFamily="18" charset="0"/>
              </a:rPr>
              <a:t>Analysis and Discussion</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15" name="文本框 14">
            <a:extLst>
              <a:ext uri="{FF2B5EF4-FFF2-40B4-BE49-F238E27FC236}">
                <a16:creationId xmlns:a16="http://schemas.microsoft.com/office/drawing/2014/main" id="{44D482BC-9ED9-00DA-08B7-FCF139C0E676}"/>
              </a:ext>
            </a:extLst>
          </p:cNvPr>
          <p:cNvSpPr txBox="1"/>
          <p:nvPr/>
        </p:nvSpPr>
        <p:spPr>
          <a:xfrm>
            <a:off x="395536" y="576151"/>
            <a:ext cx="6135325" cy="523220"/>
          </a:xfrm>
          <a:prstGeom prst="rect">
            <a:avLst/>
          </a:prstGeom>
          <a:noFill/>
        </p:spPr>
        <p:txBody>
          <a:bodyPr wrap="square">
            <a:spAutoFit/>
          </a:bodyPr>
          <a:lstStyle/>
          <a:p>
            <a:r>
              <a:rPr lang="en-US" sz="1400" b="1" kern="100"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rPr>
              <a:t>7.1 Dimension level comparisons</a:t>
            </a:r>
          </a:p>
          <a:p>
            <a:endParaRPr lang="en-US" sz="1400" b="1" dirty="0">
              <a:solidFill>
                <a:schemeClr val="tx2"/>
              </a:solidFill>
              <a:latin typeface="Times New Roman" panose="02020603050405020304" pitchFamily="18" charset="0"/>
              <a:cs typeface="Times New Roman" panose="02020603050405020304" pitchFamily="18" charset="0"/>
            </a:endParaRPr>
          </a:p>
        </p:txBody>
      </p:sp>
      <p:pic>
        <p:nvPicPr>
          <p:cNvPr id="5" name="图片 4">
            <a:extLst>
              <a:ext uri="{FF2B5EF4-FFF2-40B4-BE49-F238E27FC236}">
                <a16:creationId xmlns:a16="http://schemas.microsoft.com/office/drawing/2014/main" id="{302B08A4-C6A2-E9B0-BBBD-4E395EB5D0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314815"/>
            <a:ext cx="4353986" cy="2367868"/>
          </a:xfrm>
          <a:prstGeom prst="rect">
            <a:avLst/>
          </a:prstGeom>
        </p:spPr>
      </p:pic>
      <p:sp>
        <p:nvSpPr>
          <p:cNvPr id="6" name="文本框 5">
            <a:extLst>
              <a:ext uri="{FF2B5EF4-FFF2-40B4-BE49-F238E27FC236}">
                <a16:creationId xmlns:a16="http://schemas.microsoft.com/office/drawing/2014/main" id="{E5231FBD-AFA5-3D1F-7F49-00D72F0573BB}"/>
              </a:ext>
            </a:extLst>
          </p:cNvPr>
          <p:cNvSpPr txBox="1"/>
          <p:nvPr/>
        </p:nvSpPr>
        <p:spPr>
          <a:xfrm>
            <a:off x="395536" y="3682683"/>
            <a:ext cx="4572000" cy="307777"/>
          </a:xfrm>
          <a:prstGeom prst="rect">
            <a:avLst/>
          </a:prstGeom>
          <a:noFill/>
        </p:spPr>
        <p:txBody>
          <a:bodyPr wrap="square">
            <a:spAutoFit/>
          </a:bodyPr>
          <a:lstStyle/>
          <a:p>
            <a:r>
              <a:rPr lang="en-US" sz="1400" dirty="0">
                <a:effectLst/>
                <a:latin typeface="Times New Roman" panose="02020603050405020304" pitchFamily="18" charset="0"/>
                <a:cs typeface="Times New Roman" panose="02020603050405020304" pitchFamily="18" charset="0"/>
              </a:rPr>
              <a:t>The significance of fresh food cold chain risk factors</a:t>
            </a:r>
            <a:endParaRPr lang="en-US" sz="1400" dirty="0">
              <a:latin typeface="Times New Roman" panose="02020603050405020304" pitchFamily="18" charset="0"/>
              <a:cs typeface="Times New Roman" panose="02020603050405020304" pitchFamily="18" charset="0"/>
            </a:endParaRPr>
          </a:p>
        </p:txBody>
      </p:sp>
      <p:pic>
        <p:nvPicPr>
          <p:cNvPr id="7" name="图片 6">
            <a:extLst>
              <a:ext uri="{FF2B5EF4-FFF2-40B4-BE49-F238E27FC236}">
                <a16:creationId xmlns:a16="http://schemas.microsoft.com/office/drawing/2014/main" id="{52955B1B-2200-E147-A6B4-5FD8001BD1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61490" y="1329017"/>
            <a:ext cx="4682509" cy="2322853"/>
          </a:xfrm>
          <a:prstGeom prst="rect">
            <a:avLst/>
          </a:prstGeom>
        </p:spPr>
      </p:pic>
      <p:sp>
        <p:nvSpPr>
          <p:cNvPr id="8" name="文本框 7">
            <a:extLst>
              <a:ext uri="{FF2B5EF4-FFF2-40B4-BE49-F238E27FC236}">
                <a16:creationId xmlns:a16="http://schemas.microsoft.com/office/drawing/2014/main" id="{889C09A8-1145-6141-3539-CBAA3018E7D5}"/>
              </a:ext>
            </a:extLst>
          </p:cNvPr>
          <p:cNvSpPr txBox="1"/>
          <p:nvPr/>
        </p:nvSpPr>
        <p:spPr>
          <a:xfrm>
            <a:off x="4749522" y="3682683"/>
            <a:ext cx="4572000" cy="307777"/>
          </a:xfrm>
          <a:prstGeom prst="rect">
            <a:avLst/>
          </a:prstGeom>
          <a:noFill/>
        </p:spPr>
        <p:txBody>
          <a:bodyPr wrap="square">
            <a:spAutoFit/>
          </a:bodyPr>
          <a:lstStyle/>
          <a:p>
            <a:r>
              <a:rPr lang="en-US" sz="1400" dirty="0">
                <a:effectLst/>
                <a:latin typeface="Times New Roman" panose="02020603050405020304" pitchFamily="18" charset="0"/>
                <a:cs typeface="Times New Roman" panose="02020603050405020304" pitchFamily="18" charset="0"/>
              </a:rPr>
              <a:t>The significance of medicine cold chain risk factors</a:t>
            </a:r>
            <a:endParaRPr lang="en-US" sz="1400" dirty="0">
              <a:latin typeface="Times New Roman" panose="02020603050405020304" pitchFamily="18" charset="0"/>
              <a:cs typeface="Times New Roman" panose="02020603050405020304" pitchFamily="18" charset="0"/>
            </a:endParaRPr>
          </a:p>
        </p:txBody>
      </p:sp>
      <p:sp>
        <p:nvSpPr>
          <p:cNvPr id="2" name="椭圆 1">
            <a:extLst>
              <a:ext uri="{FF2B5EF4-FFF2-40B4-BE49-F238E27FC236}">
                <a16:creationId xmlns:a16="http://schemas.microsoft.com/office/drawing/2014/main" id="{4CCF1AD0-0A15-0386-AF2C-2AF8CA98249A}"/>
              </a:ext>
            </a:extLst>
          </p:cNvPr>
          <p:cNvSpPr/>
          <p:nvPr/>
        </p:nvSpPr>
        <p:spPr>
          <a:xfrm>
            <a:off x="1348393" y="3212428"/>
            <a:ext cx="720080" cy="288032"/>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椭圆 12">
            <a:extLst>
              <a:ext uri="{FF2B5EF4-FFF2-40B4-BE49-F238E27FC236}">
                <a16:creationId xmlns:a16="http://schemas.microsoft.com/office/drawing/2014/main" id="{3FD75D66-0D65-51CF-DFF4-1C9F014F7241}"/>
              </a:ext>
            </a:extLst>
          </p:cNvPr>
          <p:cNvSpPr/>
          <p:nvPr/>
        </p:nvSpPr>
        <p:spPr>
          <a:xfrm>
            <a:off x="7435567" y="3235229"/>
            <a:ext cx="720080" cy="288032"/>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灯片编号占位符 3">
            <a:extLst>
              <a:ext uri="{FF2B5EF4-FFF2-40B4-BE49-F238E27FC236}">
                <a16:creationId xmlns:a16="http://schemas.microsoft.com/office/drawing/2014/main" id="{3AA6718C-4C56-FEB1-6DBB-4D9166D8EE58}"/>
              </a:ext>
            </a:extLst>
          </p:cNvPr>
          <p:cNvSpPr>
            <a:spLocks noGrp="1"/>
          </p:cNvSpPr>
          <p:nvPr>
            <p:ph type="sldNum" sz="quarter" idx="12"/>
          </p:nvPr>
        </p:nvSpPr>
        <p:spPr/>
        <p:txBody>
          <a:bodyPr/>
          <a:lstStyle/>
          <a:p>
            <a:fld id="{9D3F3F13-0FB9-47BC-BEC9-3C89F320EEF0}" type="slidenum">
              <a:rPr lang="ko-KR" altLang="en-US" smtClean="0"/>
              <a:t>31</a:t>
            </a:fld>
            <a:endParaRPr lang="ko-KR" altLang="en-US"/>
          </a:p>
        </p:txBody>
      </p:sp>
    </p:spTree>
    <p:extLst>
      <p:ext uri="{BB962C8B-B14F-4D97-AF65-F5344CB8AC3E}">
        <p14:creationId xmlns:p14="http://schemas.microsoft.com/office/powerpoint/2010/main" val="41258678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0"/>
            <a:ext cx="3096344" cy="561949"/>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7</a:t>
            </a: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sz="1800" spc="0" dirty="0">
                <a:effectLst/>
                <a:latin typeface="Times New Roman" panose="02020603050405020304" pitchFamily="18" charset="0"/>
                <a:ea typeface="Batang" panose="02030600000101010101" pitchFamily="18" charset="-127"/>
                <a:cs typeface="Times New Roman" panose="02020603050405020304" pitchFamily="18" charset="0"/>
              </a:rPr>
              <a:t>Analysis and Discussion</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15" name="文本框 14">
            <a:extLst>
              <a:ext uri="{FF2B5EF4-FFF2-40B4-BE49-F238E27FC236}">
                <a16:creationId xmlns:a16="http://schemas.microsoft.com/office/drawing/2014/main" id="{44D482BC-9ED9-00DA-08B7-FCF139C0E676}"/>
              </a:ext>
            </a:extLst>
          </p:cNvPr>
          <p:cNvSpPr txBox="1"/>
          <p:nvPr/>
        </p:nvSpPr>
        <p:spPr>
          <a:xfrm>
            <a:off x="395536" y="576151"/>
            <a:ext cx="6135325" cy="307777"/>
          </a:xfrm>
          <a:prstGeom prst="rect">
            <a:avLst/>
          </a:prstGeom>
          <a:noFill/>
        </p:spPr>
        <p:txBody>
          <a:bodyPr wrap="square">
            <a:spAutoFit/>
          </a:bodyPr>
          <a:lstStyle/>
          <a:p>
            <a:r>
              <a:rPr lang="en-US" sz="1400" b="1" kern="100"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rPr>
              <a:t>7.2 Topic level comparisons</a:t>
            </a:r>
            <a:endParaRPr lang="en-US" sz="1400" b="1" dirty="0">
              <a:solidFill>
                <a:schemeClr val="tx2"/>
              </a:solidFill>
              <a:latin typeface="Times New Roman" panose="02020603050405020304" pitchFamily="18" charset="0"/>
              <a:cs typeface="Times New Roman" panose="02020603050405020304" pitchFamily="18" charset="0"/>
            </a:endParaRPr>
          </a:p>
        </p:txBody>
      </p:sp>
      <p:pic>
        <p:nvPicPr>
          <p:cNvPr id="5" name="图片 4">
            <a:extLst>
              <a:ext uri="{FF2B5EF4-FFF2-40B4-BE49-F238E27FC236}">
                <a16:creationId xmlns:a16="http://schemas.microsoft.com/office/drawing/2014/main" id="{3AE4E806-B6BF-FECA-9762-45CE12459E77}"/>
              </a:ext>
            </a:extLst>
          </p:cNvPr>
          <p:cNvPicPr>
            <a:picLocks noChangeAspect="1"/>
          </p:cNvPicPr>
          <p:nvPr/>
        </p:nvPicPr>
        <p:blipFill rotWithShape="1">
          <a:blip r:embed="rId2">
            <a:extLst>
              <a:ext uri="{28A0092B-C50C-407E-A947-70E740481C1C}">
                <a14:useLocalDpi xmlns:a14="http://schemas.microsoft.com/office/drawing/2010/main" val="0"/>
              </a:ext>
            </a:extLst>
          </a:blip>
          <a:srcRect l="11792"/>
          <a:stretch/>
        </p:blipFill>
        <p:spPr>
          <a:xfrm>
            <a:off x="179512" y="1402966"/>
            <a:ext cx="4309191" cy="2337568"/>
          </a:xfrm>
          <a:prstGeom prst="rect">
            <a:avLst/>
          </a:prstGeom>
        </p:spPr>
      </p:pic>
      <p:pic>
        <p:nvPicPr>
          <p:cNvPr id="6" name="图片 5">
            <a:extLst>
              <a:ext uri="{FF2B5EF4-FFF2-40B4-BE49-F238E27FC236}">
                <a16:creationId xmlns:a16="http://schemas.microsoft.com/office/drawing/2014/main" id="{1053EAAC-85F5-72A5-351F-4BD8B46684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6699" y="1455869"/>
            <a:ext cx="4777301" cy="2231762"/>
          </a:xfrm>
          <a:prstGeom prst="rect">
            <a:avLst/>
          </a:prstGeom>
        </p:spPr>
      </p:pic>
      <p:sp>
        <p:nvSpPr>
          <p:cNvPr id="7" name="文本框 6">
            <a:extLst>
              <a:ext uri="{FF2B5EF4-FFF2-40B4-BE49-F238E27FC236}">
                <a16:creationId xmlns:a16="http://schemas.microsoft.com/office/drawing/2014/main" id="{3AEA6F4B-52A7-AE7B-E718-1435D429BD17}"/>
              </a:ext>
            </a:extLst>
          </p:cNvPr>
          <p:cNvSpPr txBox="1"/>
          <p:nvPr/>
        </p:nvSpPr>
        <p:spPr>
          <a:xfrm>
            <a:off x="539552" y="3708900"/>
            <a:ext cx="4572000" cy="307777"/>
          </a:xfrm>
          <a:prstGeom prst="rect">
            <a:avLst/>
          </a:prstGeom>
          <a:noFill/>
        </p:spPr>
        <p:txBody>
          <a:bodyPr wrap="square">
            <a:spAutoFit/>
          </a:bodyPr>
          <a:lstStyle/>
          <a:p>
            <a:r>
              <a:rPr lang="en-US" sz="1400" dirty="0">
                <a:effectLst/>
                <a:latin typeface="Times New Roman" panose="02020603050405020304" pitchFamily="18" charset="0"/>
                <a:cs typeface="Times New Roman" panose="02020603050405020304" pitchFamily="18" charset="0"/>
              </a:rPr>
              <a:t>The significance of fresh food cold chain topics</a:t>
            </a:r>
            <a:endParaRPr lang="en-US" sz="1400" dirty="0">
              <a:latin typeface="Times New Roman" panose="02020603050405020304" pitchFamily="18" charset="0"/>
              <a:cs typeface="Times New Roman" panose="02020603050405020304" pitchFamily="18" charset="0"/>
            </a:endParaRPr>
          </a:p>
        </p:txBody>
      </p:sp>
      <p:sp>
        <p:nvSpPr>
          <p:cNvPr id="8" name="文本框 7">
            <a:extLst>
              <a:ext uri="{FF2B5EF4-FFF2-40B4-BE49-F238E27FC236}">
                <a16:creationId xmlns:a16="http://schemas.microsoft.com/office/drawing/2014/main" id="{43966FE3-C4B8-6437-C59D-B357EF8F2BA3}"/>
              </a:ext>
            </a:extLst>
          </p:cNvPr>
          <p:cNvSpPr txBox="1"/>
          <p:nvPr/>
        </p:nvSpPr>
        <p:spPr>
          <a:xfrm>
            <a:off x="4839712" y="3708900"/>
            <a:ext cx="3998429" cy="307777"/>
          </a:xfrm>
          <a:prstGeom prst="rect">
            <a:avLst/>
          </a:prstGeom>
          <a:noFill/>
        </p:spPr>
        <p:txBody>
          <a:bodyPr wrap="square">
            <a:spAutoFit/>
          </a:bodyPr>
          <a:lstStyle/>
          <a:p>
            <a:r>
              <a:rPr lang="en-US" sz="1400" dirty="0">
                <a:effectLst/>
                <a:latin typeface="Times New Roman" panose="02020603050405020304" pitchFamily="18" charset="0"/>
                <a:cs typeface="Times New Roman" panose="02020603050405020304" pitchFamily="18" charset="0"/>
              </a:rPr>
              <a:t>The significance of medicine cold chain topics</a:t>
            </a:r>
            <a:endParaRPr lang="en-US" sz="1400" dirty="0">
              <a:latin typeface="Times New Roman" panose="02020603050405020304" pitchFamily="18" charset="0"/>
              <a:cs typeface="Times New Roman" panose="02020603050405020304" pitchFamily="18" charset="0"/>
            </a:endParaRPr>
          </a:p>
        </p:txBody>
      </p:sp>
      <p:sp>
        <p:nvSpPr>
          <p:cNvPr id="3" name="灯片编号占位符 2">
            <a:extLst>
              <a:ext uri="{FF2B5EF4-FFF2-40B4-BE49-F238E27FC236}">
                <a16:creationId xmlns:a16="http://schemas.microsoft.com/office/drawing/2014/main" id="{84AB99FB-4463-33A9-2D16-18958E54AC6E}"/>
              </a:ext>
            </a:extLst>
          </p:cNvPr>
          <p:cNvSpPr>
            <a:spLocks noGrp="1"/>
          </p:cNvSpPr>
          <p:nvPr>
            <p:ph type="sldNum" sz="quarter" idx="12"/>
          </p:nvPr>
        </p:nvSpPr>
        <p:spPr/>
        <p:txBody>
          <a:bodyPr/>
          <a:lstStyle/>
          <a:p>
            <a:fld id="{9D3F3F13-0FB9-47BC-BEC9-3C89F320EEF0}" type="slidenum">
              <a:rPr lang="ko-KR" altLang="en-US" smtClean="0"/>
              <a:t>32</a:t>
            </a:fld>
            <a:endParaRPr lang="ko-KR" altLang="en-US"/>
          </a:p>
        </p:txBody>
      </p:sp>
    </p:spTree>
    <p:extLst>
      <p:ext uri="{BB962C8B-B14F-4D97-AF65-F5344CB8AC3E}">
        <p14:creationId xmlns:p14="http://schemas.microsoft.com/office/powerpoint/2010/main" val="23822289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0"/>
            <a:ext cx="3096344" cy="561949"/>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7</a:t>
            </a: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sz="1800" spc="0" dirty="0">
                <a:effectLst/>
                <a:latin typeface="Times New Roman" panose="02020603050405020304" pitchFamily="18" charset="0"/>
                <a:ea typeface="Batang" panose="02030600000101010101" pitchFamily="18" charset="-127"/>
                <a:cs typeface="Times New Roman" panose="02020603050405020304" pitchFamily="18" charset="0"/>
              </a:rPr>
              <a:t>Analysis and Discussion</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8" name="文本框 7">
            <a:extLst>
              <a:ext uri="{FF2B5EF4-FFF2-40B4-BE49-F238E27FC236}">
                <a16:creationId xmlns:a16="http://schemas.microsoft.com/office/drawing/2014/main" id="{DB5646C1-640A-8B3A-228B-AA722BC3FCBA}"/>
              </a:ext>
            </a:extLst>
          </p:cNvPr>
          <p:cNvSpPr txBox="1"/>
          <p:nvPr/>
        </p:nvSpPr>
        <p:spPr>
          <a:xfrm>
            <a:off x="395536" y="576151"/>
            <a:ext cx="6135325" cy="307777"/>
          </a:xfrm>
          <a:prstGeom prst="rect">
            <a:avLst/>
          </a:prstGeom>
          <a:noFill/>
        </p:spPr>
        <p:txBody>
          <a:bodyPr wrap="square">
            <a:spAutoFit/>
          </a:bodyPr>
          <a:lstStyle/>
          <a:p>
            <a:r>
              <a:rPr lang="en-US" sz="1400" b="1" kern="10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7</a:t>
            </a:r>
            <a:r>
              <a:rPr lang="en-US" sz="1400" b="1" kern="100"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rPr>
              <a:t>.2 Topic level comparisons</a:t>
            </a:r>
            <a:endParaRPr lang="en-US" sz="1400" b="1" dirty="0">
              <a:solidFill>
                <a:schemeClr val="tx2"/>
              </a:solidFill>
              <a:latin typeface="Times New Roman" panose="02020603050405020304" pitchFamily="18" charset="0"/>
              <a:cs typeface="Times New Roman" panose="02020603050405020304" pitchFamily="18" charset="0"/>
            </a:endParaRPr>
          </a:p>
        </p:txBody>
      </p:sp>
      <p:pic>
        <p:nvPicPr>
          <p:cNvPr id="7" name="图片 6">
            <a:extLst>
              <a:ext uri="{FF2B5EF4-FFF2-40B4-BE49-F238E27FC236}">
                <a16:creationId xmlns:a16="http://schemas.microsoft.com/office/drawing/2014/main" id="{16A16347-D190-ED58-49F3-61B0A71D07C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725" y="770110"/>
            <a:ext cx="9345450" cy="3801651"/>
          </a:xfrm>
          <a:prstGeom prst="rect">
            <a:avLst/>
          </a:prstGeom>
        </p:spPr>
      </p:pic>
      <p:sp>
        <p:nvSpPr>
          <p:cNvPr id="3" name="灯片编号占位符 2">
            <a:extLst>
              <a:ext uri="{FF2B5EF4-FFF2-40B4-BE49-F238E27FC236}">
                <a16:creationId xmlns:a16="http://schemas.microsoft.com/office/drawing/2014/main" id="{0E5D6370-6853-9316-4A17-E46E283B4E8C}"/>
              </a:ext>
            </a:extLst>
          </p:cNvPr>
          <p:cNvSpPr>
            <a:spLocks noGrp="1"/>
          </p:cNvSpPr>
          <p:nvPr>
            <p:ph type="sldNum" sz="quarter" idx="12"/>
          </p:nvPr>
        </p:nvSpPr>
        <p:spPr/>
        <p:txBody>
          <a:bodyPr/>
          <a:lstStyle/>
          <a:p>
            <a:fld id="{9D3F3F13-0FB9-47BC-BEC9-3C89F320EEF0}" type="slidenum">
              <a:rPr lang="ko-KR" altLang="en-US" smtClean="0"/>
              <a:t>33</a:t>
            </a:fld>
            <a:endParaRPr lang="ko-KR" altLang="en-US"/>
          </a:p>
        </p:txBody>
      </p:sp>
    </p:spTree>
    <p:extLst>
      <p:ext uri="{BB962C8B-B14F-4D97-AF65-F5344CB8AC3E}">
        <p14:creationId xmlns:p14="http://schemas.microsoft.com/office/powerpoint/2010/main" val="30888858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0"/>
            <a:ext cx="3096344" cy="561949"/>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7</a:t>
            </a: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sz="1800" spc="0" dirty="0">
                <a:effectLst/>
                <a:latin typeface="Times New Roman" panose="02020603050405020304" pitchFamily="18" charset="0"/>
                <a:ea typeface="Batang" panose="02030600000101010101" pitchFamily="18" charset="-127"/>
                <a:cs typeface="Times New Roman" panose="02020603050405020304" pitchFamily="18" charset="0"/>
              </a:rPr>
              <a:t>Analysis and Discussion</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15" name="文本框 14">
            <a:extLst>
              <a:ext uri="{FF2B5EF4-FFF2-40B4-BE49-F238E27FC236}">
                <a16:creationId xmlns:a16="http://schemas.microsoft.com/office/drawing/2014/main" id="{44D482BC-9ED9-00DA-08B7-FCF139C0E676}"/>
              </a:ext>
            </a:extLst>
          </p:cNvPr>
          <p:cNvSpPr txBox="1"/>
          <p:nvPr/>
        </p:nvSpPr>
        <p:spPr>
          <a:xfrm>
            <a:off x="395536" y="576151"/>
            <a:ext cx="6135325" cy="307777"/>
          </a:xfrm>
          <a:prstGeom prst="rect">
            <a:avLst/>
          </a:prstGeom>
          <a:noFill/>
        </p:spPr>
        <p:txBody>
          <a:bodyPr wrap="square">
            <a:spAutoFit/>
          </a:bodyPr>
          <a:lstStyle/>
          <a:p>
            <a:r>
              <a:rPr lang="en-US" sz="1400" b="1" kern="10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7</a:t>
            </a:r>
            <a:r>
              <a:rPr lang="en-US" sz="1400" b="1" kern="100"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rPr>
              <a:t>.3 Industry-wise cold chain risk coping strategy</a:t>
            </a:r>
            <a:endParaRPr lang="en-US" sz="1400" b="1" dirty="0">
              <a:solidFill>
                <a:schemeClr val="tx2"/>
              </a:solidFill>
              <a:latin typeface="Times New Roman" panose="02020603050405020304" pitchFamily="18" charset="0"/>
              <a:cs typeface="Times New Roman" panose="02020603050405020304" pitchFamily="18" charset="0"/>
            </a:endParaRPr>
          </a:p>
        </p:txBody>
      </p:sp>
      <p:sp>
        <p:nvSpPr>
          <p:cNvPr id="2" name="矩形: 圆角 1">
            <a:extLst>
              <a:ext uri="{FF2B5EF4-FFF2-40B4-BE49-F238E27FC236}">
                <a16:creationId xmlns:a16="http://schemas.microsoft.com/office/drawing/2014/main" id="{A1EDF365-767E-71C3-BABD-4057EBA64852}"/>
              </a:ext>
            </a:extLst>
          </p:cNvPr>
          <p:cNvSpPr/>
          <p:nvPr/>
        </p:nvSpPr>
        <p:spPr>
          <a:xfrm>
            <a:off x="3320809" y="1689682"/>
            <a:ext cx="2520280" cy="365137"/>
          </a:xfrm>
          <a:prstGeom prst="round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矩形: 圆角 5">
            <a:extLst>
              <a:ext uri="{FF2B5EF4-FFF2-40B4-BE49-F238E27FC236}">
                <a16:creationId xmlns:a16="http://schemas.microsoft.com/office/drawing/2014/main" id="{E6DA6950-745D-867C-3C5F-DF7E98206545}"/>
              </a:ext>
            </a:extLst>
          </p:cNvPr>
          <p:cNvSpPr/>
          <p:nvPr/>
        </p:nvSpPr>
        <p:spPr>
          <a:xfrm>
            <a:off x="3308770" y="2254231"/>
            <a:ext cx="2520280" cy="365137"/>
          </a:xfrm>
          <a:prstGeom prst="round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Times New Roman" panose="02020603050405020304" pitchFamily="18" charset="0"/>
                <a:cs typeface="Times New Roman" panose="02020603050405020304" pitchFamily="18" charset="0"/>
              </a:rPr>
              <a:t>information management risks</a:t>
            </a:r>
          </a:p>
        </p:txBody>
      </p:sp>
      <p:sp>
        <p:nvSpPr>
          <p:cNvPr id="7" name="矩形: 圆角 6">
            <a:extLst>
              <a:ext uri="{FF2B5EF4-FFF2-40B4-BE49-F238E27FC236}">
                <a16:creationId xmlns:a16="http://schemas.microsoft.com/office/drawing/2014/main" id="{9FD450BA-FEF9-F220-8FBB-218C75045339}"/>
              </a:ext>
            </a:extLst>
          </p:cNvPr>
          <p:cNvSpPr/>
          <p:nvPr/>
        </p:nvSpPr>
        <p:spPr>
          <a:xfrm>
            <a:off x="3308770" y="2820549"/>
            <a:ext cx="2520280" cy="365137"/>
          </a:xfrm>
          <a:prstGeom prst="round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矩形: 圆角 7">
            <a:extLst>
              <a:ext uri="{FF2B5EF4-FFF2-40B4-BE49-F238E27FC236}">
                <a16:creationId xmlns:a16="http://schemas.microsoft.com/office/drawing/2014/main" id="{76F36EC2-05D4-22FA-DC7F-D5499E07073D}"/>
              </a:ext>
            </a:extLst>
          </p:cNvPr>
          <p:cNvSpPr/>
          <p:nvPr/>
        </p:nvSpPr>
        <p:spPr>
          <a:xfrm>
            <a:off x="3296015" y="3938431"/>
            <a:ext cx="2520280" cy="365137"/>
          </a:xfrm>
          <a:prstGeom prst="round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矩形: 圆角 8">
            <a:extLst>
              <a:ext uri="{FF2B5EF4-FFF2-40B4-BE49-F238E27FC236}">
                <a16:creationId xmlns:a16="http://schemas.microsoft.com/office/drawing/2014/main" id="{A1EDF365-767E-71C3-BABD-4057EBA64852}"/>
              </a:ext>
            </a:extLst>
          </p:cNvPr>
          <p:cNvSpPr/>
          <p:nvPr/>
        </p:nvSpPr>
        <p:spPr>
          <a:xfrm>
            <a:off x="3312409" y="3389873"/>
            <a:ext cx="2520280" cy="365137"/>
          </a:xfrm>
          <a:prstGeom prst="round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r>
              <a:rPr lang="en-US" dirty="0"/>
              <a:t> </a:t>
            </a:r>
            <a:r>
              <a:rPr lang="en-US" sz="1400" dirty="0">
                <a:solidFill>
                  <a:schemeClr val="tx1"/>
                </a:solidFill>
                <a:latin typeface="Times New Roman" panose="02020603050405020304" pitchFamily="18" charset="0"/>
                <a:cs typeface="Times New Roman" panose="02020603050405020304" pitchFamily="18" charset="0"/>
              </a:rPr>
              <a:t>manufacturing risks</a:t>
            </a:r>
          </a:p>
        </p:txBody>
      </p:sp>
      <p:sp>
        <p:nvSpPr>
          <p:cNvPr id="10" name="矩形: 圆角 9">
            <a:extLst>
              <a:ext uri="{FF2B5EF4-FFF2-40B4-BE49-F238E27FC236}">
                <a16:creationId xmlns:a16="http://schemas.microsoft.com/office/drawing/2014/main" id="{A1EDF365-767E-71C3-BABD-4057EBA64852}"/>
              </a:ext>
            </a:extLst>
          </p:cNvPr>
          <p:cNvSpPr/>
          <p:nvPr/>
        </p:nvSpPr>
        <p:spPr>
          <a:xfrm>
            <a:off x="3296015" y="4474578"/>
            <a:ext cx="2520280" cy="365137"/>
          </a:xfrm>
          <a:prstGeom prst="round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en-US"/>
          </a:p>
        </p:txBody>
      </p:sp>
      <p:sp>
        <p:nvSpPr>
          <p:cNvPr id="3" name="箭头: 五边形 2">
            <a:extLst>
              <a:ext uri="{FF2B5EF4-FFF2-40B4-BE49-F238E27FC236}">
                <a16:creationId xmlns:a16="http://schemas.microsoft.com/office/drawing/2014/main" id="{C960A223-55E7-62B2-08A2-8F737B1E6231}"/>
              </a:ext>
            </a:extLst>
          </p:cNvPr>
          <p:cNvSpPr/>
          <p:nvPr/>
        </p:nvSpPr>
        <p:spPr>
          <a:xfrm>
            <a:off x="827584" y="1418800"/>
            <a:ext cx="2016224" cy="293129"/>
          </a:xfrm>
          <a:prstGeom prst="homePlate">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箭头: 五边形 12">
            <a:extLst>
              <a:ext uri="{FF2B5EF4-FFF2-40B4-BE49-F238E27FC236}">
                <a16:creationId xmlns:a16="http://schemas.microsoft.com/office/drawing/2014/main" id="{8442FC43-35C0-0402-F301-B246BD624EFA}"/>
              </a:ext>
            </a:extLst>
          </p:cNvPr>
          <p:cNvSpPr/>
          <p:nvPr/>
        </p:nvSpPr>
        <p:spPr>
          <a:xfrm>
            <a:off x="6444208" y="1453053"/>
            <a:ext cx="2016224" cy="293129"/>
          </a:xfrm>
          <a:prstGeom prst="homePlate">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文本框 3">
            <a:extLst>
              <a:ext uri="{FF2B5EF4-FFF2-40B4-BE49-F238E27FC236}">
                <a16:creationId xmlns:a16="http://schemas.microsoft.com/office/drawing/2014/main" id="{599C71D9-F1A0-28F2-9D81-5F7F6DCE503F}"/>
              </a:ext>
            </a:extLst>
          </p:cNvPr>
          <p:cNvSpPr txBox="1"/>
          <p:nvPr/>
        </p:nvSpPr>
        <p:spPr>
          <a:xfrm>
            <a:off x="914483" y="1419468"/>
            <a:ext cx="259228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Fresh food cold chain </a:t>
            </a:r>
          </a:p>
        </p:txBody>
      </p:sp>
      <p:sp>
        <p:nvSpPr>
          <p:cNvPr id="14" name="文本框 13">
            <a:extLst>
              <a:ext uri="{FF2B5EF4-FFF2-40B4-BE49-F238E27FC236}">
                <a16:creationId xmlns:a16="http://schemas.microsoft.com/office/drawing/2014/main" id="{B92AD6C7-F5CA-EDFF-EC91-9C10037B2B4D}"/>
              </a:ext>
            </a:extLst>
          </p:cNvPr>
          <p:cNvSpPr txBox="1"/>
          <p:nvPr/>
        </p:nvSpPr>
        <p:spPr>
          <a:xfrm>
            <a:off x="6588224" y="1453053"/>
            <a:ext cx="259228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Medicine cold chain </a:t>
            </a:r>
          </a:p>
        </p:txBody>
      </p:sp>
      <p:sp>
        <p:nvSpPr>
          <p:cNvPr id="5" name="文本框 4">
            <a:extLst>
              <a:ext uri="{FF2B5EF4-FFF2-40B4-BE49-F238E27FC236}">
                <a16:creationId xmlns:a16="http://schemas.microsoft.com/office/drawing/2014/main" id="{697E88DC-11D1-B2C8-06A3-7F807C243329}"/>
              </a:ext>
            </a:extLst>
          </p:cNvPr>
          <p:cNvSpPr txBox="1"/>
          <p:nvPr/>
        </p:nvSpPr>
        <p:spPr>
          <a:xfrm>
            <a:off x="3716853" y="1709445"/>
            <a:ext cx="1728192"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environmental risks</a:t>
            </a:r>
          </a:p>
        </p:txBody>
      </p:sp>
      <p:sp>
        <p:nvSpPr>
          <p:cNvPr id="17" name="文本框 16">
            <a:extLst>
              <a:ext uri="{FF2B5EF4-FFF2-40B4-BE49-F238E27FC236}">
                <a16:creationId xmlns:a16="http://schemas.microsoft.com/office/drawing/2014/main" id="{F7D1CE6E-6D5F-280C-86F3-D948F1BC27FB}"/>
              </a:ext>
            </a:extLst>
          </p:cNvPr>
          <p:cNvSpPr txBox="1"/>
          <p:nvPr/>
        </p:nvSpPr>
        <p:spPr>
          <a:xfrm>
            <a:off x="3995936" y="3980181"/>
            <a:ext cx="1728192"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demand risks</a:t>
            </a:r>
          </a:p>
        </p:txBody>
      </p:sp>
      <p:sp>
        <p:nvSpPr>
          <p:cNvPr id="18" name="文本框 17">
            <a:extLst>
              <a:ext uri="{FF2B5EF4-FFF2-40B4-BE49-F238E27FC236}">
                <a16:creationId xmlns:a16="http://schemas.microsoft.com/office/drawing/2014/main" id="{44ADE686-806D-B82A-FD95-9AA20A95EC5D}"/>
              </a:ext>
            </a:extLst>
          </p:cNvPr>
          <p:cNvSpPr txBox="1"/>
          <p:nvPr/>
        </p:nvSpPr>
        <p:spPr>
          <a:xfrm>
            <a:off x="3371662" y="2856925"/>
            <a:ext cx="331236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transportation and storage risks</a:t>
            </a:r>
          </a:p>
        </p:txBody>
      </p:sp>
      <p:sp>
        <p:nvSpPr>
          <p:cNvPr id="20" name="文本框 19">
            <a:extLst>
              <a:ext uri="{FF2B5EF4-FFF2-40B4-BE49-F238E27FC236}">
                <a16:creationId xmlns:a16="http://schemas.microsoft.com/office/drawing/2014/main" id="{BCC210B3-250A-0502-85A0-42CD36031ED6}"/>
              </a:ext>
            </a:extLst>
          </p:cNvPr>
          <p:cNvSpPr txBox="1"/>
          <p:nvPr/>
        </p:nvSpPr>
        <p:spPr>
          <a:xfrm>
            <a:off x="4025593" y="4500127"/>
            <a:ext cx="2004505" cy="307777"/>
          </a:xfrm>
          <a:prstGeom prst="rect">
            <a:avLst/>
          </a:prstGeom>
          <a:noFill/>
        </p:spPr>
        <p:txBody>
          <a:bodyPr wrap="square">
            <a:spAutoFit/>
          </a:bodyPr>
          <a:lstStyle/>
          <a:p>
            <a:r>
              <a:rPr lang="en-US" sz="1400" dirty="0">
                <a:latin typeface="Times New Roman" panose="02020603050405020304" pitchFamily="18" charset="0"/>
                <a:cs typeface="Times New Roman" panose="02020603050405020304" pitchFamily="18" charset="0"/>
              </a:rPr>
              <a:t>supply risks</a:t>
            </a:r>
          </a:p>
        </p:txBody>
      </p:sp>
      <p:sp>
        <p:nvSpPr>
          <p:cNvPr id="21" name="文本框 20">
            <a:extLst>
              <a:ext uri="{FF2B5EF4-FFF2-40B4-BE49-F238E27FC236}">
                <a16:creationId xmlns:a16="http://schemas.microsoft.com/office/drawing/2014/main" id="{672D8046-904B-5110-A961-8E9785198D07}"/>
              </a:ext>
            </a:extLst>
          </p:cNvPr>
          <p:cNvSpPr txBox="1"/>
          <p:nvPr/>
        </p:nvSpPr>
        <p:spPr>
          <a:xfrm>
            <a:off x="530281" y="1786789"/>
            <a:ext cx="2680017" cy="276999"/>
          </a:xfrm>
          <a:prstGeom prst="rect">
            <a:avLst/>
          </a:prstGeom>
          <a:noFill/>
        </p:spPr>
        <p:txBody>
          <a:bodyPr wrap="square" rtlCol="0">
            <a:spAutoFit/>
          </a:bodyPr>
          <a:lstStyle/>
          <a:p>
            <a:r>
              <a:rPr lang="ko-KR" altLang="en-US" sz="1200" dirty="0"/>
              <a:t>친환경 지속 가능성</a:t>
            </a:r>
            <a:r>
              <a:rPr lang="en-US" altLang="ko-KR" sz="1200" dirty="0"/>
              <a:t>/</a:t>
            </a:r>
            <a:r>
              <a:rPr lang="ko-KR" altLang="en-US" sz="1200" dirty="0"/>
              <a:t>재생 에너지</a:t>
            </a:r>
            <a:endParaRPr lang="en-US" sz="1200" dirty="0"/>
          </a:p>
        </p:txBody>
      </p:sp>
      <p:sp>
        <p:nvSpPr>
          <p:cNvPr id="22" name="文本框 21">
            <a:extLst>
              <a:ext uri="{FF2B5EF4-FFF2-40B4-BE49-F238E27FC236}">
                <a16:creationId xmlns:a16="http://schemas.microsoft.com/office/drawing/2014/main" id="{9301667F-7460-25A6-2471-3A1172CD0E43}"/>
              </a:ext>
            </a:extLst>
          </p:cNvPr>
          <p:cNvSpPr txBox="1"/>
          <p:nvPr/>
        </p:nvSpPr>
        <p:spPr>
          <a:xfrm>
            <a:off x="6588224" y="1786789"/>
            <a:ext cx="2448272" cy="276999"/>
          </a:xfrm>
          <a:prstGeom prst="rect">
            <a:avLst/>
          </a:prstGeom>
          <a:noFill/>
        </p:spPr>
        <p:txBody>
          <a:bodyPr wrap="square" rtlCol="0">
            <a:spAutoFit/>
          </a:bodyPr>
          <a:lstStyle/>
          <a:p>
            <a:r>
              <a:rPr lang="ko-KR" altLang="en-US" sz="1200" dirty="0"/>
              <a:t>법규 및 윤리를 준수</a:t>
            </a:r>
            <a:endParaRPr lang="en-US" sz="1200" dirty="0"/>
          </a:p>
        </p:txBody>
      </p:sp>
      <p:cxnSp>
        <p:nvCxnSpPr>
          <p:cNvPr id="26" name="直接连接符 25">
            <a:extLst>
              <a:ext uri="{FF2B5EF4-FFF2-40B4-BE49-F238E27FC236}">
                <a16:creationId xmlns:a16="http://schemas.microsoft.com/office/drawing/2014/main" id="{C926C8F0-E694-5306-E7AE-7F7D243582EA}"/>
              </a:ext>
            </a:extLst>
          </p:cNvPr>
          <p:cNvCxnSpPr/>
          <p:nvPr/>
        </p:nvCxnSpPr>
        <p:spPr>
          <a:xfrm flipV="1">
            <a:off x="494153" y="2030695"/>
            <a:ext cx="8064896" cy="183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id="{8EF13087-A829-F21A-EB2A-78BFADFE6616}"/>
              </a:ext>
            </a:extLst>
          </p:cNvPr>
          <p:cNvCxnSpPr/>
          <p:nvPr/>
        </p:nvCxnSpPr>
        <p:spPr>
          <a:xfrm flipV="1">
            <a:off x="494153" y="2598052"/>
            <a:ext cx="8064896" cy="183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id="{7E0421B7-A0DE-57B6-C756-E4567CE3CEB7}"/>
              </a:ext>
            </a:extLst>
          </p:cNvPr>
          <p:cNvCxnSpPr/>
          <p:nvPr/>
        </p:nvCxnSpPr>
        <p:spPr>
          <a:xfrm flipV="1">
            <a:off x="523707" y="3166391"/>
            <a:ext cx="8064896" cy="183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466E536B-B624-CCAE-FD80-CC74CF78905B}"/>
              </a:ext>
            </a:extLst>
          </p:cNvPr>
          <p:cNvCxnSpPr/>
          <p:nvPr/>
        </p:nvCxnSpPr>
        <p:spPr>
          <a:xfrm flipV="1">
            <a:off x="548501" y="3743450"/>
            <a:ext cx="8064896" cy="1831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35843E01-8E0E-7599-4553-D889FEB9D908}"/>
              </a:ext>
            </a:extLst>
          </p:cNvPr>
          <p:cNvCxnSpPr>
            <a:cxnSpLocks/>
          </p:cNvCxnSpPr>
          <p:nvPr/>
        </p:nvCxnSpPr>
        <p:spPr>
          <a:xfrm flipV="1">
            <a:off x="535508" y="4301164"/>
            <a:ext cx="5280787" cy="743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2DA5248D-68A9-6979-2797-A55E7CD923FE}"/>
              </a:ext>
            </a:extLst>
          </p:cNvPr>
          <p:cNvCxnSpPr>
            <a:cxnSpLocks/>
          </p:cNvCxnSpPr>
          <p:nvPr/>
        </p:nvCxnSpPr>
        <p:spPr>
          <a:xfrm flipV="1">
            <a:off x="3320809" y="4821405"/>
            <a:ext cx="5292588" cy="18310"/>
          </a:xfrm>
          <a:prstGeom prst="line">
            <a:avLst/>
          </a:prstGeom>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F0C67449-5CAF-0C19-F2D3-0015AD8AB393}"/>
              </a:ext>
            </a:extLst>
          </p:cNvPr>
          <p:cNvSpPr txBox="1"/>
          <p:nvPr/>
        </p:nvSpPr>
        <p:spPr>
          <a:xfrm>
            <a:off x="534243" y="2159185"/>
            <a:ext cx="3087395" cy="461665"/>
          </a:xfrm>
          <a:prstGeom prst="rect">
            <a:avLst/>
          </a:prstGeom>
          <a:noFill/>
        </p:spPr>
        <p:txBody>
          <a:bodyPr wrap="square" rtlCol="0">
            <a:spAutoFit/>
          </a:bodyPr>
          <a:lstStyle/>
          <a:p>
            <a:r>
              <a:rPr lang="ko-KR" altLang="en-US" sz="1200" dirty="0"/>
              <a:t>데이터를 안전하게 유지</a:t>
            </a:r>
            <a:r>
              <a:rPr lang="en-US" altLang="ko-KR" sz="1200" dirty="0"/>
              <a:t>/</a:t>
            </a:r>
          </a:p>
          <a:p>
            <a:r>
              <a:rPr lang="ko-KR" altLang="en-US" sz="1200" dirty="0"/>
              <a:t>정보의 투명성</a:t>
            </a:r>
            <a:r>
              <a:rPr lang="en-US" altLang="ko-KR" sz="1200" dirty="0"/>
              <a:t>, </a:t>
            </a:r>
            <a:r>
              <a:rPr lang="ko-KR" altLang="en-US" sz="1200" dirty="0"/>
              <a:t>가시성 및 추적 가능성</a:t>
            </a:r>
            <a:endParaRPr lang="en-US" sz="1200" dirty="0"/>
          </a:p>
        </p:txBody>
      </p:sp>
      <p:sp>
        <p:nvSpPr>
          <p:cNvPr id="33" name="文本框 32">
            <a:extLst>
              <a:ext uri="{FF2B5EF4-FFF2-40B4-BE49-F238E27FC236}">
                <a16:creationId xmlns:a16="http://schemas.microsoft.com/office/drawing/2014/main" id="{89A089B4-21D7-08EE-6880-E7487D4EC9A0}"/>
              </a:ext>
            </a:extLst>
          </p:cNvPr>
          <p:cNvSpPr txBox="1"/>
          <p:nvPr/>
        </p:nvSpPr>
        <p:spPr>
          <a:xfrm>
            <a:off x="6263444" y="2147786"/>
            <a:ext cx="2202974" cy="461665"/>
          </a:xfrm>
          <a:prstGeom prst="rect">
            <a:avLst/>
          </a:prstGeom>
          <a:noFill/>
        </p:spPr>
        <p:txBody>
          <a:bodyPr wrap="square" rtlCol="0">
            <a:spAutoFit/>
          </a:bodyPr>
          <a:lstStyle/>
          <a:p>
            <a:r>
              <a:rPr lang="ko-KR" altLang="en-US" sz="1200" dirty="0"/>
              <a:t>소스</a:t>
            </a:r>
            <a:r>
              <a:rPr lang="en-US" altLang="ko-KR" sz="1200" dirty="0"/>
              <a:t>, </a:t>
            </a:r>
            <a:r>
              <a:rPr lang="ko-KR" altLang="en-US" sz="1200" dirty="0"/>
              <a:t>흐름</a:t>
            </a:r>
            <a:r>
              <a:rPr lang="en-US" altLang="ko-KR" sz="1200" dirty="0"/>
              <a:t>, </a:t>
            </a:r>
            <a:r>
              <a:rPr lang="ko-KR" altLang="en-US" sz="1200" dirty="0"/>
              <a:t>위치 정보</a:t>
            </a:r>
            <a:r>
              <a:rPr lang="en-US" altLang="ko-KR" sz="1200" dirty="0"/>
              <a:t>, </a:t>
            </a:r>
            <a:r>
              <a:rPr lang="ko-KR" altLang="en-US" sz="1200" dirty="0"/>
              <a:t>주문 정보</a:t>
            </a:r>
            <a:r>
              <a:rPr lang="en-US" altLang="ko-KR" sz="1200" dirty="0"/>
              <a:t>, </a:t>
            </a:r>
            <a:r>
              <a:rPr lang="ko-KR" altLang="en-US" sz="1200" dirty="0"/>
              <a:t>온도 정보 등의 가시성</a:t>
            </a:r>
            <a:endParaRPr lang="en-US" sz="1200" dirty="0"/>
          </a:p>
        </p:txBody>
      </p:sp>
      <p:sp>
        <p:nvSpPr>
          <p:cNvPr id="35" name="文本框 34">
            <a:extLst>
              <a:ext uri="{FF2B5EF4-FFF2-40B4-BE49-F238E27FC236}">
                <a16:creationId xmlns:a16="http://schemas.microsoft.com/office/drawing/2014/main" id="{67EC39A1-9158-E3BF-6FEA-9C6E5EF10BB8}"/>
              </a:ext>
            </a:extLst>
          </p:cNvPr>
          <p:cNvSpPr txBox="1"/>
          <p:nvPr/>
        </p:nvSpPr>
        <p:spPr>
          <a:xfrm>
            <a:off x="6263444" y="2833941"/>
            <a:ext cx="4591210" cy="276999"/>
          </a:xfrm>
          <a:prstGeom prst="rect">
            <a:avLst/>
          </a:prstGeom>
          <a:noFill/>
        </p:spPr>
        <p:txBody>
          <a:bodyPr wrap="square">
            <a:spAutoFit/>
          </a:bodyPr>
          <a:lstStyle/>
          <a:p>
            <a:r>
              <a:rPr lang="en-US" sz="1200" dirty="0" err="1"/>
              <a:t>직원</a:t>
            </a:r>
            <a:r>
              <a:rPr lang="en-US" sz="1200" dirty="0"/>
              <a:t> </a:t>
            </a:r>
            <a:r>
              <a:rPr lang="en-US" sz="1200" dirty="0" err="1"/>
              <a:t>전문성</a:t>
            </a:r>
            <a:r>
              <a:rPr lang="en-US" sz="1200" dirty="0"/>
              <a:t> </a:t>
            </a:r>
            <a:r>
              <a:rPr lang="en-US" sz="1200" dirty="0" err="1"/>
              <a:t>향상</a:t>
            </a:r>
            <a:r>
              <a:rPr lang="en-US" sz="1200" dirty="0"/>
              <a:t>/</a:t>
            </a:r>
            <a:r>
              <a:rPr lang="ko-KR" altLang="en-US" sz="1200" dirty="0"/>
              <a:t>위기 대응 능력</a:t>
            </a:r>
            <a:endParaRPr lang="en-US" sz="1200" dirty="0"/>
          </a:p>
        </p:txBody>
      </p:sp>
      <p:sp>
        <p:nvSpPr>
          <p:cNvPr id="37" name="文本框 36">
            <a:extLst>
              <a:ext uri="{FF2B5EF4-FFF2-40B4-BE49-F238E27FC236}">
                <a16:creationId xmlns:a16="http://schemas.microsoft.com/office/drawing/2014/main" id="{4EC3D084-57C5-7421-BF21-ABA968BFCA32}"/>
              </a:ext>
            </a:extLst>
          </p:cNvPr>
          <p:cNvSpPr txBox="1"/>
          <p:nvPr/>
        </p:nvSpPr>
        <p:spPr>
          <a:xfrm>
            <a:off x="1222788" y="2838440"/>
            <a:ext cx="5509452" cy="276999"/>
          </a:xfrm>
          <a:prstGeom prst="rect">
            <a:avLst/>
          </a:prstGeom>
          <a:noFill/>
        </p:spPr>
        <p:txBody>
          <a:bodyPr wrap="square">
            <a:spAutoFit/>
          </a:bodyPr>
          <a:lstStyle/>
          <a:p>
            <a:r>
              <a:rPr lang="en-US" sz="1200" dirty="0" err="1"/>
              <a:t>인프라</a:t>
            </a:r>
            <a:r>
              <a:rPr lang="en-US" sz="1200" dirty="0"/>
              <a:t> </a:t>
            </a:r>
            <a:r>
              <a:rPr lang="en-US" sz="1200" dirty="0" err="1"/>
              <a:t>개선</a:t>
            </a:r>
            <a:endParaRPr lang="en-US" sz="1200" dirty="0"/>
          </a:p>
        </p:txBody>
      </p:sp>
      <p:sp>
        <p:nvSpPr>
          <p:cNvPr id="43" name="文本框 42">
            <a:extLst>
              <a:ext uri="{FF2B5EF4-FFF2-40B4-BE49-F238E27FC236}">
                <a16:creationId xmlns:a16="http://schemas.microsoft.com/office/drawing/2014/main" id="{2B4A56D1-75F6-5AE9-0BA4-64205D87AFC5}"/>
              </a:ext>
            </a:extLst>
          </p:cNvPr>
          <p:cNvSpPr txBox="1"/>
          <p:nvPr/>
        </p:nvSpPr>
        <p:spPr>
          <a:xfrm>
            <a:off x="601330" y="3870553"/>
            <a:ext cx="5428768" cy="461665"/>
          </a:xfrm>
          <a:prstGeom prst="rect">
            <a:avLst/>
          </a:prstGeom>
          <a:noFill/>
        </p:spPr>
        <p:txBody>
          <a:bodyPr wrap="square">
            <a:spAutoFit/>
          </a:bodyPr>
          <a:lstStyle/>
          <a:p>
            <a:r>
              <a:rPr lang="en-US" sz="1200" dirty="0" err="1"/>
              <a:t>서비스</a:t>
            </a:r>
            <a:r>
              <a:rPr lang="en-US" sz="1200" dirty="0"/>
              <a:t> </a:t>
            </a:r>
            <a:r>
              <a:rPr lang="en-US" sz="1200" dirty="0" err="1"/>
              <a:t>피드백</a:t>
            </a:r>
            <a:r>
              <a:rPr lang="en-US" sz="1200" dirty="0"/>
              <a:t>/</a:t>
            </a:r>
            <a:r>
              <a:rPr lang="en-US" sz="1200" dirty="0" err="1"/>
              <a:t>고객</a:t>
            </a:r>
            <a:r>
              <a:rPr lang="en-US" sz="1200" dirty="0"/>
              <a:t> </a:t>
            </a:r>
            <a:r>
              <a:rPr lang="en-US" sz="1200" dirty="0" err="1"/>
              <a:t>관계</a:t>
            </a:r>
            <a:r>
              <a:rPr lang="en-US" sz="1200" dirty="0"/>
              <a:t> </a:t>
            </a:r>
            <a:r>
              <a:rPr lang="en-US" sz="1200" dirty="0" err="1"/>
              <a:t>관리</a:t>
            </a:r>
            <a:r>
              <a:rPr lang="en-US" sz="1200" dirty="0"/>
              <a:t> </a:t>
            </a:r>
            <a:r>
              <a:rPr lang="en-US" sz="1200" dirty="0" err="1"/>
              <a:t>강화</a:t>
            </a:r>
            <a:r>
              <a:rPr lang="en-US" sz="1200" dirty="0"/>
              <a:t>/</a:t>
            </a:r>
          </a:p>
          <a:p>
            <a:r>
              <a:rPr lang="ko-KR" altLang="en-US" sz="1200" dirty="0"/>
              <a:t>전략적 파트너십 구축</a:t>
            </a:r>
            <a:r>
              <a:rPr lang="en-US" altLang="ko-KR" sz="1200" dirty="0"/>
              <a:t>/</a:t>
            </a:r>
            <a:r>
              <a:rPr lang="ko-KR" altLang="en-US" sz="1200" dirty="0"/>
              <a:t>정보 공용 </a:t>
            </a:r>
            <a:endParaRPr lang="en-US" sz="1200" dirty="0"/>
          </a:p>
        </p:txBody>
      </p:sp>
      <p:sp>
        <p:nvSpPr>
          <p:cNvPr id="45" name="文本框 44">
            <a:extLst>
              <a:ext uri="{FF2B5EF4-FFF2-40B4-BE49-F238E27FC236}">
                <a16:creationId xmlns:a16="http://schemas.microsoft.com/office/drawing/2014/main" id="{0B2DA0B1-8924-B8BE-3272-4BFAAF0219F2}"/>
              </a:ext>
            </a:extLst>
          </p:cNvPr>
          <p:cNvSpPr txBox="1"/>
          <p:nvPr/>
        </p:nvSpPr>
        <p:spPr>
          <a:xfrm>
            <a:off x="5959336" y="4530905"/>
            <a:ext cx="5428768" cy="276999"/>
          </a:xfrm>
          <a:prstGeom prst="rect">
            <a:avLst/>
          </a:prstGeom>
          <a:noFill/>
        </p:spPr>
        <p:txBody>
          <a:bodyPr wrap="square">
            <a:spAutoFit/>
          </a:bodyPr>
          <a:lstStyle/>
          <a:p>
            <a:r>
              <a:rPr lang="en-US" sz="1200" dirty="0" err="1"/>
              <a:t>비상</a:t>
            </a:r>
            <a:r>
              <a:rPr lang="ko-KR" altLang="en-US" sz="1200" dirty="0"/>
              <a:t>대비</a:t>
            </a:r>
            <a:r>
              <a:rPr lang="en-US" sz="1200" dirty="0"/>
              <a:t> </a:t>
            </a:r>
            <a:r>
              <a:rPr lang="en-US" sz="1200" dirty="0" err="1"/>
              <a:t>계획</a:t>
            </a:r>
            <a:r>
              <a:rPr lang="en-US" sz="1200" dirty="0"/>
              <a:t>/</a:t>
            </a:r>
            <a:r>
              <a:rPr lang="en-US" sz="1200" dirty="0" err="1"/>
              <a:t>빠른</a:t>
            </a:r>
            <a:r>
              <a:rPr lang="en-US" sz="1200" dirty="0"/>
              <a:t> </a:t>
            </a:r>
            <a:r>
              <a:rPr lang="en-US" sz="1200" dirty="0" err="1"/>
              <a:t>결정</a:t>
            </a:r>
            <a:r>
              <a:rPr lang="en-US" sz="1200" dirty="0"/>
              <a:t> </a:t>
            </a:r>
            <a:r>
              <a:rPr lang="en-US" sz="1200" dirty="0" err="1"/>
              <a:t>내리는</a:t>
            </a:r>
            <a:r>
              <a:rPr lang="en-US" sz="1200" dirty="0"/>
              <a:t> </a:t>
            </a:r>
            <a:r>
              <a:rPr lang="en-US" sz="1200" dirty="0" err="1"/>
              <a:t>능력</a:t>
            </a:r>
            <a:endParaRPr lang="en-US" sz="1200" dirty="0"/>
          </a:p>
        </p:txBody>
      </p:sp>
      <p:sp>
        <p:nvSpPr>
          <p:cNvPr id="47" name="文本框 46">
            <a:extLst>
              <a:ext uri="{FF2B5EF4-FFF2-40B4-BE49-F238E27FC236}">
                <a16:creationId xmlns:a16="http://schemas.microsoft.com/office/drawing/2014/main" id="{D5CAA51B-F829-A74D-2FAE-EF583DF8C08D}"/>
              </a:ext>
            </a:extLst>
          </p:cNvPr>
          <p:cNvSpPr txBox="1"/>
          <p:nvPr/>
        </p:nvSpPr>
        <p:spPr>
          <a:xfrm>
            <a:off x="1149002" y="3453676"/>
            <a:ext cx="5693868" cy="276999"/>
          </a:xfrm>
          <a:prstGeom prst="rect">
            <a:avLst/>
          </a:prstGeom>
          <a:noFill/>
        </p:spPr>
        <p:txBody>
          <a:bodyPr wrap="square">
            <a:spAutoFit/>
          </a:bodyPr>
          <a:lstStyle/>
          <a:p>
            <a:r>
              <a:rPr lang="en-US" sz="1200" dirty="0" err="1"/>
              <a:t>장비</a:t>
            </a:r>
            <a:r>
              <a:rPr lang="en-US" sz="1200" dirty="0"/>
              <a:t> </a:t>
            </a:r>
            <a:r>
              <a:rPr lang="en-US" sz="1200" dirty="0" err="1"/>
              <a:t>정기</a:t>
            </a:r>
            <a:r>
              <a:rPr lang="ko-KR" altLang="en-US" sz="1200" dirty="0"/>
              <a:t>점검</a:t>
            </a:r>
            <a:endParaRPr lang="en-US" sz="1200" dirty="0"/>
          </a:p>
        </p:txBody>
      </p:sp>
      <p:sp>
        <p:nvSpPr>
          <p:cNvPr id="49" name="文本框 48">
            <a:extLst>
              <a:ext uri="{FF2B5EF4-FFF2-40B4-BE49-F238E27FC236}">
                <a16:creationId xmlns:a16="http://schemas.microsoft.com/office/drawing/2014/main" id="{CE0E7534-8441-B66C-871A-B5369733CA51}"/>
              </a:ext>
            </a:extLst>
          </p:cNvPr>
          <p:cNvSpPr txBox="1"/>
          <p:nvPr/>
        </p:nvSpPr>
        <p:spPr>
          <a:xfrm>
            <a:off x="6227106" y="3310959"/>
            <a:ext cx="5693868" cy="461665"/>
          </a:xfrm>
          <a:prstGeom prst="rect">
            <a:avLst/>
          </a:prstGeom>
          <a:noFill/>
        </p:spPr>
        <p:txBody>
          <a:bodyPr wrap="square">
            <a:spAutoFit/>
          </a:bodyPr>
          <a:lstStyle/>
          <a:p>
            <a:r>
              <a:rPr lang="en-US" sz="1200" dirty="0" err="1"/>
              <a:t>근로자</a:t>
            </a:r>
            <a:r>
              <a:rPr lang="en-US" sz="1200" dirty="0"/>
              <a:t> </a:t>
            </a:r>
            <a:r>
              <a:rPr lang="en-US" sz="1200" dirty="0" err="1"/>
              <a:t>근로</a:t>
            </a:r>
            <a:r>
              <a:rPr lang="en-US" sz="1200" dirty="0"/>
              <a:t> </a:t>
            </a:r>
            <a:r>
              <a:rPr lang="en-US" sz="1200" dirty="0" err="1"/>
              <a:t>환경</a:t>
            </a:r>
            <a:r>
              <a:rPr lang="en-US" sz="1200" dirty="0"/>
              <a:t> </a:t>
            </a:r>
            <a:r>
              <a:rPr lang="en-US" sz="1200" dirty="0" err="1"/>
              <a:t>개선</a:t>
            </a:r>
            <a:r>
              <a:rPr lang="en-US" sz="1200" dirty="0"/>
              <a:t>/</a:t>
            </a:r>
            <a:r>
              <a:rPr lang="ko-KR" altLang="en-US" sz="1200" dirty="0"/>
              <a:t>근로 시간과 </a:t>
            </a:r>
            <a:endParaRPr lang="en-US" altLang="ko-KR" sz="1200" dirty="0"/>
          </a:p>
          <a:p>
            <a:r>
              <a:rPr lang="ko-KR" altLang="en-US" sz="1200" dirty="0"/>
              <a:t>근로 강도 합리적으로 조정</a:t>
            </a:r>
            <a:r>
              <a:rPr lang="en-US" altLang="ko-KR" sz="1200" dirty="0"/>
              <a:t>/</a:t>
            </a:r>
            <a:r>
              <a:rPr lang="ko-KR" altLang="en-US" sz="1200" dirty="0"/>
              <a:t>복지</a:t>
            </a:r>
            <a:endParaRPr lang="en-US" sz="1200" dirty="0"/>
          </a:p>
        </p:txBody>
      </p:sp>
      <p:sp>
        <p:nvSpPr>
          <p:cNvPr id="16" name="灯片编号占位符 15">
            <a:extLst>
              <a:ext uri="{FF2B5EF4-FFF2-40B4-BE49-F238E27FC236}">
                <a16:creationId xmlns:a16="http://schemas.microsoft.com/office/drawing/2014/main" id="{05102BEC-E5BC-54B0-3E59-B44D4D345708}"/>
              </a:ext>
            </a:extLst>
          </p:cNvPr>
          <p:cNvSpPr>
            <a:spLocks noGrp="1"/>
          </p:cNvSpPr>
          <p:nvPr>
            <p:ph type="sldNum" sz="quarter" idx="12"/>
          </p:nvPr>
        </p:nvSpPr>
        <p:spPr/>
        <p:txBody>
          <a:bodyPr/>
          <a:lstStyle/>
          <a:p>
            <a:fld id="{9D3F3F13-0FB9-47BC-BEC9-3C89F320EEF0}" type="slidenum">
              <a:rPr lang="ko-KR" altLang="en-US" smtClean="0"/>
              <a:t>34</a:t>
            </a:fld>
            <a:endParaRPr lang="ko-KR" altLang="en-US"/>
          </a:p>
        </p:txBody>
      </p:sp>
    </p:spTree>
    <p:extLst>
      <p:ext uri="{BB962C8B-B14F-4D97-AF65-F5344CB8AC3E}">
        <p14:creationId xmlns:p14="http://schemas.microsoft.com/office/powerpoint/2010/main" val="12782929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0"/>
            <a:ext cx="3096344" cy="561949"/>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8.</a:t>
            </a:r>
            <a:r>
              <a:rPr lang="en-US" sz="1800" spc="0" dirty="0">
                <a:effectLst/>
                <a:latin typeface="Times New Roman" panose="02020603050405020304" pitchFamily="18" charset="0"/>
                <a:ea typeface="Batang" panose="02030600000101010101" pitchFamily="18" charset="-127"/>
                <a:cs typeface="Times New Roman" panose="02020603050405020304" pitchFamily="18" charset="0"/>
              </a:rPr>
              <a:t> Conclusion (1)</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5" name="文本框 4">
            <a:extLst>
              <a:ext uri="{FF2B5EF4-FFF2-40B4-BE49-F238E27FC236}">
                <a16:creationId xmlns:a16="http://schemas.microsoft.com/office/drawing/2014/main" id="{5291D8BD-2DB0-D067-6A6E-E15998760E46}"/>
              </a:ext>
            </a:extLst>
          </p:cNvPr>
          <p:cNvSpPr txBox="1"/>
          <p:nvPr/>
        </p:nvSpPr>
        <p:spPr>
          <a:xfrm>
            <a:off x="395536" y="974292"/>
            <a:ext cx="8399996" cy="1915140"/>
          </a:xfrm>
          <a:prstGeom prst="rect">
            <a:avLst/>
          </a:prstGeom>
          <a:noFill/>
        </p:spPr>
        <p:txBody>
          <a:bodyPr wrap="square">
            <a:spAutoFit/>
          </a:bodyPr>
          <a:lstStyle/>
          <a:p>
            <a:r>
              <a:rPr lang="en-US" sz="1600" b="1" dirty="0">
                <a:solidFill>
                  <a:schemeClr val="tx2"/>
                </a:solidFill>
                <a:effectLst/>
                <a:latin typeface="Times New Roman" panose="02020603050405020304" pitchFamily="18" charset="0"/>
                <a:cs typeface="Times New Roman" panose="02020603050405020304" pitchFamily="18" charset="0"/>
              </a:rPr>
              <a:t>Theoretical contribution</a:t>
            </a:r>
            <a:r>
              <a:rPr lang="zh-CN" altLang="en-US" sz="1600" dirty="0">
                <a:effectLst/>
                <a:latin typeface="Times New Roman" panose="02020603050405020304" pitchFamily="18" charset="0"/>
                <a:cs typeface="Times New Roman" panose="02020603050405020304" pitchFamily="18" charset="0"/>
              </a:rPr>
              <a:t>：</a:t>
            </a:r>
            <a:endParaRPr lang="en-US" altLang="zh-CN" sz="1600" dirty="0">
              <a:effectLst/>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
            </a:pPr>
            <a:r>
              <a:rPr lang="ko-KR" altLang="en-US" sz="1400" dirty="0">
                <a:latin typeface="Times New Roman" panose="02020603050405020304" pitchFamily="18" charset="0"/>
                <a:cs typeface="Times New Roman" panose="02020603050405020304" pitchFamily="18" charset="0"/>
              </a:rPr>
              <a:t>산업별 </a:t>
            </a:r>
            <a:r>
              <a:rPr lang="en-US" altLang="ko-KR" sz="1400" dirty="0">
                <a:latin typeface="Times New Roman" panose="02020603050405020304" pitchFamily="18" charset="0"/>
                <a:cs typeface="Times New Roman" panose="02020603050405020304" pitchFamily="18" charset="0"/>
              </a:rPr>
              <a:t>cold</a:t>
            </a:r>
            <a:r>
              <a:rPr lang="zh-CN" altLang="en-US" sz="1400" dirty="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chain</a:t>
            </a:r>
            <a:r>
              <a:rPr lang="ko-KR" altLang="en-US" sz="1400" dirty="0">
                <a:latin typeface="Times New Roman" panose="02020603050405020304" pitchFamily="18" charset="0"/>
                <a:cs typeface="Times New Roman" panose="02020603050405020304" pitchFamily="18" charset="0"/>
              </a:rPr>
              <a:t> 위험요인을 비교 분석하였다</a:t>
            </a:r>
            <a:r>
              <a:rPr lang="en-US" altLang="ko-KR" sz="1400" dirty="0">
                <a:latin typeface="Times New Roman" panose="02020603050405020304" pitchFamily="18" charset="0"/>
                <a:cs typeface="Times New Roman" panose="02020603050405020304" pitchFamily="18" charset="0"/>
              </a:rPr>
              <a:t>.</a:t>
            </a:r>
          </a:p>
          <a:p>
            <a:pPr marL="285750" indent="-285750">
              <a:lnSpc>
                <a:spcPct val="150000"/>
              </a:lnSpc>
              <a:buFont typeface="Wingdings" panose="05000000000000000000" pitchFamily="2" charset="2"/>
              <a:buChar char="§"/>
            </a:pPr>
            <a:r>
              <a:rPr lang="ko-KR" altLang="en-US" sz="1400" dirty="0">
                <a:latin typeface="Times New Roman" panose="02020603050405020304" pitchFamily="18" charset="0"/>
                <a:cs typeface="Times New Roman" panose="02020603050405020304" pitchFamily="18" charset="0"/>
              </a:rPr>
              <a:t>본 연구에 사용된 연구 데이터는 설문지를 통해 얻은 연구 데이터보다 시간과 인력을 절약할 수 있다</a:t>
            </a:r>
            <a:r>
              <a:rPr lang="en-US" altLang="ko-KR" sz="1400" dirty="0">
                <a:latin typeface="Times New Roman" panose="02020603050405020304" pitchFamily="18" charset="0"/>
                <a:cs typeface="Times New Roman" panose="02020603050405020304" pitchFamily="18" charset="0"/>
              </a:rPr>
              <a:t>. </a:t>
            </a:r>
            <a:r>
              <a:rPr lang="ko-KR" altLang="en-US" sz="1400" dirty="0">
                <a:latin typeface="Times New Roman" panose="02020603050405020304" pitchFamily="18" charset="0"/>
                <a:cs typeface="Times New Roman" panose="02020603050405020304" pitchFamily="18" charset="0"/>
              </a:rPr>
              <a:t>데이터는 적시성 하고 포괄적이며 객관성을 갖추다</a:t>
            </a:r>
            <a:r>
              <a:rPr lang="en-US" altLang="ko-KR" sz="1400" dirty="0">
                <a:latin typeface="Times New Roman" panose="02020603050405020304" pitchFamily="18" charset="0"/>
                <a:cs typeface="Times New Roman" panose="02020603050405020304" pitchFamily="18" charset="0"/>
              </a:rPr>
              <a:t>.</a:t>
            </a:r>
            <a:r>
              <a:rPr lang="ko-KR" altLang="en-US" sz="1400" dirty="0">
                <a:latin typeface="Times New Roman" panose="02020603050405020304" pitchFamily="18" charset="0"/>
                <a:cs typeface="Times New Roman" panose="02020603050405020304" pitchFamily="18" charset="0"/>
              </a:rPr>
              <a:t> </a:t>
            </a:r>
            <a:endParaRPr lang="en-US" altLang="ko-KR" sz="1400"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
            </a:pPr>
            <a:r>
              <a:rPr lang="ko-KR" altLang="en-US" sz="1400" dirty="0">
                <a:latin typeface="Times New Roman" panose="02020603050405020304" pitchFamily="18" charset="0"/>
                <a:cs typeface="Times New Roman" panose="02020603050405020304" pitchFamily="18" charset="0"/>
              </a:rPr>
              <a:t>위험 요인을 정량화는 위험 요인이 콜드 체인 프로세스에 미치는 영향 정도를 파악할 수 있고 연구 결과를 기반으로 위험 대응 전략을 제공하는 데 더 도움이 될 수 있다</a:t>
            </a:r>
            <a:r>
              <a:rPr lang="en-US" altLang="ko-KR" sz="1400" dirty="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7" name="文本框 6">
            <a:extLst>
              <a:ext uri="{FF2B5EF4-FFF2-40B4-BE49-F238E27FC236}">
                <a16:creationId xmlns:a16="http://schemas.microsoft.com/office/drawing/2014/main" id="{9FECEFCB-4818-829C-73EF-59170AFA54B2}"/>
              </a:ext>
            </a:extLst>
          </p:cNvPr>
          <p:cNvSpPr txBox="1"/>
          <p:nvPr/>
        </p:nvSpPr>
        <p:spPr>
          <a:xfrm>
            <a:off x="467544" y="2894715"/>
            <a:ext cx="7868771" cy="899157"/>
          </a:xfrm>
          <a:prstGeom prst="rect">
            <a:avLst/>
          </a:prstGeom>
          <a:noFill/>
        </p:spPr>
        <p:txBody>
          <a:bodyPr wrap="square">
            <a:spAutoFit/>
          </a:bodyPr>
          <a:lstStyle/>
          <a:p>
            <a:pPr latinLnBrk="1">
              <a:lnSpc>
                <a:spcPct val="107000"/>
              </a:lnSpc>
              <a:spcBef>
                <a:spcPts val="200"/>
              </a:spcBef>
            </a:pPr>
            <a:r>
              <a:rPr lang="en-US" sz="1600" b="1" kern="100"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rPr>
              <a:t>Practical contribution:</a:t>
            </a:r>
          </a:p>
          <a:p>
            <a:pPr marL="285750" indent="-285750" latinLnBrk="1">
              <a:lnSpc>
                <a:spcPct val="107000"/>
              </a:lnSpc>
              <a:spcBef>
                <a:spcPts val="200"/>
              </a:spcBef>
              <a:buFont typeface="Wingdings" panose="05000000000000000000" pitchFamily="2" charset="2"/>
              <a:buChar char="§"/>
            </a:pPr>
            <a:r>
              <a:rPr lang="ko-KR" altLang="en-US" sz="1400" kern="100" dirty="0">
                <a:effectLst/>
                <a:latin typeface="+mn-ea"/>
                <a:cs typeface="Times New Roman" panose="02020603050405020304" pitchFamily="18" charset="0"/>
              </a:rPr>
              <a:t>이 연구는 기업이 콜드체인 산업의 위험 요소를 식별하는 데 도움이 될 수 있다</a:t>
            </a:r>
            <a:r>
              <a:rPr lang="en-US" altLang="ko-KR" sz="1400" kern="100" dirty="0">
                <a:effectLst/>
                <a:latin typeface="+mn-ea"/>
                <a:cs typeface="Times New Roman" panose="02020603050405020304" pitchFamily="18" charset="0"/>
              </a:rPr>
              <a:t>.</a:t>
            </a:r>
            <a:endParaRPr lang="en-US" sz="1400" kern="100" dirty="0">
              <a:effectLst/>
              <a:latin typeface="+mn-ea"/>
              <a:cs typeface="Times New Roman" panose="02020603050405020304" pitchFamily="18" charset="0"/>
            </a:endParaRPr>
          </a:p>
          <a:p>
            <a:pPr marL="342900" indent="-342900" latinLnBrk="1">
              <a:lnSpc>
                <a:spcPct val="107000"/>
              </a:lnSpc>
              <a:spcBef>
                <a:spcPts val="200"/>
              </a:spcBef>
              <a:buFont typeface="Wingdings" panose="05000000000000000000" pitchFamily="2" charset="2"/>
              <a:buChar char="§"/>
            </a:pPr>
            <a:endParaRPr lang="en-US" sz="1800" b="1" kern="100" dirty="0">
              <a:effectLst/>
              <a:latin typeface="Batang" panose="02030600000101010101" pitchFamily="18" charset="-127"/>
              <a:ea typeface="Batang" panose="02030600000101010101" pitchFamily="18" charset="-127"/>
              <a:cs typeface="Times New Roman" panose="02020603050405020304" pitchFamily="18" charset="0"/>
            </a:endParaRPr>
          </a:p>
        </p:txBody>
      </p:sp>
      <p:sp>
        <p:nvSpPr>
          <p:cNvPr id="3" name="灯片编号占位符 2">
            <a:extLst>
              <a:ext uri="{FF2B5EF4-FFF2-40B4-BE49-F238E27FC236}">
                <a16:creationId xmlns:a16="http://schemas.microsoft.com/office/drawing/2014/main" id="{039AB8E3-18C2-98A8-2175-C7DA93C0A701}"/>
              </a:ext>
            </a:extLst>
          </p:cNvPr>
          <p:cNvSpPr>
            <a:spLocks noGrp="1"/>
          </p:cNvSpPr>
          <p:nvPr>
            <p:ph type="sldNum" sz="quarter" idx="12"/>
          </p:nvPr>
        </p:nvSpPr>
        <p:spPr/>
        <p:txBody>
          <a:bodyPr/>
          <a:lstStyle/>
          <a:p>
            <a:fld id="{9D3F3F13-0FB9-47BC-BEC9-3C89F320EEF0}" type="slidenum">
              <a:rPr lang="ko-KR" altLang="en-US" smtClean="0"/>
              <a:t>35</a:t>
            </a:fld>
            <a:endParaRPr lang="ko-KR" altLang="en-US"/>
          </a:p>
        </p:txBody>
      </p:sp>
    </p:spTree>
    <p:extLst>
      <p:ext uri="{BB962C8B-B14F-4D97-AF65-F5344CB8AC3E}">
        <p14:creationId xmlns:p14="http://schemas.microsoft.com/office/powerpoint/2010/main" val="12381860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0"/>
            <a:ext cx="3096344" cy="561949"/>
          </a:xfrm>
          <a:prstGeom prst="rect">
            <a:avLst/>
          </a:prstGeom>
          <a:noFill/>
        </p:spPr>
        <p:txBody>
          <a:bodyPr wrap="square" rtlCol="0">
            <a:spAutoFit/>
          </a:bodyPr>
          <a:lstStyle>
            <a:defPPr>
              <a:defRPr lang="ko-KR"/>
            </a:defPPr>
            <a:lvl1pPr algn="r">
              <a:defRPr sz="2400" b="1" spc="-150">
                <a:solidFill>
                  <a:srgbClr val="004989"/>
                </a:solidFill>
              </a:defRPr>
            </a:lvl1pPr>
          </a:lstStyle>
          <a:p>
            <a:pPr marL="0" marR="0" lvl="0" indent="0" algn="l" defTabSz="914400" rtl="0" eaLnBrk="1" fontAlgn="auto" latinLnBrk="1" hangingPunct="1">
              <a:lnSpc>
                <a:spcPct val="200000"/>
              </a:lnSpc>
              <a:spcBef>
                <a:spcPts val="0"/>
              </a:spcBef>
              <a:spcAft>
                <a:spcPts val="0"/>
              </a:spcAft>
              <a:buClrTx/>
              <a:buSzTx/>
              <a:buFontTx/>
              <a:buNone/>
              <a:tabLst/>
              <a:defRPr/>
            </a:pP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8.</a:t>
            </a:r>
            <a:r>
              <a:rPr lang="en-US" sz="1800" spc="0" dirty="0">
                <a:effectLst/>
                <a:latin typeface="Times New Roman" panose="02020603050405020304" pitchFamily="18" charset="0"/>
                <a:ea typeface="Batang" panose="02030600000101010101" pitchFamily="18" charset="-127"/>
                <a:cs typeface="Times New Roman" panose="02020603050405020304" pitchFamily="18" charset="0"/>
              </a:rPr>
              <a:t> Conclusion (2)</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9" name="文本框 8">
            <a:extLst>
              <a:ext uri="{FF2B5EF4-FFF2-40B4-BE49-F238E27FC236}">
                <a16:creationId xmlns:a16="http://schemas.microsoft.com/office/drawing/2014/main" id="{A0E2D6DA-8B78-9C89-975E-F97B04F6C1AC}"/>
              </a:ext>
            </a:extLst>
          </p:cNvPr>
          <p:cNvSpPr txBox="1"/>
          <p:nvPr/>
        </p:nvSpPr>
        <p:spPr>
          <a:xfrm>
            <a:off x="408135" y="966522"/>
            <a:ext cx="7960108" cy="2893100"/>
          </a:xfrm>
          <a:prstGeom prst="rect">
            <a:avLst/>
          </a:prstGeom>
          <a:noFill/>
        </p:spPr>
        <p:txBody>
          <a:bodyPr wrap="square">
            <a:spAutoFit/>
          </a:bodyPr>
          <a:lstStyle/>
          <a:p>
            <a:r>
              <a:rPr lang="en-US" sz="1600" b="1" dirty="0">
                <a:solidFill>
                  <a:schemeClr val="tx2"/>
                </a:solidFill>
                <a:effectLst/>
                <a:latin typeface="Times New Roman" panose="02020603050405020304" pitchFamily="18" charset="0"/>
                <a:cs typeface="Times New Roman" panose="02020603050405020304" pitchFamily="18" charset="0"/>
              </a:rPr>
              <a:t>Limitation and future directions</a:t>
            </a:r>
            <a:r>
              <a:rPr lang="zh-CN" altLang="en-US" sz="1600" b="1" dirty="0">
                <a:solidFill>
                  <a:schemeClr val="tx2"/>
                </a:solidFill>
                <a:effectLst/>
                <a:latin typeface="Times New Roman" panose="02020603050405020304" pitchFamily="18" charset="0"/>
                <a:cs typeface="Times New Roman" panose="02020603050405020304" pitchFamily="18" charset="0"/>
              </a:rPr>
              <a:t>：</a:t>
            </a:r>
            <a:endParaRPr lang="en-US" altLang="zh-CN" sz="1600" b="1" dirty="0">
              <a:solidFill>
                <a:schemeClr val="tx2"/>
              </a:solidFill>
              <a:effectLst/>
              <a:latin typeface="Times New Roman" panose="02020603050405020304" pitchFamily="18" charset="0"/>
              <a:cs typeface="Times New Roman" panose="02020603050405020304" pitchFamily="18" charset="0"/>
            </a:endParaRPr>
          </a:p>
          <a:p>
            <a:endParaRPr lang="en-US" altLang="zh-CN" sz="1600" b="1" dirty="0">
              <a:solidFill>
                <a:schemeClr val="tx2"/>
              </a:solidFill>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altLang="ko-KR" sz="1400" dirty="0"/>
              <a:t>Google </a:t>
            </a:r>
            <a:r>
              <a:rPr lang="ko-KR" altLang="en-US" sz="1400" dirty="0"/>
              <a:t>뉴스 페이지의 한계로 인해 제한된 양의 뉴스만 얻다</a:t>
            </a:r>
            <a:r>
              <a:rPr lang="en-US" altLang="ko-KR" sz="1400" dirty="0"/>
              <a:t>.</a:t>
            </a:r>
          </a:p>
          <a:p>
            <a:endParaRPr lang="en-US" sz="1400" dirty="0"/>
          </a:p>
          <a:p>
            <a:r>
              <a:rPr lang="en-US" sz="1400" dirty="0"/>
              <a:t>    </a:t>
            </a:r>
            <a:r>
              <a:rPr lang="ko-KR" altLang="en-US" sz="1400" b="1" dirty="0">
                <a:solidFill>
                  <a:schemeClr val="accent4">
                    <a:lumMod val="75000"/>
                  </a:schemeClr>
                </a:solidFill>
              </a:rPr>
              <a:t>다른 뉴스 웹사이트도 같이</a:t>
            </a:r>
            <a:r>
              <a:rPr lang="zh-CN" altLang="en-US" sz="1400" b="1" dirty="0">
                <a:solidFill>
                  <a:schemeClr val="accent4">
                    <a:lumMod val="75000"/>
                  </a:schemeClr>
                </a:solidFill>
              </a:rPr>
              <a:t> </a:t>
            </a:r>
            <a:r>
              <a:rPr lang="ko-KR" altLang="en-US" sz="1400" b="1" dirty="0">
                <a:solidFill>
                  <a:schemeClr val="accent4">
                    <a:lumMod val="75000"/>
                  </a:schemeClr>
                </a:solidFill>
              </a:rPr>
              <a:t>이용한다</a:t>
            </a:r>
            <a:r>
              <a:rPr lang="en-US" altLang="ko-KR" sz="1400" b="1" dirty="0">
                <a:solidFill>
                  <a:schemeClr val="accent4">
                    <a:lumMod val="75000"/>
                  </a:schemeClr>
                </a:solidFill>
              </a:rPr>
              <a:t>.</a:t>
            </a:r>
            <a:r>
              <a:rPr lang="ko-KR" altLang="en-US" sz="1400" b="1" dirty="0">
                <a:solidFill>
                  <a:schemeClr val="accent4">
                    <a:lumMod val="75000"/>
                  </a:schemeClr>
                </a:solidFill>
              </a:rPr>
              <a:t> </a:t>
            </a:r>
            <a:endParaRPr lang="en-US" altLang="ko-KR" sz="1400" b="1" dirty="0">
              <a:solidFill>
                <a:schemeClr val="accent4">
                  <a:lumMod val="75000"/>
                </a:schemeClr>
              </a:solidFill>
            </a:endParaRPr>
          </a:p>
          <a:p>
            <a:endParaRPr lang="en-US" altLang="ko-KR" sz="1400" dirty="0"/>
          </a:p>
          <a:p>
            <a:pPr marL="285750" indent="-285750">
              <a:buFont typeface="Wingdings" panose="05000000000000000000" pitchFamily="2" charset="2"/>
              <a:buChar char="§"/>
            </a:pPr>
            <a:r>
              <a:rPr lang="en-US" sz="1600" b="0" i="0" dirty="0">
                <a:solidFill>
                  <a:srgbClr val="333333"/>
                </a:solidFill>
                <a:effectLst/>
                <a:latin typeface="Times New Roman" panose="02020603050405020304" pitchFamily="18" charset="0"/>
                <a:cs typeface="Times New Roman" panose="02020603050405020304" pitchFamily="18" charset="0"/>
              </a:rPr>
              <a:t>fresh food cold chain and medicine cold chain</a:t>
            </a:r>
            <a:r>
              <a:rPr lang="ko-KR" altLang="en-US" sz="1600" dirty="0">
                <a:solidFill>
                  <a:srgbClr val="333333"/>
                </a:solidFill>
                <a:latin typeface="Times New Roman" panose="02020603050405020304" pitchFamily="18" charset="0"/>
                <a:cs typeface="Times New Roman" panose="02020603050405020304" pitchFamily="18" charset="0"/>
              </a:rPr>
              <a:t> </a:t>
            </a:r>
            <a:r>
              <a:rPr lang="ko-KR" altLang="en-US" sz="1400" dirty="0">
                <a:solidFill>
                  <a:srgbClr val="333333"/>
                </a:solidFill>
                <a:latin typeface="Times New Roman" panose="02020603050405020304" pitchFamily="18" charset="0"/>
                <a:cs typeface="Times New Roman" panose="02020603050405020304" pitchFamily="18" charset="0"/>
              </a:rPr>
              <a:t>연구대상으로</a:t>
            </a:r>
            <a:endParaRPr lang="en-US" altLang="ko-KR" sz="1400" dirty="0">
              <a:solidFill>
                <a:srgbClr val="333333"/>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endParaRPr lang="en-US" altLang="ko-KR" sz="1400" dirty="0">
              <a:solidFill>
                <a:srgbClr val="333333"/>
              </a:solidFill>
              <a:latin typeface="Times New Roman" panose="02020603050405020304" pitchFamily="18" charset="0"/>
              <a:cs typeface="Times New Roman" panose="02020603050405020304" pitchFamily="18" charset="0"/>
            </a:endParaRPr>
          </a:p>
          <a:p>
            <a:r>
              <a:rPr lang="en-US" altLang="ko-KR" sz="1400" dirty="0">
                <a:solidFill>
                  <a:srgbClr val="333333"/>
                </a:solidFill>
                <a:latin typeface="Times New Roman" panose="02020603050405020304" pitchFamily="18" charset="0"/>
                <a:cs typeface="Times New Roman" panose="02020603050405020304" pitchFamily="18" charset="0"/>
              </a:rPr>
              <a:t>     </a:t>
            </a:r>
            <a:r>
              <a:rPr lang="ko-KR" altLang="en-US" sz="1400" b="1" dirty="0">
                <a:solidFill>
                  <a:schemeClr val="accent4">
                    <a:lumMod val="75000"/>
                  </a:schemeClr>
                </a:solidFill>
                <a:latin typeface="Times New Roman" panose="02020603050405020304" pitchFamily="18" charset="0"/>
                <a:cs typeface="Times New Roman" panose="02020603050405020304" pitchFamily="18" charset="0"/>
              </a:rPr>
              <a:t>농산품 </a:t>
            </a:r>
            <a:r>
              <a:rPr lang="en-US" altLang="ko-KR" sz="1400" b="1" dirty="0">
                <a:solidFill>
                  <a:schemeClr val="accent4">
                    <a:lumMod val="75000"/>
                  </a:schemeClr>
                </a:solidFill>
                <a:latin typeface="Times New Roman" panose="02020603050405020304" pitchFamily="18" charset="0"/>
                <a:cs typeface="Times New Roman" panose="02020603050405020304" pitchFamily="18" charset="0"/>
              </a:rPr>
              <a:t>cold chain, </a:t>
            </a:r>
            <a:r>
              <a:rPr lang="ko-KR" altLang="en-US" sz="1400" b="1" dirty="0">
                <a:solidFill>
                  <a:schemeClr val="accent4">
                    <a:lumMod val="75000"/>
                  </a:schemeClr>
                </a:solidFill>
                <a:latin typeface="Times New Roman" panose="02020603050405020304" pitchFamily="18" charset="0"/>
                <a:cs typeface="Times New Roman" panose="02020603050405020304" pitchFamily="18" charset="0"/>
              </a:rPr>
              <a:t>백신 </a:t>
            </a:r>
            <a:r>
              <a:rPr lang="en-US" altLang="ko-KR" sz="1400" b="1" dirty="0">
                <a:solidFill>
                  <a:schemeClr val="accent4">
                    <a:lumMod val="75000"/>
                  </a:schemeClr>
                </a:solidFill>
                <a:latin typeface="Times New Roman" panose="02020603050405020304" pitchFamily="18" charset="0"/>
                <a:cs typeface="Times New Roman" panose="02020603050405020304" pitchFamily="18" charset="0"/>
              </a:rPr>
              <a:t>cold chain, </a:t>
            </a:r>
            <a:r>
              <a:rPr lang="ko-KR" altLang="en-US" sz="1400" b="1" dirty="0">
                <a:solidFill>
                  <a:schemeClr val="accent4">
                    <a:lumMod val="75000"/>
                  </a:schemeClr>
                </a:solidFill>
                <a:latin typeface="Times New Roman" panose="02020603050405020304" pitchFamily="18" charset="0"/>
                <a:cs typeface="Times New Roman" panose="02020603050405020304" pitchFamily="18" charset="0"/>
              </a:rPr>
              <a:t>꽃 </a:t>
            </a:r>
            <a:r>
              <a:rPr lang="en-US" altLang="ko-KR" sz="1400" b="1" dirty="0">
                <a:solidFill>
                  <a:schemeClr val="accent4">
                    <a:lumMod val="75000"/>
                  </a:schemeClr>
                </a:solidFill>
                <a:latin typeface="Times New Roman" panose="02020603050405020304" pitchFamily="18" charset="0"/>
                <a:cs typeface="Times New Roman" panose="02020603050405020304" pitchFamily="18" charset="0"/>
              </a:rPr>
              <a:t>cold chain</a:t>
            </a:r>
            <a:r>
              <a:rPr lang="ko-KR" altLang="en-US" sz="1400" b="1" dirty="0">
                <a:solidFill>
                  <a:schemeClr val="accent4">
                    <a:lumMod val="75000"/>
                  </a:schemeClr>
                </a:solidFill>
                <a:latin typeface="Times New Roman" panose="02020603050405020304" pitchFamily="18" charset="0"/>
                <a:cs typeface="Times New Roman" panose="02020603050405020304" pitchFamily="18" charset="0"/>
              </a:rPr>
              <a:t> 등 연구 범위를 확장</a:t>
            </a:r>
            <a:r>
              <a:rPr lang="en-US" altLang="ko-KR" sz="1400" b="1" dirty="0">
                <a:solidFill>
                  <a:schemeClr val="accent4">
                    <a:lumMod val="75000"/>
                  </a:schemeClr>
                </a:solidFill>
                <a:latin typeface="Times New Roman" panose="02020603050405020304" pitchFamily="18" charset="0"/>
                <a:cs typeface="Times New Roman" panose="02020603050405020304" pitchFamily="18" charset="0"/>
              </a:rPr>
              <a:t>.</a:t>
            </a:r>
            <a:r>
              <a:rPr lang="ko-KR" altLang="en-US" sz="1600" b="1" dirty="0">
                <a:solidFill>
                  <a:schemeClr val="accent4">
                    <a:lumMod val="75000"/>
                  </a:schemeClr>
                </a:solidFill>
                <a:latin typeface="Times New Roman" panose="02020603050405020304" pitchFamily="18" charset="0"/>
                <a:cs typeface="Times New Roman" panose="02020603050405020304" pitchFamily="18" charset="0"/>
              </a:rPr>
              <a:t> </a:t>
            </a:r>
            <a:endParaRPr lang="en-US" altLang="ko-KR" sz="1600" b="1" dirty="0">
              <a:solidFill>
                <a:schemeClr val="accent4">
                  <a:lumMod val="75000"/>
                </a:schemeClr>
              </a:solidFill>
              <a:latin typeface="Times New Roman" panose="02020603050405020304" pitchFamily="18" charset="0"/>
              <a:cs typeface="Times New Roman" panose="02020603050405020304" pitchFamily="18" charset="0"/>
            </a:endParaRPr>
          </a:p>
          <a:p>
            <a:endParaRPr lang="en-US" altLang="ko-KR" sz="1600" dirty="0">
              <a:solidFill>
                <a:srgbClr val="333333"/>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sz="1600" dirty="0">
                <a:latin typeface="Times New Roman" panose="02020603050405020304" pitchFamily="18" charset="0"/>
                <a:cs typeface="Times New Roman" panose="02020603050405020304" pitchFamily="18" charset="0"/>
              </a:rPr>
              <a:t>Topic modelling</a:t>
            </a:r>
          </a:p>
          <a:p>
            <a:r>
              <a:rPr lang="en-US" sz="1600" dirty="0">
                <a:latin typeface="Times New Roman" panose="02020603050405020304" pitchFamily="18" charset="0"/>
                <a:cs typeface="Times New Roman" panose="02020603050405020304" pitchFamily="18" charset="0"/>
              </a:rPr>
              <a:t>    </a:t>
            </a:r>
          </a:p>
        </p:txBody>
      </p:sp>
      <p:sp>
        <p:nvSpPr>
          <p:cNvPr id="8" name="箭头: 下 7">
            <a:extLst>
              <a:ext uri="{FF2B5EF4-FFF2-40B4-BE49-F238E27FC236}">
                <a16:creationId xmlns:a16="http://schemas.microsoft.com/office/drawing/2014/main" id="{783AFAC0-382F-E660-25D9-4CFE5B1A4254}"/>
              </a:ext>
            </a:extLst>
          </p:cNvPr>
          <p:cNvSpPr/>
          <p:nvPr/>
        </p:nvSpPr>
        <p:spPr>
          <a:xfrm>
            <a:off x="996796" y="1756058"/>
            <a:ext cx="72008"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箭头: 下 14">
            <a:extLst>
              <a:ext uri="{FF2B5EF4-FFF2-40B4-BE49-F238E27FC236}">
                <a16:creationId xmlns:a16="http://schemas.microsoft.com/office/drawing/2014/main" id="{DCB71E24-4D5D-8EAB-5801-3A82EB149D2C}"/>
              </a:ext>
            </a:extLst>
          </p:cNvPr>
          <p:cNvSpPr/>
          <p:nvPr/>
        </p:nvSpPr>
        <p:spPr>
          <a:xfrm>
            <a:off x="996796" y="2636731"/>
            <a:ext cx="72008"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箭头: 下 15">
            <a:extLst>
              <a:ext uri="{FF2B5EF4-FFF2-40B4-BE49-F238E27FC236}">
                <a16:creationId xmlns:a16="http://schemas.microsoft.com/office/drawing/2014/main" id="{2F853E89-6472-948F-9201-22E06079D5E7}"/>
              </a:ext>
            </a:extLst>
          </p:cNvPr>
          <p:cNvSpPr/>
          <p:nvPr/>
        </p:nvSpPr>
        <p:spPr>
          <a:xfrm>
            <a:off x="996796" y="3603253"/>
            <a:ext cx="72008"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文本框 12">
            <a:extLst>
              <a:ext uri="{FF2B5EF4-FFF2-40B4-BE49-F238E27FC236}">
                <a16:creationId xmlns:a16="http://schemas.microsoft.com/office/drawing/2014/main" id="{E3C73F70-9BF9-AC3A-FB75-D3BA9A649198}"/>
              </a:ext>
            </a:extLst>
          </p:cNvPr>
          <p:cNvSpPr txBox="1"/>
          <p:nvPr/>
        </p:nvSpPr>
        <p:spPr>
          <a:xfrm>
            <a:off x="395536" y="3809209"/>
            <a:ext cx="8614399" cy="307777"/>
          </a:xfrm>
          <a:prstGeom prst="rect">
            <a:avLst/>
          </a:prstGeom>
          <a:noFill/>
        </p:spPr>
        <p:txBody>
          <a:bodyPr wrap="square">
            <a:spAutoFit/>
          </a:bodyPr>
          <a:lstStyle/>
          <a:p>
            <a:r>
              <a:rPr lang="ko-KR" altLang="en-US" sz="1400" b="1" dirty="0">
                <a:solidFill>
                  <a:schemeClr val="accent4">
                    <a:lumMod val="75000"/>
                  </a:schemeClr>
                </a:solidFill>
                <a:latin typeface="+mj-lt"/>
                <a:cs typeface="Times New Roman" panose="02020603050405020304" pitchFamily="18" charset="0"/>
              </a:rPr>
              <a:t>시간에 따라 </a:t>
            </a:r>
            <a:r>
              <a:rPr lang="en-US" sz="1400" b="1" dirty="0">
                <a:solidFill>
                  <a:schemeClr val="accent4">
                    <a:lumMod val="75000"/>
                  </a:schemeClr>
                </a:solidFill>
                <a:latin typeface="Times New Roman" panose="02020603050405020304" pitchFamily="18" charset="0"/>
                <a:cs typeface="Times New Roman" panose="02020603050405020304" pitchFamily="18" charset="0"/>
              </a:rPr>
              <a:t>cold chain </a:t>
            </a:r>
            <a:r>
              <a:rPr lang="ko-KR" altLang="en-US" sz="1400" b="1" dirty="0">
                <a:solidFill>
                  <a:schemeClr val="accent4">
                    <a:lumMod val="75000"/>
                  </a:schemeClr>
                </a:solidFill>
                <a:latin typeface="+mn-ea"/>
                <a:cs typeface="Times New Roman" panose="02020603050405020304" pitchFamily="18" charset="0"/>
              </a:rPr>
              <a:t>산업의 주요</a:t>
            </a:r>
            <a:r>
              <a:rPr lang="en-US" sz="1400" b="1" dirty="0">
                <a:solidFill>
                  <a:schemeClr val="accent4">
                    <a:lumMod val="75000"/>
                  </a:schemeClr>
                </a:solidFill>
                <a:latin typeface="+mn-ea"/>
                <a:cs typeface="Times New Roman" panose="02020603050405020304" pitchFamily="18" charset="0"/>
              </a:rPr>
              <a:t> </a:t>
            </a:r>
            <a:r>
              <a:rPr lang="ko-KR" altLang="en-US" sz="1400" b="1" dirty="0">
                <a:solidFill>
                  <a:schemeClr val="accent4">
                    <a:lumMod val="75000"/>
                  </a:schemeClr>
                </a:solidFill>
                <a:latin typeface="+mn-ea"/>
                <a:cs typeface="Times New Roman" panose="02020603050405020304" pitchFamily="18" charset="0"/>
              </a:rPr>
              <a:t>위험</a:t>
            </a:r>
            <a:r>
              <a:rPr lang="en-US" sz="1400" b="1" dirty="0">
                <a:solidFill>
                  <a:schemeClr val="accent4">
                    <a:lumMod val="75000"/>
                  </a:schemeClr>
                </a:solidFill>
                <a:latin typeface="+mn-ea"/>
                <a:cs typeface="Times New Roman" panose="02020603050405020304" pitchFamily="18" charset="0"/>
              </a:rPr>
              <a:t> </a:t>
            </a:r>
            <a:r>
              <a:rPr lang="ko-KR" altLang="en-US" sz="1400" b="1" dirty="0">
                <a:solidFill>
                  <a:schemeClr val="accent4">
                    <a:lumMod val="75000"/>
                  </a:schemeClr>
                </a:solidFill>
                <a:latin typeface="+mn-ea"/>
                <a:cs typeface="Times New Roman" panose="02020603050405020304" pitchFamily="18" charset="0"/>
              </a:rPr>
              <a:t>요인의 변화 추세를</a:t>
            </a:r>
            <a:r>
              <a:rPr lang="en-US" sz="1400" b="1" dirty="0">
                <a:solidFill>
                  <a:schemeClr val="accent4">
                    <a:lumMod val="75000"/>
                  </a:schemeClr>
                </a:solidFill>
                <a:latin typeface="+mn-ea"/>
                <a:cs typeface="Times New Roman" panose="02020603050405020304" pitchFamily="18" charset="0"/>
              </a:rPr>
              <a:t> </a:t>
            </a:r>
            <a:r>
              <a:rPr lang="ko-KR" altLang="en-US" sz="1400" b="1" dirty="0" err="1">
                <a:solidFill>
                  <a:schemeClr val="accent4">
                    <a:lumMod val="75000"/>
                  </a:schemeClr>
                </a:solidFill>
                <a:latin typeface="+mn-ea"/>
                <a:cs typeface="Times New Roman" panose="02020603050405020304" pitchFamily="18" charset="0"/>
              </a:rPr>
              <a:t>파악히기</a:t>
            </a:r>
            <a:r>
              <a:rPr lang="ko-KR" altLang="en-US" sz="1400" b="1" dirty="0">
                <a:solidFill>
                  <a:schemeClr val="accent4">
                    <a:lumMod val="75000"/>
                  </a:schemeClr>
                </a:solidFill>
                <a:latin typeface="+mn-ea"/>
                <a:cs typeface="Times New Roman" panose="02020603050405020304" pitchFamily="18" charset="0"/>
              </a:rPr>
              <a:t> 위해</a:t>
            </a:r>
            <a:r>
              <a:rPr lang="en-US" sz="1400" b="1" dirty="0">
                <a:solidFill>
                  <a:schemeClr val="accent4">
                    <a:lumMod val="75000"/>
                  </a:schemeClr>
                </a:solidFill>
                <a:latin typeface="+mn-ea"/>
                <a:cs typeface="Times New Roman" panose="02020603050405020304" pitchFamily="18" charset="0"/>
              </a:rPr>
              <a:t> </a:t>
            </a:r>
            <a:r>
              <a:rPr lang="en-US" sz="1400" b="1" i="0" dirty="0">
                <a:solidFill>
                  <a:schemeClr val="accent4">
                    <a:lumMod val="75000"/>
                  </a:schemeClr>
                </a:solidFill>
                <a:effectLst/>
                <a:latin typeface="Times New Roman" panose="02020603050405020304" pitchFamily="18" charset="0"/>
                <a:cs typeface="Times New Roman" panose="02020603050405020304" pitchFamily="18" charset="0"/>
              </a:rPr>
              <a:t>Dynamic topic modelling</a:t>
            </a:r>
            <a:r>
              <a:rPr lang="en-US" sz="1400" b="1" i="0" dirty="0">
                <a:solidFill>
                  <a:schemeClr val="accent4">
                    <a:lumMod val="75000"/>
                  </a:schemeClr>
                </a:solidFill>
                <a:effectLst/>
                <a:latin typeface="+mn-ea"/>
                <a:cs typeface="Times New Roman" panose="02020603050405020304" pitchFamily="18" charset="0"/>
              </a:rPr>
              <a:t> </a:t>
            </a:r>
            <a:r>
              <a:rPr lang="ko-KR" altLang="en-US" sz="1400" b="1" i="0" dirty="0">
                <a:solidFill>
                  <a:schemeClr val="accent4">
                    <a:lumMod val="75000"/>
                  </a:schemeClr>
                </a:solidFill>
                <a:effectLst/>
                <a:latin typeface="+mn-ea"/>
                <a:cs typeface="Times New Roman" panose="02020603050405020304" pitchFamily="18" charset="0"/>
              </a:rPr>
              <a:t>사용</a:t>
            </a:r>
            <a:r>
              <a:rPr lang="en-US" altLang="ko-KR" sz="1400" b="1" i="0" dirty="0">
                <a:solidFill>
                  <a:schemeClr val="accent4">
                    <a:lumMod val="75000"/>
                  </a:schemeClr>
                </a:solidFill>
                <a:effectLst/>
                <a:latin typeface="+mn-ea"/>
                <a:cs typeface="Times New Roman" panose="02020603050405020304" pitchFamily="18" charset="0"/>
              </a:rPr>
              <a:t>.</a:t>
            </a:r>
            <a:endParaRPr lang="en-US" sz="1400" b="1" dirty="0">
              <a:solidFill>
                <a:schemeClr val="accent4">
                  <a:lumMod val="75000"/>
                </a:schemeClr>
              </a:solidFill>
              <a:latin typeface="+mn-ea"/>
              <a:cs typeface="Times New Roman" panose="02020603050405020304" pitchFamily="18" charset="0"/>
            </a:endParaRPr>
          </a:p>
        </p:txBody>
      </p:sp>
      <p:pic>
        <p:nvPicPr>
          <p:cNvPr id="2" name="图片 1">
            <a:extLst>
              <a:ext uri="{FF2B5EF4-FFF2-40B4-BE49-F238E27FC236}">
                <a16:creationId xmlns:a16="http://schemas.microsoft.com/office/drawing/2014/main" id="{42132AE2-7420-E661-2836-5E4577392143}"/>
              </a:ext>
            </a:extLst>
          </p:cNvPr>
          <p:cNvPicPr>
            <a:picLocks noChangeAspect="1"/>
          </p:cNvPicPr>
          <p:nvPr/>
        </p:nvPicPr>
        <p:blipFill>
          <a:blip r:embed="rId2"/>
          <a:stretch>
            <a:fillRect/>
          </a:stretch>
        </p:blipFill>
        <p:spPr>
          <a:xfrm>
            <a:off x="6156176" y="2410713"/>
            <a:ext cx="2880320" cy="1336556"/>
          </a:xfrm>
          <a:prstGeom prst="rect">
            <a:avLst/>
          </a:prstGeom>
        </p:spPr>
      </p:pic>
      <p:sp>
        <p:nvSpPr>
          <p:cNvPr id="4" name="灯片编号占位符 3">
            <a:extLst>
              <a:ext uri="{FF2B5EF4-FFF2-40B4-BE49-F238E27FC236}">
                <a16:creationId xmlns:a16="http://schemas.microsoft.com/office/drawing/2014/main" id="{3F5CCA50-7DC9-B3CC-C007-452C0AD84DE0}"/>
              </a:ext>
            </a:extLst>
          </p:cNvPr>
          <p:cNvSpPr>
            <a:spLocks noGrp="1"/>
          </p:cNvSpPr>
          <p:nvPr>
            <p:ph type="sldNum" sz="quarter" idx="12"/>
          </p:nvPr>
        </p:nvSpPr>
        <p:spPr/>
        <p:txBody>
          <a:bodyPr/>
          <a:lstStyle/>
          <a:p>
            <a:fld id="{9D3F3F13-0FB9-47BC-BEC9-3C89F320EEF0}" type="slidenum">
              <a:rPr lang="ko-KR" altLang="en-US" smtClean="0"/>
              <a:t>36</a:t>
            </a:fld>
            <a:endParaRPr lang="ko-KR" altLang="en-US"/>
          </a:p>
        </p:txBody>
      </p:sp>
    </p:spTree>
    <p:extLst>
      <p:ext uri="{BB962C8B-B14F-4D97-AF65-F5344CB8AC3E}">
        <p14:creationId xmlns:p14="http://schemas.microsoft.com/office/powerpoint/2010/main" val="9667834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53" y="0"/>
            <a:ext cx="9141293" cy="5143500"/>
          </a:xfrm>
          <a:prstGeom prst="rect">
            <a:avLst/>
          </a:prstGeom>
        </p:spPr>
      </p:pic>
      <p:sp>
        <p:nvSpPr>
          <p:cNvPr id="6" name="TextBox 5"/>
          <p:cNvSpPr txBox="1"/>
          <p:nvPr/>
        </p:nvSpPr>
        <p:spPr>
          <a:xfrm>
            <a:off x="1739109" y="3008389"/>
            <a:ext cx="5665779" cy="430887"/>
          </a:xfrm>
          <a:prstGeom prst="rect">
            <a:avLst/>
          </a:prstGeom>
          <a:noFill/>
        </p:spPr>
        <p:txBody>
          <a:bodyPr wrap="square" rtlCol="0">
            <a:spAutoFit/>
          </a:bodyPr>
          <a:lstStyle/>
          <a:p>
            <a:pPr algn="ctr"/>
            <a:r>
              <a:rPr lang="ko-KR" altLang="en-US" sz="2200" b="1" spc="-150">
                <a:solidFill>
                  <a:schemeClr val="bg1"/>
                </a:solidFill>
                <a:latin typeface="+mn-ea"/>
              </a:rPr>
              <a:t>감사합니다</a:t>
            </a:r>
            <a:endParaRPr lang="en-US" altLang="ko-KR" sz="2200" b="1" spc="-150" dirty="0">
              <a:solidFill>
                <a:schemeClr val="bg1"/>
              </a:solidFill>
              <a:latin typeface="+mn-ea"/>
            </a:endParaRPr>
          </a:p>
        </p:txBody>
      </p:sp>
      <p:sp>
        <p:nvSpPr>
          <p:cNvPr id="4" name="灯片编号占位符 3">
            <a:extLst>
              <a:ext uri="{FF2B5EF4-FFF2-40B4-BE49-F238E27FC236}">
                <a16:creationId xmlns:a16="http://schemas.microsoft.com/office/drawing/2014/main" id="{C4F5DBD6-1370-0127-6422-77EB766C4CCD}"/>
              </a:ext>
            </a:extLst>
          </p:cNvPr>
          <p:cNvSpPr>
            <a:spLocks noGrp="1"/>
          </p:cNvSpPr>
          <p:nvPr>
            <p:ph type="sldNum" sz="quarter" idx="12"/>
          </p:nvPr>
        </p:nvSpPr>
        <p:spPr/>
        <p:txBody>
          <a:bodyPr/>
          <a:lstStyle/>
          <a:p>
            <a:fld id="{9D3F3F13-0FB9-47BC-BEC9-3C89F320EEF0}" type="slidenum">
              <a:rPr lang="ko-KR" altLang="en-US" smtClean="0"/>
              <a:t>37</a:t>
            </a:fld>
            <a:endParaRPr lang="ko-KR" altLang="en-US"/>
          </a:p>
        </p:txBody>
      </p:sp>
      <p:sp>
        <p:nvSpPr>
          <p:cNvPr id="5" name="바닥글 개체 틀 4"/>
          <p:cNvSpPr>
            <a:spLocks noGrp="1"/>
          </p:cNvSpPr>
          <p:nvPr>
            <p:ph type="ftr" sz="quarter" idx="11"/>
          </p:nvPr>
        </p:nvSpPr>
        <p:spPr/>
        <p:txBody>
          <a:bodyPr/>
          <a:lstStyle/>
          <a:p>
            <a:r>
              <a:rPr lang="en-US" altLang="ko-KR"/>
              <a:t>KITA 2022</a:t>
            </a:r>
            <a:r>
              <a:rPr lang="ko-KR" altLang="en-US"/>
              <a:t>춘계학술대회</a:t>
            </a:r>
            <a:r>
              <a:rPr lang="en-US" altLang="ko-KR"/>
              <a:t>. </a:t>
            </a:r>
            <a:r>
              <a:rPr lang="ko-KR" altLang="en-US"/>
              <a:t>한양대학교 부덕기</a:t>
            </a:r>
            <a:r>
              <a:rPr lang="en-US" altLang="ko-KR"/>
              <a:t>, </a:t>
            </a:r>
            <a:r>
              <a:rPr lang="ko-KR" altLang="en-US"/>
              <a:t>한현수</a:t>
            </a:r>
            <a:r>
              <a:rPr lang="en-US" altLang="ko-KR"/>
              <a:t>. 2022-05-27</a:t>
            </a:r>
            <a:endParaRPr lang="ko-KR"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95536" y="40546"/>
            <a:ext cx="2232248" cy="561949"/>
          </a:xfrm>
          <a:prstGeom prst="rect">
            <a:avLst/>
          </a:prstGeom>
          <a:noFill/>
        </p:spPr>
        <p:txBody>
          <a:bodyPr wrap="square" rtlCol="0">
            <a:spAutoFit/>
          </a:bodyPr>
          <a:lstStyle>
            <a:defPPr>
              <a:defRPr lang="ko-KR"/>
            </a:defPPr>
            <a:lvl1pPr algn="r">
              <a:defRPr sz="2400" b="1" spc="-150">
                <a:solidFill>
                  <a:srgbClr val="004989"/>
                </a:solidFill>
              </a:defRPr>
            </a:lvl1pPr>
          </a:lstStyle>
          <a:p>
            <a:pPr marR="0" lvl="0" algn="l" defTabSz="914400" rtl="0" eaLnBrk="1" fontAlgn="auto" latinLnBrk="1" hangingPunct="1">
              <a:lnSpc>
                <a:spcPct val="200000"/>
              </a:lnSpc>
              <a:spcBef>
                <a:spcPts val="0"/>
              </a:spcBef>
              <a:spcAft>
                <a:spcPts val="0"/>
              </a:spcAft>
              <a:buClrTx/>
              <a:buSzTx/>
              <a:tabLst/>
              <a:defRPr/>
            </a:pP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1. Introduction</a:t>
            </a:r>
          </a:p>
        </p:txBody>
      </p:sp>
      <p:sp>
        <p:nvSpPr>
          <p:cNvPr id="14" name="文本框 13">
            <a:extLst>
              <a:ext uri="{FF2B5EF4-FFF2-40B4-BE49-F238E27FC236}">
                <a16:creationId xmlns:a16="http://schemas.microsoft.com/office/drawing/2014/main" id="{9717161D-4852-471D-A9E6-52D524C11803}"/>
              </a:ext>
            </a:extLst>
          </p:cNvPr>
          <p:cNvSpPr txBox="1"/>
          <p:nvPr/>
        </p:nvSpPr>
        <p:spPr>
          <a:xfrm>
            <a:off x="683568" y="1205105"/>
            <a:ext cx="8208912" cy="1708160"/>
          </a:xfrm>
          <a:prstGeom prst="rect">
            <a:avLst/>
          </a:prstGeom>
          <a:noFill/>
        </p:spPr>
        <p:txBody>
          <a:bodyPr wrap="square" rtlCol="0">
            <a:spAutoFit/>
          </a:bodyPr>
          <a:lstStyle/>
          <a:p>
            <a:pPr marL="285750" indent="-285750">
              <a:lnSpc>
                <a:spcPct val="150000"/>
              </a:lnSpc>
              <a:buClr>
                <a:schemeClr val="tx2"/>
              </a:buClr>
              <a:buFont typeface="Wingdings" panose="05000000000000000000" pitchFamily="2" charset="2"/>
              <a:buChar char="§"/>
            </a:pPr>
            <a:r>
              <a:rPr lang="ko-KR" altLang="en-US" sz="1400" dirty="0">
                <a:latin typeface="+mn-ea"/>
              </a:rPr>
              <a:t>본 연구의 방법론은 </a:t>
            </a:r>
            <a:r>
              <a:rPr lang="en-US" altLang="ko-KR" sz="1400" dirty="0">
                <a:latin typeface="+mn-ea"/>
                <a:cs typeface="Times New Roman" panose="02020603050405020304" pitchFamily="18" charset="0"/>
              </a:rPr>
              <a:t>LDA</a:t>
            </a:r>
            <a:r>
              <a:rPr lang="en-US" altLang="ko-KR" sz="1400" b="0" i="0" dirty="0">
                <a:effectLst/>
                <a:latin typeface="+mn-ea"/>
                <a:cs typeface="Times New Roman" panose="02020603050405020304" pitchFamily="18" charset="0"/>
              </a:rPr>
              <a:t>(Latent </a:t>
            </a:r>
            <a:r>
              <a:rPr lang="en-US" altLang="ko-KR" sz="1400" dirty="0" err="1">
                <a:latin typeface="+mn-ea"/>
                <a:cs typeface="Times New Roman" panose="02020603050405020304" pitchFamily="18" charset="0"/>
              </a:rPr>
              <a:t>D</a:t>
            </a:r>
            <a:r>
              <a:rPr lang="en-US" altLang="ko-KR" sz="1400" b="0" i="0" dirty="0" err="1">
                <a:effectLst/>
                <a:latin typeface="+mn-ea"/>
                <a:cs typeface="Times New Roman" panose="02020603050405020304" pitchFamily="18" charset="0"/>
              </a:rPr>
              <a:t>irichlet</a:t>
            </a:r>
            <a:r>
              <a:rPr lang="en-US" altLang="ko-KR" sz="1400" b="0" i="0" dirty="0">
                <a:effectLst/>
                <a:latin typeface="+mn-ea"/>
                <a:cs typeface="Times New Roman" panose="02020603050405020304" pitchFamily="18" charset="0"/>
              </a:rPr>
              <a:t> </a:t>
            </a:r>
            <a:r>
              <a:rPr lang="en-US" altLang="ko-KR" sz="1400" dirty="0">
                <a:latin typeface="+mn-ea"/>
                <a:cs typeface="Times New Roman" panose="02020603050405020304" pitchFamily="18" charset="0"/>
              </a:rPr>
              <a:t>A</a:t>
            </a:r>
            <a:r>
              <a:rPr lang="en-US" altLang="ko-KR" sz="1400" b="0" i="0" dirty="0">
                <a:effectLst/>
                <a:latin typeface="+mn-ea"/>
                <a:cs typeface="Times New Roman" panose="02020603050405020304" pitchFamily="18" charset="0"/>
              </a:rPr>
              <a:t>llocation) </a:t>
            </a:r>
            <a:r>
              <a:rPr lang="ko-KR" altLang="en-US" sz="1400" dirty="0">
                <a:latin typeface="+mn-ea"/>
              </a:rPr>
              <a:t>토픽 모델링을 사용하였음</a:t>
            </a:r>
            <a:r>
              <a:rPr lang="en-US" altLang="ko-KR" sz="1400" dirty="0">
                <a:latin typeface="+mn-ea"/>
              </a:rPr>
              <a:t>. </a:t>
            </a:r>
          </a:p>
          <a:p>
            <a:pPr>
              <a:lnSpc>
                <a:spcPct val="150000"/>
              </a:lnSpc>
              <a:buClr>
                <a:schemeClr val="tx2"/>
              </a:buClr>
            </a:pPr>
            <a:r>
              <a:rPr lang="en-US" altLang="ko-KR" sz="1400" dirty="0">
                <a:latin typeface="+mn-ea"/>
              </a:rPr>
              <a:t>     </a:t>
            </a:r>
            <a:r>
              <a:rPr lang="ko-KR" altLang="en-US" sz="1400" dirty="0">
                <a:latin typeface="+mn-ea"/>
              </a:rPr>
              <a:t>이에 대한 이유는</a:t>
            </a:r>
            <a:r>
              <a:rPr lang="en-US" altLang="ko-KR" sz="1400" dirty="0">
                <a:latin typeface="+mn-ea"/>
              </a:rPr>
              <a:t>:</a:t>
            </a:r>
          </a:p>
          <a:p>
            <a:pPr marL="742950" lvl="1" indent="-285750">
              <a:lnSpc>
                <a:spcPct val="150000"/>
              </a:lnSpc>
              <a:buClr>
                <a:schemeClr val="tx2"/>
              </a:buClr>
              <a:buFont typeface="Wingdings" panose="05000000000000000000" pitchFamily="2" charset="2"/>
              <a:buChar char="ü"/>
            </a:pPr>
            <a:r>
              <a:rPr lang="ko-KR" altLang="en-US" sz="1400" dirty="0">
                <a:latin typeface="+mn-ea"/>
              </a:rPr>
              <a:t>기존</a:t>
            </a:r>
            <a:r>
              <a:rPr lang="en-US" altLang="ko-KR" sz="1400" dirty="0">
                <a:latin typeface="+mn-ea"/>
              </a:rPr>
              <a:t> </a:t>
            </a:r>
            <a:r>
              <a:rPr lang="ko-KR" altLang="en-US" sz="1400" dirty="0">
                <a:latin typeface="+mn-ea"/>
                <a:cs typeface="Times New Roman" panose="02020603050405020304" pitchFamily="18" charset="0"/>
              </a:rPr>
              <a:t>설문조사 방법론과 구별되고</a:t>
            </a:r>
            <a:r>
              <a:rPr lang="en-US" altLang="ko-KR" sz="1400" dirty="0">
                <a:latin typeface="+mn-ea"/>
                <a:cs typeface="Times New Roman" panose="02020603050405020304" pitchFamily="18" charset="0"/>
              </a:rPr>
              <a:t>, </a:t>
            </a:r>
          </a:p>
          <a:p>
            <a:pPr marL="742950" lvl="1" indent="-285750">
              <a:lnSpc>
                <a:spcPct val="150000"/>
              </a:lnSpc>
              <a:buClr>
                <a:schemeClr val="tx2"/>
              </a:buClr>
              <a:buFont typeface="Wingdings" panose="05000000000000000000" pitchFamily="2" charset="2"/>
              <a:buChar char="ü"/>
            </a:pPr>
            <a:r>
              <a:rPr lang="ko-KR" altLang="en-US" sz="1400" b="0" i="0" dirty="0">
                <a:effectLst/>
                <a:latin typeface="+mn-ea"/>
              </a:rPr>
              <a:t>인터넷 뉴스 텍스트에서 </a:t>
            </a:r>
            <a:r>
              <a:rPr lang="ko-KR" altLang="en-US" sz="1400" dirty="0">
                <a:latin typeface="+mn-ea"/>
              </a:rPr>
              <a:t>데이터 추출이 가능하며</a:t>
            </a:r>
            <a:r>
              <a:rPr lang="en-US" altLang="ko-KR" sz="1400" dirty="0">
                <a:latin typeface="+mn-ea"/>
              </a:rPr>
              <a:t>, </a:t>
            </a:r>
            <a:endParaRPr lang="en-US" altLang="ko-KR" sz="1400" b="0" i="0" dirty="0">
              <a:effectLst/>
              <a:latin typeface="+mn-ea"/>
            </a:endParaRPr>
          </a:p>
          <a:p>
            <a:pPr marL="742950" lvl="1" indent="-285750">
              <a:lnSpc>
                <a:spcPct val="150000"/>
              </a:lnSpc>
              <a:buClr>
                <a:schemeClr val="tx2"/>
              </a:buClr>
              <a:buFont typeface="Wingdings" panose="05000000000000000000" pitchFamily="2" charset="2"/>
              <a:buChar char="ü"/>
            </a:pPr>
            <a:r>
              <a:rPr lang="ko-KR" altLang="en-US" sz="1400" b="0" i="0" dirty="0">
                <a:effectLst/>
                <a:latin typeface="+mn-ea"/>
              </a:rPr>
              <a:t>미시적 관점에서 요인 파악이 가능함에 있다</a:t>
            </a:r>
            <a:r>
              <a:rPr lang="en-US" altLang="ko-KR" sz="1400" b="0" i="0" dirty="0">
                <a:effectLst/>
                <a:latin typeface="+mn-ea"/>
              </a:rPr>
              <a:t>. </a:t>
            </a:r>
            <a:endParaRPr lang="en-US" sz="1400" dirty="0">
              <a:latin typeface="+mn-ea"/>
              <a:cs typeface="Times New Roman" panose="02020603050405020304" pitchFamily="18" charset="0"/>
            </a:endParaRPr>
          </a:p>
        </p:txBody>
      </p:sp>
      <p:sp>
        <p:nvSpPr>
          <p:cNvPr id="6" name="灯片编号占位符 5">
            <a:extLst>
              <a:ext uri="{FF2B5EF4-FFF2-40B4-BE49-F238E27FC236}">
                <a16:creationId xmlns:a16="http://schemas.microsoft.com/office/drawing/2014/main" id="{92D20A5D-53F7-131E-89BB-51CFE0B18FF2}"/>
              </a:ext>
            </a:extLst>
          </p:cNvPr>
          <p:cNvSpPr>
            <a:spLocks noGrp="1"/>
          </p:cNvSpPr>
          <p:nvPr>
            <p:ph type="sldNum" sz="quarter" idx="12"/>
          </p:nvPr>
        </p:nvSpPr>
        <p:spPr/>
        <p:txBody>
          <a:bodyPr/>
          <a:lstStyle/>
          <a:p>
            <a:fld id="{9D3F3F13-0FB9-47BC-BEC9-3C89F320EEF0}" type="slidenum">
              <a:rPr lang="ko-KR" altLang="en-US" smtClean="0"/>
              <a:t>4</a:t>
            </a:fld>
            <a:endParaRPr lang="ko-KR" altLang="en-US"/>
          </a:p>
        </p:txBody>
      </p:sp>
    </p:spTree>
    <p:extLst>
      <p:ext uri="{BB962C8B-B14F-4D97-AF65-F5344CB8AC3E}">
        <p14:creationId xmlns:p14="http://schemas.microsoft.com/office/powerpoint/2010/main" val="256960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a:extLst>
              <a:ext uri="{FF2B5EF4-FFF2-40B4-BE49-F238E27FC236}">
                <a16:creationId xmlns:a16="http://schemas.microsoft.com/office/drawing/2014/main" id="{9717161D-4852-471D-A9E6-52D524C11803}"/>
              </a:ext>
            </a:extLst>
          </p:cNvPr>
          <p:cNvSpPr txBox="1"/>
          <p:nvPr/>
        </p:nvSpPr>
        <p:spPr>
          <a:xfrm>
            <a:off x="323528" y="1134004"/>
            <a:ext cx="5212222" cy="333617"/>
          </a:xfrm>
          <a:prstGeom prst="rect">
            <a:avLst/>
          </a:prstGeom>
          <a:noFill/>
        </p:spPr>
        <p:txBody>
          <a:bodyPr wrap="square" rtlCol="0">
            <a:spAutoFit/>
          </a:bodyPr>
          <a:lstStyle/>
          <a:p>
            <a:pPr marL="285750" indent="-285750">
              <a:lnSpc>
                <a:spcPct val="150000"/>
              </a:lnSpc>
              <a:buClr>
                <a:schemeClr val="tx2"/>
              </a:buClr>
              <a:buFont typeface="Wingdings" panose="05000000000000000000" pitchFamily="2" charset="2"/>
              <a:buChar char="§"/>
            </a:pPr>
            <a:endParaRPr lang="en-US" sz="1200" dirty="0">
              <a:solidFill>
                <a:schemeClr val="tx2"/>
              </a:solidFill>
              <a:latin typeface="Times New Roman" panose="02020603050405020304" pitchFamily="18" charset="0"/>
              <a:cs typeface="Times New Roman" panose="02020603050405020304" pitchFamily="18" charset="0"/>
            </a:endParaRPr>
          </a:p>
        </p:txBody>
      </p:sp>
      <p:sp>
        <p:nvSpPr>
          <p:cNvPr id="6" name="文本框 5">
            <a:extLst>
              <a:ext uri="{FF2B5EF4-FFF2-40B4-BE49-F238E27FC236}">
                <a16:creationId xmlns:a16="http://schemas.microsoft.com/office/drawing/2014/main" id="{454885C9-8F34-056E-2D99-0569D2ED5B0F}"/>
              </a:ext>
            </a:extLst>
          </p:cNvPr>
          <p:cNvSpPr txBox="1"/>
          <p:nvPr/>
        </p:nvSpPr>
        <p:spPr>
          <a:xfrm>
            <a:off x="539553" y="915566"/>
            <a:ext cx="8147247" cy="3211135"/>
          </a:xfrm>
          <a:prstGeom prst="rect">
            <a:avLst/>
          </a:prstGeom>
          <a:noFill/>
        </p:spPr>
        <p:txBody>
          <a:bodyPr wrap="square" rtlCol="0">
            <a:spAutoFit/>
          </a:bodyPr>
          <a:lstStyle/>
          <a:p>
            <a:pPr marL="285750" indent="-285750" algn="l" latinLnBrk="0">
              <a:spcAft>
                <a:spcPts val="800"/>
              </a:spcAft>
              <a:buFont typeface="Wingdings" panose="05000000000000000000" pitchFamily="2" charset="2"/>
              <a:buChar char="§"/>
            </a:pPr>
            <a:r>
              <a:rPr lang="en-US" altLang="ko-KR" sz="1300" b="1" spc="0" dirty="0">
                <a:latin typeface="Times New Roman" panose="02020603050405020304" pitchFamily="18" charset="0"/>
                <a:ea typeface="Batang" panose="02030600000101010101" pitchFamily="18" charset="-127"/>
                <a:cs typeface="Times New Roman" panose="02020603050405020304" pitchFamily="18" charset="0"/>
              </a:rPr>
              <a:t>Cold</a:t>
            </a:r>
            <a:r>
              <a:rPr lang="zh-CN" altLang="en-US" sz="1300" b="1" spc="0" dirty="0">
                <a:latin typeface="Times New Roman" panose="02020603050405020304" pitchFamily="18" charset="0"/>
                <a:ea typeface="Batang" panose="02030600000101010101" pitchFamily="18" charset="-127"/>
                <a:cs typeface="Times New Roman" panose="02020603050405020304" pitchFamily="18" charset="0"/>
              </a:rPr>
              <a:t> </a:t>
            </a:r>
            <a:r>
              <a:rPr lang="en-US" altLang="zh-CN" sz="1300" b="1" spc="0" dirty="0">
                <a:latin typeface="Times New Roman" panose="02020603050405020304" pitchFamily="18" charset="0"/>
                <a:ea typeface="Batang" panose="02030600000101010101" pitchFamily="18" charset="-127"/>
                <a:cs typeface="Times New Roman" panose="02020603050405020304" pitchFamily="18" charset="0"/>
              </a:rPr>
              <a:t>chain</a:t>
            </a:r>
            <a:r>
              <a:rPr lang="ko-KR" altLang="en-US" sz="1300" b="1" kern="100" dirty="0">
                <a:effectLst/>
                <a:latin typeface="Times New Roman" panose="02020603050405020304" pitchFamily="18" charset="0"/>
                <a:ea typeface="Batang" panose="02030600000101010101" pitchFamily="18" charset="-127"/>
                <a:cs typeface="Times New Roman" panose="02020603050405020304" pitchFamily="18" charset="0"/>
              </a:rPr>
              <a:t> </a:t>
            </a:r>
            <a:r>
              <a:rPr lang="ko-KR" altLang="en-US" sz="1300" b="1" kern="100" dirty="0">
                <a:effectLst/>
                <a:latin typeface="+mn-ea"/>
                <a:cs typeface="Times New Roman" panose="02020603050405020304" pitchFamily="18" charset="0"/>
              </a:rPr>
              <a:t>기술 </a:t>
            </a:r>
            <a:endParaRPr lang="en-US" altLang="ko-KR" sz="1300" b="1" kern="100" dirty="0">
              <a:effectLst/>
              <a:latin typeface="+mn-ea"/>
              <a:cs typeface="Times New Roman" panose="02020603050405020304" pitchFamily="18" charset="0"/>
            </a:endParaRPr>
          </a:p>
          <a:p>
            <a:pPr algn="l" latinLnBrk="0">
              <a:spcAft>
                <a:spcPts val="800"/>
              </a:spcAft>
            </a:pPr>
            <a:r>
              <a:rPr lang="ko-KR" altLang="en-US" sz="1300" kern="100" dirty="0">
                <a:latin typeface="+mn-ea"/>
                <a:cs typeface="Times New Roman" panose="02020603050405020304" pitchFamily="18" charset="0"/>
              </a:rPr>
              <a:t>예</a:t>
            </a:r>
            <a:r>
              <a:rPr lang="en-US" altLang="ko-KR" sz="1300" kern="100" dirty="0">
                <a:latin typeface="+mn-ea"/>
                <a:cs typeface="Times New Roman" panose="02020603050405020304" pitchFamily="18" charset="0"/>
              </a:rPr>
              <a:t>:</a:t>
            </a:r>
            <a:r>
              <a:rPr lang="en-US" altLang="ko-KR" sz="1300" kern="100" dirty="0">
                <a:latin typeface="Times New Roman" panose="02020603050405020304" pitchFamily="18" charset="0"/>
                <a:ea typeface="Batang" panose="02030600000101010101" pitchFamily="18" charset="-127"/>
                <a:cs typeface="Times New Roman" panose="02020603050405020304" pitchFamily="18" charset="0"/>
              </a:rPr>
              <a:t>  Abad et al. (2009) An RFID smart tag that includes temperature and relative humidity sensing capabilities was developed for food tracking and cold chain monitoring</a:t>
            </a:r>
            <a:endParaRPr lang="en-US" altLang="ko-KR" sz="1300" kern="100" dirty="0">
              <a:effectLst/>
              <a:latin typeface="Times New Roman" panose="02020603050405020304" pitchFamily="18" charset="0"/>
              <a:ea typeface="Batang" panose="02030600000101010101" pitchFamily="18" charset="-127"/>
              <a:cs typeface="Times New Roman" panose="02020603050405020304" pitchFamily="18" charset="0"/>
            </a:endParaRPr>
          </a:p>
          <a:p>
            <a:pPr marL="285750" indent="-285750" algn="l" latinLnBrk="0">
              <a:spcAft>
                <a:spcPts val="800"/>
              </a:spcAft>
              <a:buFont typeface="Wingdings" panose="05000000000000000000" pitchFamily="2" charset="2"/>
              <a:buChar char="§"/>
            </a:pPr>
            <a:r>
              <a:rPr lang="en-US" altLang="ko-KR" sz="1300" b="1" kern="100" dirty="0">
                <a:effectLst/>
                <a:latin typeface="Times New Roman" panose="02020603050405020304" pitchFamily="18" charset="0"/>
                <a:ea typeface="Batang" panose="02030600000101010101" pitchFamily="18" charset="-127"/>
                <a:cs typeface="Times New Roman" panose="02020603050405020304" pitchFamily="18" charset="0"/>
              </a:rPr>
              <a:t>IOT, </a:t>
            </a:r>
            <a:r>
              <a:rPr lang="en-US" altLang="ko-KR" sz="1300" b="1" kern="100" dirty="0">
                <a:latin typeface="Times New Roman" panose="02020603050405020304" pitchFamily="18" charset="0"/>
                <a:ea typeface="Batang" panose="02030600000101010101" pitchFamily="18" charset="-127"/>
                <a:cs typeface="Times New Roman" panose="02020603050405020304" pitchFamily="18" charset="0"/>
              </a:rPr>
              <a:t>Blockchain</a:t>
            </a:r>
            <a:r>
              <a:rPr lang="ko-KR" altLang="en-US" sz="1300" b="1" kern="100" dirty="0">
                <a:effectLst/>
                <a:latin typeface="Times New Roman" panose="02020603050405020304" pitchFamily="18" charset="0"/>
                <a:ea typeface="Batang" panose="02030600000101010101" pitchFamily="18" charset="-127"/>
                <a:cs typeface="Times New Roman" panose="02020603050405020304" pitchFamily="18" charset="0"/>
              </a:rPr>
              <a:t> </a:t>
            </a:r>
            <a:r>
              <a:rPr lang="ko-KR" altLang="en-US" sz="1300" b="1" kern="100" dirty="0">
                <a:effectLst/>
                <a:latin typeface="+mn-ea"/>
                <a:cs typeface="Times New Roman" panose="02020603050405020304" pitchFamily="18" charset="0"/>
              </a:rPr>
              <a:t>등 신기술 응용 </a:t>
            </a:r>
            <a:endParaRPr lang="en-US" altLang="ko-KR" sz="1300" b="1" kern="100" dirty="0">
              <a:effectLst/>
              <a:latin typeface="+mn-ea"/>
              <a:cs typeface="Times New Roman" panose="02020603050405020304" pitchFamily="18" charset="0"/>
            </a:endParaRPr>
          </a:p>
          <a:p>
            <a:pPr algn="l" latinLnBrk="0">
              <a:spcAft>
                <a:spcPts val="800"/>
              </a:spcAft>
            </a:pPr>
            <a:r>
              <a:rPr lang="ko-KR" altLang="en-US" sz="1300" kern="100" dirty="0">
                <a:latin typeface="+mn-ea"/>
                <a:cs typeface="Times New Roman" panose="02020603050405020304" pitchFamily="18" charset="0"/>
              </a:rPr>
              <a:t>예</a:t>
            </a:r>
            <a:r>
              <a:rPr lang="en-US" altLang="ko-KR" sz="1300" kern="100" dirty="0">
                <a:latin typeface="+mn-ea"/>
                <a:cs typeface="Times New Roman" panose="02020603050405020304" pitchFamily="18" charset="0"/>
              </a:rPr>
              <a:t>:</a:t>
            </a:r>
            <a:r>
              <a:rPr lang="en-US" altLang="ko-KR" sz="1300" kern="100" dirty="0">
                <a:latin typeface="Times New Roman" panose="02020603050405020304" pitchFamily="18" charset="0"/>
                <a:ea typeface="Batang" panose="02030600000101010101" pitchFamily="18" charset="-127"/>
                <a:cs typeface="Times New Roman" panose="02020603050405020304" pitchFamily="18" charset="0"/>
              </a:rPr>
              <a:t> Tian (2016) established an agri-food supply chain traceability system based on RFID and blockchain technologies. </a:t>
            </a:r>
            <a:endParaRPr lang="en-US" altLang="ko-KR" sz="1300" kern="100" dirty="0">
              <a:effectLst/>
              <a:latin typeface="Times New Roman" panose="02020603050405020304" pitchFamily="18" charset="0"/>
              <a:ea typeface="Batang" panose="02030600000101010101" pitchFamily="18" charset="-127"/>
              <a:cs typeface="Times New Roman" panose="02020603050405020304" pitchFamily="18" charset="0"/>
            </a:endParaRPr>
          </a:p>
          <a:p>
            <a:pPr marL="285750" indent="-285750" algn="l" latinLnBrk="0">
              <a:spcAft>
                <a:spcPts val="800"/>
              </a:spcAft>
              <a:buFont typeface="Wingdings" panose="05000000000000000000" pitchFamily="2" charset="2"/>
              <a:buChar char="§"/>
            </a:pPr>
            <a:r>
              <a:rPr lang="ko-KR" altLang="en-US" sz="1300" b="1" kern="100" dirty="0">
                <a:effectLst/>
                <a:latin typeface="+mn-ea"/>
                <a:cs typeface="Times New Roman" panose="02020603050405020304" pitchFamily="18" charset="0"/>
              </a:rPr>
              <a:t>지속 가능성 </a:t>
            </a:r>
            <a:r>
              <a:rPr lang="en-US" altLang="ko-KR" sz="1300" b="1" spc="0" dirty="0">
                <a:latin typeface="Times New Roman" panose="02020603050405020304" pitchFamily="18" charset="0"/>
                <a:cs typeface="Times New Roman" panose="02020603050405020304" pitchFamily="18" charset="0"/>
              </a:rPr>
              <a:t>Cold</a:t>
            </a:r>
            <a:r>
              <a:rPr lang="zh-CN" altLang="en-US" sz="1300" b="1" spc="0" dirty="0">
                <a:latin typeface="Times New Roman" panose="02020603050405020304" pitchFamily="18" charset="0"/>
                <a:cs typeface="Times New Roman" panose="02020603050405020304" pitchFamily="18" charset="0"/>
              </a:rPr>
              <a:t> </a:t>
            </a:r>
            <a:r>
              <a:rPr lang="en-US" altLang="zh-CN" sz="1300" b="1" spc="0" dirty="0">
                <a:latin typeface="Times New Roman" panose="02020603050405020304" pitchFamily="18" charset="0"/>
                <a:cs typeface="Times New Roman" panose="02020603050405020304" pitchFamily="18" charset="0"/>
              </a:rPr>
              <a:t>chain</a:t>
            </a:r>
            <a:r>
              <a:rPr lang="ko-KR" altLang="en-US" sz="1300" b="1" kern="100" dirty="0">
                <a:effectLst/>
                <a:latin typeface="Times New Roman" panose="02020603050405020304" pitchFamily="18" charset="0"/>
                <a:cs typeface="Times New Roman" panose="02020603050405020304" pitchFamily="18" charset="0"/>
              </a:rPr>
              <a:t> </a:t>
            </a:r>
            <a:r>
              <a:rPr lang="en-US" altLang="ko-KR" sz="1300" b="1" kern="100" dirty="0">
                <a:latin typeface="Times New Roman" panose="02020603050405020304" pitchFamily="18" charset="0"/>
                <a:cs typeface="Times New Roman" panose="02020603050405020304" pitchFamily="18" charset="0"/>
              </a:rPr>
              <a:t>/</a:t>
            </a:r>
            <a:r>
              <a:rPr lang="en-US" altLang="ko-KR" sz="1300" b="1" spc="0" dirty="0">
                <a:latin typeface="Times New Roman" panose="02020603050405020304" pitchFamily="18" charset="0"/>
                <a:cs typeface="Times New Roman" panose="02020603050405020304" pitchFamily="18" charset="0"/>
              </a:rPr>
              <a:t> Green Cold</a:t>
            </a:r>
            <a:r>
              <a:rPr lang="zh-CN" altLang="en-US" sz="1300" b="1" spc="0" dirty="0">
                <a:latin typeface="Times New Roman" panose="02020603050405020304" pitchFamily="18" charset="0"/>
                <a:cs typeface="Times New Roman" panose="02020603050405020304" pitchFamily="18" charset="0"/>
              </a:rPr>
              <a:t> </a:t>
            </a:r>
            <a:r>
              <a:rPr lang="en-US" altLang="zh-CN" sz="1300" b="1" spc="0" dirty="0">
                <a:latin typeface="Times New Roman" panose="02020603050405020304" pitchFamily="18" charset="0"/>
                <a:cs typeface="Times New Roman" panose="02020603050405020304" pitchFamily="18" charset="0"/>
              </a:rPr>
              <a:t>chain</a:t>
            </a:r>
            <a:r>
              <a:rPr lang="ko-KR" altLang="en-US" sz="1300" b="1" kern="100" dirty="0">
                <a:effectLst/>
                <a:latin typeface="Times New Roman" panose="02020603050405020304" pitchFamily="18" charset="0"/>
                <a:cs typeface="Times New Roman" panose="02020603050405020304" pitchFamily="18" charset="0"/>
              </a:rPr>
              <a:t> </a:t>
            </a:r>
            <a:endParaRPr lang="en-US" altLang="ko-KR" sz="1300" b="1" kern="100" dirty="0">
              <a:effectLst/>
              <a:latin typeface="Times New Roman" panose="02020603050405020304" pitchFamily="18" charset="0"/>
              <a:cs typeface="Times New Roman" panose="02020603050405020304" pitchFamily="18" charset="0"/>
            </a:endParaRPr>
          </a:p>
          <a:p>
            <a:pPr algn="l" latinLnBrk="0">
              <a:spcAft>
                <a:spcPts val="800"/>
              </a:spcAft>
            </a:pPr>
            <a:r>
              <a:rPr lang="ko-KR" altLang="en-US" sz="1300" kern="100" dirty="0">
                <a:latin typeface="+mn-ea"/>
                <a:cs typeface="Times New Roman" panose="02020603050405020304" pitchFamily="18" charset="0"/>
              </a:rPr>
              <a:t>예</a:t>
            </a:r>
            <a:r>
              <a:rPr lang="en-US" altLang="ko-KR" sz="1300" kern="100" dirty="0">
                <a:latin typeface="+mn-ea"/>
                <a:cs typeface="Times New Roman" panose="02020603050405020304" pitchFamily="18" charset="0"/>
              </a:rPr>
              <a:t>:</a:t>
            </a:r>
            <a:r>
              <a:rPr lang="en-US" altLang="ko-KR" sz="1300" kern="100" dirty="0">
                <a:latin typeface="Times New Roman" panose="02020603050405020304" pitchFamily="18" charset="0"/>
                <a:ea typeface="Batang" panose="02030600000101010101" pitchFamily="18" charset="-127"/>
                <a:cs typeface="Times New Roman" panose="02020603050405020304" pitchFamily="18" charset="0"/>
              </a:rPr>
              <a:t> Zhao et al. (2020) designed an improved ant colony algorithm with a multi-objective heuristic function, through which the distribution paths obtained can achieve a reduction in distribution costs and carbon emissions. </a:t>
            </a:r>
          </a:p>
          <a:p>
            <a:pPr marL="285750" indent="-285750" algn="l" latinLnBrk="0">
              <a:spcAft>
                <a:spcPts val="800"/>
              </a:spcAft>
              <a:buFont typeface="Wingdings" panose="05000000000000000000" pitchFamily="2" charset="2"/>
              <a:buChar char="§"/>
            </a:pPr>
            <a:r>
              <a:rPr lang="ko-KR" altLang="en-US" sz="1300" b="1" kern="100" dirty="0">
                <a:effectLst/>
                <a:latin typeface="+mn-ea"/>
                <a:cs typeface="Times New Roman" panose="02020603050405020304" pitchFamily="18" charset="0"/>
              </a:rPr>
              <a:t>운송 노선의 최적화</a:t>
            </a:r>
            <a:endParaRPr lang="en-US" altLang="ko-KR" sz="1300" b="1" kern="100" dirty="0">
              <a:effectLst/>
              <a:latin typeface="+mn-ea"/>
              <a:cs typeface="Times New Roman" panose="02020603050405020304" pitchFamily="18" charset="0"/>
            </a:endParaRPr>
          </a:p>
          <a:p>
            <a:pPr algn="l" latinLnBrk="0">
              <a:spcAft>
                <a:spcPts val="800"/>
              </a:spcAft>
            </a:pPr>
            <a:r>
              <a:rPr lang="ko-KR" altLang="en-US" sz="1300" kern="100" dirty="0">
                <a:latin typeface="+mn-ea"/>
                <a:cs typeface="Times New Roman" panose="02020603050405020304" pitchFamily="18" charset="0"/>
              </a:rPr>
              <a:t>예</a:t>
            </a:r>
            <a:r>
              <a:rPr lang="en-US" altLang="ko-KR" sz="1300" kern="100" dirty="0">
                <a:latin typeface="+mn-ea"/>
                <a:cs typeface="Times New Roman" panose="02020603050405020304" pitchFamily="18" charset="0"/>
              </a:rPr>
              <a:t>:</a:t>
            </a:r>
            <a:r>
              <a:rPr lang="en-US" altLang="ko-KR" sz="1300" kern="100" dirty="0">
                <a:latin typeface="Times New Roman" panose="02020603050405020304" pitchFamily="18" charset="0"/>
                <a:ea typeface="Batang" panose="02030600000101010101" pitchFamily="18" charset="-127"/>
                <a:cs typeface="Times New Roman" panose="02020603050405020304" pitchFamily="18" charset="0"/>
              </a:rPr>
              <a:t>  Chen (2020) established a cold chain distribution vehicle path optimization model by analyzing the distribution time and cost of refrigerated vehicles through real-time traffic information of the transportation system based on the constituent elements of the cold chain distribution problem and using cloud computing technology.</a:t>
            </a:r>
            <a:endParaRPr lang="en-US" altLang="ko-KR" sz="1300" kern="100" dirty="0">
              <a:effectLst/>
              <a:latin typeface="Times New Roman" panose="02020603050405020304" pitchFamily="18" charset="0"/>
              <a:ea typeface="Batang" panose="02030600000101010101" pitchFamily="18" charset="-127"/>
              <a:cs typeface="Times New Roman" panose="02020603050405020304" pitchFamily="18" charset="0"/>
            </a:endParaRPr>
          </a:p>
        </p:txBody>
      </p:sp>
      <p:sp>
        <p:nvSpPr>
          <p:cNvPr id="8" name="TextBox 11">
            <a:extLst>
              <a:ext uri="{FF2B5EF4-FFF2-40B4-BE49-F238E27FC236}">
                <a16:creationId xmlns:a16="http://schemas.microsoft.com/office/drawing/2014/main" id="{11830DC0-1C8F-E146-6082-97D38BDFB9E2}"/>
              </a:ext>
            </a:extLst>
          </p:cNvPr>
          <p:cNvSpPr txBox="1"/>
          <p:nvPr/>
        </p:nvSpPr>
        <p:spPr>
          <a:xfrm>
            <a:off x="395536" y="40546"/>
            <a:ext cx="3960440" cy="646331"/>
          </a:xfrm>
          <a:prstGeom prst="rect">
            <a:avLst/>
          </a:prstGeom>
          <a:noFill/>
        </p:spPr>
        <p:txBody>
          <a:bodyPr wrap="square" rtlCol="0">
            <a:spAutoFit/>
          </a:bodyPr>
          <a:lstStyle>
            <a:defPPr>
              <a:defRPr lang="ko-KR"/>
            </a:defPPr>
            <a:lvl1pPr algn="r">
              <a:defRPr sz="2400" b="1" spc="-150">
                <a:solidFill>
                  <a:srgbClr val="004989"/>
                </a:solidFill>
              </a:defRPr>
            </a:lvl1pPr>
          </a:lstStyle>
          <a:p>
            <a:pPr algn="l">
              <a:lnSpc>
                <a:spcPct val="200000"/>
              </a:lnSpc>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2. </a:t>
            </a:r>
            <a:r>
              <a:rPr lang="en-US" altLang="ko-KR" sz="1800" spc="0" dirty="0">
                <a:latin typeface="Times New Roman" panose="02020603050405020304" pitchFamily="18" charset="0"/>
                <a:cs typeface="Times New Roman" panose="02020603050405020304" pitchFamily="18" charset="0"/>
              </a:rPr>
              <a:t>Cold Chain Description (1)</a:t>
            </a:r>
            <a:endPar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4" name="灯片编号占位符 3">
            <a:extLst>
              <a:ext uri="{FF2B5EF4-FFF2-40B4-BE49-F238E27FC236}">
                <a16:creationId xmlns:a16="http://schemas.microsoft.com/office/drawing/2014/main" id="{AF01A5BF-5025-3508-3A51-8E415F1218CC}"/>
              </a:ext>
            </a:extLst>
          </p:cNvPr>
          <p:cNvSpPr>
            <a:spLocks noGrp="1"/>
          </p:cNvSpPr>
          <p:nvPr>
            <p:ph type="sldNum" sz="quarter" idx="12"/>
          </p:nvPr>
        </p:nvSpPr>
        <p:spPr/>
        <p:txBody>
          <a:bodyPr/>
          <a:lstStyle/>
          <a:p>
            <a:fld id="{9D3F3F13-0FB9-47BC-BEC9-3C89F320EEF0}" type="slidenum">
              <a:rPr lang="ko-KR" altLang="en-US" smtClean="0"/>
              <a:t>5</a:t>
            </a:fld>
            <a:endParaRPr lang="ko-KR" altLang="en-US" dirty="0"/>
          </a:p>
        </p:txBody>
      </p:sp>
    </p:spTree>
    <p:extLst>
      <p:ext uri="{BB962C8B-B14F-4D97-AF65-F5344CB8AC3E}">
        <p14:creationId xmlns:p14="http://schemas.microsoft.com/office/powerpoint/2010/main" val="992759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C0914BFD-4DD9-7FBB-5E6E-3730C37AF33D}"/>
              </a:ext>
            </a:extLst>
          </p:cNvPr>
          <p:cNvPicPr>
            <a:picLocks noChangeAspect="1"/>
          </p:cNvPicPr>
          <p:nvPr/>
        </p:nvPicPr>
        <p:blipFill>
          <a:blip r:embed="rId2"/>
          <a:stretch>
            <a:fillRect/>
          </a:stretch>
        </p:blipFill>
        <p:spPr>
          <a:xfrm>
            <a:off x="1042377" y="2263254"/>
            <a:ext cx="4609743" cy="2285339"/>
          </a:xfrm>
          <a:prstGeom prst="rect">
            <a:avLst/>
          </a:prstGeom>
        </p:spPr>
      </p:pic>
      <p:sp>
        <p:nvSpPr>
          <p:cNvPr id="4" name="文本框 3">
            <a:extLst>
              <a:ext uri="{FF2B5EF4-FFF2-40B4-BE49-F238E27FC236}">
                <a16:creationId xmlns:a16="http://schemas.microsoft.com/office/drawing/2014/main" id="{ED361517-F97E-5B99-D62F-76589C536238}"/>
              </a:ext>
            </a:extLst>
          </p:cNvPr>
          <p:cNvSpPr txBox="1"/>
          <p:nvPr/>
        </p:nvSpPr>
        <p:spPr>
          <a:xfrm>
            <a:off x="557807" y="627534"/>
            <a:ext cx="7902625" cy="1828834"/>
          </a:xfrm>
          <a:prstGeom prst="rect">
            <a:avLst/>
          </a:prstGeom>
          <a:noFill/>
        </p:spPr>
        <p:txBody>
          <a:bodyPr wrap="square" rtlCol="0">
            <a:spAutoFit/>
          </a:bodyPr>
          <a:lstStyle/>
          <a:p>
            <a:pPr marL="285750" indent="-285750">
              <a:buClr>
                <a:schemeClr val="tx2"/>
              </a:buClr>
              <a:buFont typeface="Wingdings" panose="05000000000000000000" pitchFamily="2" charset="2"/>
              <a:buChar char="§"/>
            </a:pPr>
            <a:r>
              <a:rPr lang="en-US" altLang="ko-KR" sz="1400" dirty="0">
                <a:solidFill>
                  <a:schemeClr val="tx2">
                    <a:lumMod val="50000"/>
                  </a:schemeClr>
                </a:solidFill>
                <a:latin typeface="Times New Roman" panose="02020603050405020304" pitchFamily="18" charset="0"/>
                <a:cs typeface="Times New Roman" panose="02020603050405020304" pitchFamily="18" charset="0"/>
              </a:rPr>
              <a:t>Cold chain</a:t>
            </a:r>
            <a:r>
              <a:rPr lang="ko-KR" altLang="en-US" sz="1100" dirty="0">
                <a:solidFill>
                  <a:schemeClr val="tx2">
                    <a:lumMod val="50000"/>
                  </a:schemeClr>
                </a:solidFill>
                <a:latin typeface="Times New Roman" panose="02020603050405020304" pitchFamily="18" charset="0"/>
                <a:cs typeface="Times New Roman" panose="02020603050405020304" pitchFamily="18" charset="0"/>
              </a:rPr>
              <a:t>은 제품의 생산부터 소비자에게 최종 배송되는 동안에도 일정한 저온 범위를 유지하기 위해 적용되는 활동과 장비를 의미한다</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a:t>
            </a:r>
            <a:r>
              <a:rPr lang="ko-KR" altLang="en-US" sz="1100" dirty="0">
                <a:solidFill>
                  <a:schemeClr val="tx2">
                    <a:lumMod val="50000"/>
                  </a:schemeClr>
                </a:solidFill>
                <a:latin typeface="Times New Roman" panose="02020603050405020304" pitchFamily="18" charset="0"/>
                <a:cs typeface="Times New Roman" panose="02020603050405020304" pitchFamily="18" charset="0"/>
              </a:rPr>
              <a:t> </a:t>
            </a:r>
            <a:endParaRPr lang="en-US" altLang="ko-KR" sz="1100" dirty="0">
              <a:solidFill>
                <a:schemeClr val="tx2">
                  <a:lumMod val="50000"/>
                </a:schemeClr>
              </a:solidFill>
              <a:latin typeface="Times New Roman" panose="02020603050405020304" pitchFamily="18" charset="0"/>
              <a:cs typeface="Times New Roman" panose="02020603050405020304" pitchFamily="18" charset="0"/>
            </a:endParaRPr>
          </a:p>
          <a:p>
            <a:pPr marL="285750" indent="-285750">
              <a:buClr>
                <a:schemeClr val="tx2"/>
              </a:buClr>
              <a:buFont typeface="Wingdings" panose="05000000000000000000" pitchFamily="2" charset="2"/>
              <a:buChar char="§"/>
            </a:pPr>
            <a:r>
              <a:rPr lang="ko-KR" altLang="en-US" sz="1100" dirty="0">
                <a:solidFill>
                  <a:schemeClr val="tx2">
                    <a:lumMod val="50000"/>
                  </a:schemeClr>
                </a:solidFill>
                <a:latin typeface="Times New Roman" panose="02020603050405020304" pitchFamily="18" charset="0"/>
                <a:cs typeface="Times New Roman" panose="02020603050405020304" pitchFamily="18" charset="0"/>
              </a:rPr>
              <a:t>온도가 제어되는 공급망으로 온도 변화에 민감하고 부패하기 쉬운 소비재의 제조</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 </a:t>
            </a:r>
            <a:r>
              <a:rPr lang="ko-KR" altLang="en-US" sz="1100" dirty="0">
                <a:solidFill>
                  <a:schemeClr val="tx2">
                    <a:lumMod val="50000"/>
                  </a:schemeClr>
                </a:solidFill>
                <a:latin typeface="Times New Roman" panose="02020603050405020304" pitchFamily="18" charset="0"/>
                <a:cs typeface="Times New Roman" panose="02020603050405020304" pitchFamily="18" charset="0"/>
              </a:rPr>
              <a:t>가공</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 </a:t>
            </a:r>
            <a:r>
              <a:rPr lang="ko-KR" altLang="en-US" sz="1100" dirty="0">
                <a:solidFill>
                  <a:schemeClr val="tx2">
                    <a:lumMod val="50000"/>
                  </a:schemeClr>
                </a:solidFill>
                <a:latin typeface="Times New Roman" panose="02020603050405020304" pitchFamily="18" charset="0"/>
                <a:cs typeface="Times New Roman" panose="02020603050405020304" pitchFamily="18" charset="0"/>
              </a:rPr>
              <a:t>운송 및 유통의 전반적인 과정이 포함되어 있다</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a:t>
            </a:r>
          </a:p>
          <a:p>
            <a:pPr marL="285750" indent="-285750">
              <a:buClr>
                <a:schemeClr val="tx2"/>
              </a:buClr>
              <a:buFont typeface="Wingdings" panose="05000000000000000000" pitchFamily="2" charset="2"/>
              <a:buChar char="§"/>
            </a:pPr>
            <a:r>
              <a:rPr lang="ko-KR" altLang="en-US" sz="1100" dirty="0">
                <a:solidFill>
                  <a:schemeClr val="tx2">
                    <a:lumMod val="50000"/>
                  </a:schemeClr>
                </a:solidFill>
                <a:latin typeface="Times New Roman" panose="02020603050405020304" pitchFamily="18" charset="0"/>
                <a:cs typeface="Times New Roman" panose="02020603050405020304" pitchFamily="18" charset="0"/>
              </a:rPr>
              <a:t>신선 식품 전자 상거래와 같은 비즈니스 모델의 출현과 빅 데이터</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 IOT, AI</a:t>
            </a:r>
            <a:r>
              <a:rPr lang="ko-KR" altLang="en-US" sz="1100" dirty="0">
                <a:solidFill>
                  <a:schemeClr val="tx2">
                    <a:lumMod val="50000"/>
                  </a:schemeClr>
                </a:solidFill>
                <a:latin typeface="Times New Roman" panose="02020603050405020304" pitchFamily="18" charset="0"/>
                <a:cs typeface="Times New Roman" panose="02020603050405020304" pitchFamily="18" charset="0"/>
              </a:rPr>
              <a:t> 및 기타 분야의 지속적인 발전으로 점점 더 많은 회사가 </a:t>
            </a:r>
            <a:r>
              <a:rPr lang="en-US" altLang="ko-KR" sz="1400" dirty="0">
                <a:solidFill>
                  <a:schemeClr val="tx2">
                    <a:lumMod val="50000"/>
                  </a:schemeClr>
                </a:solidFill>
                <a:latin typeface="Times New Roman" panose="02020603050405020304" pitchFamily="18" charset="0"/>
                <a:cs typeface="Times New Roman" panose="02020603050405020304" pitchFamily="18" charset="0"/>
              </a:rPr>
              <a:t>Cold chain</a:t>
            </a:r>
            <a:r>
              <a:rPr lang="ko-KR" altLang="en-US" sz="1400" dirty="0">
                <a:solidFill>
                  <a:schemeClr val="tx2">
                    <a:lumMod val="50000"/>
                  </a:schemeClr>
                </a:solidFill>
                <a:latin typeface="Times New Roman" panose="02020603050405020304" pitchFamily="18" charset="0"/>
                <a:cs typeface="Times New Roman" panose="02020603050405020304" pitchFamily="18" charset="0"/>
              </a:rPr>
              <a:t> </a:t>
            </a:r>
            <a:r>
              <a:rPr lang="ko-KR" altLang="en-US" sz="1100" dirty="0">
                <a:solidFill>
                  <a:schemeClr val="tx2">
                    <a:lumMod val="50000"/>
                  </a:schemeClr>
                </a:solidFill>
                <a:latin typeface="Times New Roman" panose="02020603050405020304" pitchFamily="18" charset="0"/>
                <a:cs typeface="Times New Roman" panose="02020603050405020304" pitchFamily="18" charset="0"/>
              </a:rPr>
              <a:t>물류 시장에 진입했다</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a:t>
            </a:r>
          </a:p>
          <a:p>
            <a:pPr marL="285750" indent="-285750">
              <a:buClr>
                <a:schemeClr val="tx2"/>
              </a:buClr>
              <a:buFont typeface="Wingdings" panose="05000000000000000000" pitchFamily="2" charset="2"/>
              <a:buChar char="§"/>
            </a:pPr>
            <a:r>
              <a:rPr lang="en-US" altLang="ko-KR" sz="1400" dirty="0">
                <a:solidFill>
                  <a:schemeClr val="tx2">
                    <a:lumMod val="50000"/>
                  </a:schemeClr>
                </a:solidFill>
                <a:latin typeface="Times New Roman" panose="02020603050405020304" pitchFamily="18" charset="0"/>
                <a:cs typeface="Times New Roman" panose="02020603050405020304" pitchFamily="18" charset="0"/>
              </a:rPr>
              <a:t>Cold chain</a:t>
            </a:r>
            <a:r>
              <a:rPr lang="ko-KR" altLang="en-US" sz="1100" dirty="0">
                <a:solidFill>
                  <a:schemeClr val="tx2">
                    <a:lumMod val="50000"/>
                  </a:schemeClr>
                </a:solidFill>
                <a:latin typeface="Times New Roman" panose="02020603050405020304" pitchFamily="18" charset="0"/>
                <a:cs typeface="Times New Roman" panose="02020603050405020304" pitchFamily="18" charset="0"/>
              </a:rPr>
              <a:t>에 대한 소비자의 요구가 점차 증가하고 있으며 </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Cold chain</a:t>
            </a:r>
            <a:r>
              <a:rPr lang="ko-KR" altLang="en-US" sz="1100" dirty="0">
                <a:solidFill>
                  <a:schemeClr val="tx2">
                    <a:lumMod val="50000"/>
                  </a:schemeClr>
                </a:solidFill>
                <a:latin typeface="Times New Roman" panose="02020603050405020304" pitchFamily="18" charset="0"/>
                <a:cs typeface="Times New Roman" panose="02020603050405020304" pitchFamily="18" charset="0"/>
              </a:rPr>
              <a:t>은</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 </a:t>
            </a:r>
            <a:r>
              <a:rPr lang="ko-KR" altLang="en-US" sz="1100" dirty="0">
                <a:solidFill>
                  <a:schemeClr val="tx2">
                    <a:lumMod val="50000"/>
                  </a:schemeClr>
                </a:solidFill>
                <a:latin typeface="Times New Roman" panose="02020603050405020304" pitchFamily="18" charset="0"/>
                <a:cs typeface="Times New Roman" panose="02020603050405020304" pitchFamily="18" charset="0"/>
              </a:rPr>
              <a:t>점점 더 우리의 일상 생활과 밀접한 관련이 있다</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 </a:t>
            </a:r>
          </a:p>
          <a:p>
            <a:pPr marL="285750" indent="-285750">
              <a:buClr>
                <a:schemeClr val="tx2"/>
              </a:buClr>
              <a:buFont typeface="Wingdings" panose="05000000000000000000" pitchFamily="2" charset="2"/>
              <a:buChar char="§"/>
            </a:pPr>
            <a:r>
              <a:rPr lang="ko-KR" altLang="en-US" sz="1100" dirty="0">
                <a:solidFill>
                  <a:schemeClr val="tx2">
                    <a:lumMod val="50000"/>
                  </a:schemeClr>
                </a:solidFill>
                <a:latin typeface="Times New Roman" panose="02020603050405020304" pitchFamily="18" charset="0"/>
                <a:cs typeface="Times New Roman" panose="02020603050405020304" pitchFamily="18" charset="0"/>
              </a:rPr>
              <a:t>제품 안전을 보장하고 소비자의 삶의 질을 향상시키는 데 중요한 역할을 한다</a:t>
            </a:r>
            <a:r>
              <a:rPr lang="en-US" altLang="ko-KR" sz="1100" dirty="0">
                <a:solidFill>
                  <a:schemeClr val="tx2">
                    <a:lumMod val="50000"/>
                  </a:schemeClr>
                </a:solidFill>
                <a:latin typeface="Times New Roman" panose="02020603050405020304" pitchFamily="18" charset="0"/>
                <a:cs typeface="Times New Roman" panose="02020603050405020304" pitchFamily="18" charset="0"/>
              </a:rPr>
              <a:t>.</a:t>
            </a:r>
          </a:p>
          <a:p>
            <a:pPr marL="285750" indent="-285750">
              <a:lnSpc>
                <a:spcPct val="150000"/>
              </a:lnSpc>
              <a:buClr>
                <a:schemeClr val="tx2"/>
              </a:buClr>
              <a:buFont typeface="Wingdings" panose="05000000000000000000" pitchFamily="2" charset="2"/>
              <a:buChar char="§"/>
            </a:pPr>
            <a:endParaRPr lang="en-US" sz="1200" dirty="0">
              <a:solidFill>
                <a:schemeClr val="tx2"/>
              </a:solidFill>
              <a:latin typeface="Times New Roman" panose="02020603050405020304" pitchFamily="18" charset="0"/>
              <a:cs typeface="Times New Roman" panose="02020603050405020304" pitchFamily="18" charset="0"/>
            </a:endParaRPr>
          </a:p>
        </p:txBody>
      </p:sp>
      <p:sp>
        <p:nvSpPr>
          <p:cNvPr id="13" name="TextBox 14">
            <a:extLst>
              <a:ext uri="{FF2B5EF4-FFF2-40B4-BE49-F238E27FC236}">
                <a16:creationId xmlns:a16="http://schemas.microsoft.com/office/drawing/2014/main" id="{F945FF1E-5669-0D82-A036-44DD3CAABFC1}"/>
              </a:ext>
            </a:extLst>
          </p:cNvPr>
          <p:cNvSpPr txBox="1"/>
          <p:nvPr/>
        </p:nvSpPr>
        <p:spPr>
          <a:xfrm>
            <a:off x="5652120" y="3116686"/>
            <a:ext cx="2808312" cy="552587"/>
          </a:xfrm>
          <a:prstGeom prst="rect">
            <a:avLst/>
          </a:prstGeom>
          <a:noFill/>
        </p:spPr>
        <p:txBody>
          <a:bodyPr wrap="square" rtlCol="0">
            <a:spAutoFit/>
          </a:bodyPr>
          <a:lstStyle/>
          <a:p>
            <a:pPr marL="171450" indent="-171450">
              <a:lnSpc>
                <a:spcPct val="120000"/>
              </a:lnSpc>
              <a:buFont typeface="Wingdings" panose="05000000000000000000" pitchFamily="2" charset="2"/>
              <a:buChar char="§"/>
            </a:pPr>
            <a:r>
              <a:rPr lang="en-US" altLang="ko-KR" sz="1400" dirty="0">
                <a:solidFill>
                  <a:schemeClr val="tx2">
                    <a:lumMod val="50000"/>
                  </a:schemeClr>
                </a:solidFill>
                <a:latin typeface="Times New Roman" panose="02020603050405020304" pitchFamily="18" charset="0"/>
                <a:cs typeface="Times New Roman" panose="02020603050405020304" pitchFamily="18" charset="0"/>
              </a:rPr>
              <a:t>Cold chain</a:t>
            </a:r>
            <a:r>
              <a:rPr lang="ko-KR" altLang="en-US" sz="1400" dirty="0">
                <a:solidFill>
                  <a:schemeClr val="tx2">
                    <a:lumMod val="50000"/>
                  </a:schemeClr>
                </a:solidFill>
                <a:latin typeface="Times New Roman" panose="02020603050405020304" pitchFamily="18" charset="0"/>
                <a:cs typeface="Times New Roman" panose="02020603050405020304" pitchFamily="18" charset="0"/>
              </a:rPr>
              <a:t> </a:t>
            </a:r>
            <a:r>
              <a:rPr lang="ko-KR" altLang="en-US" sz="1200" spc="-90" dirty="0">
                <a:solidFill>
                  <a:schemeClr val="tx2">
                    <a:lumMod val="50000"/>
                  </a:schemeClr>
                </a:solidFill>
                <a:latin typeface="Times New Roman" panose="02020603050405020304" pitchFamily="18" charset="0"/>
                <a:cs typeface="Times New Roman" panose="02020603050405020304" pitchFamily="18" charset="0"/>
              </a:rPr>
              <a:t>시장의 수요가 증가함에 따라 시장 규모도 확대되고 있다</a:t>
            </a:r>
            <a:r>
              <a:rPr lang="en-US" altLang="ko-KR" sz="1150" spc="-90" dirty="0">
                <a:solidFill>
                  <a:schemeClr val="tx2">
                    <a:lumMod val="50000"/>
                  </a:schemeClr>
                </a:solidFill>
                <a:latin typeface="Times New Roman" panose="02020603050405020304" pitchFamily="18" charset="0"/>
                <a:cs typeface="Times New Roman" panose="02020603050405020304" pitchFamily="18" charset="0"/>
              </a:rPr>
              <a:t>.</a:t>
            </a:r>
            <a:endParaRPr lang="ko-KR" altLang="en-US" sz="1150" spc="-90"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5" name="灯片编号占位符 4">
            <a:extLst>
              <a:ext uri="{FF2B5EF4-FFF2-40B4-BE49-F238E27FC236}">
                <a16:creationId xmlns:a16="http://schemas.microsoft.com/office/drawing/2014/main" id="{25050167-EEE3-D325-D855-952788401890}"/>
              </a:ext>
            </a:extLst>
          </p:cNvPr>
          <p:cNvSpPr>
            <a:spLocks noGrp="1"/>
          </p:cNvSpPr>
          <p:nvPr>
            <p:ph type="sldNum" sz="quarter" idx="12"/>
          </p:nvPr>
        </p:nvSpPr>
        <p:spPr/>
        <p:txBody>
          <a:bodyPr/>
          <a:lstStyle/>
          <a:p>
            <a:fld id="{9D3F3F13-0FB9-47BC-BEC9-3C89F320EEF0}" type="slidenum">
              <a:rPr lang="ko-KR" altLang="en-US" smtClean="0"/>
              <a:t>6</a:t>
            </a:fld>
            <a:endParaRPr lang="ko-KR" altLang="en-US"/>
          </a:p>
        </p:txBody>
      </p:sp>
      <p:sp>
        <p:nvSpPr>
          <p:cNvPr id="11" name="TextBox 11">
            <a:extLst>
              <a:ext uri="{FF2B5EF4-FFF2-40B4-BE49-F238E27FC236}">
                <a16:creationId xmlns:a16="http://schemas.microsoft.com/office/drawing/2014/main" id="{11830DC0-1C8F-E146-6082-97D38BDFB9E2}"/>
              </a:ext>
            </a:extLst>
          </p:cNvPr>
          <p:cNvSpPr txBox="1"/>
          <p:nvPr/>
        </p:nvSpPr>
        <p:spPr>
          <a:xfrm>
            <a:off x="395536" y="40546"/>
            <a:ext cx="3960440" cy="561949"/>
          </a:xfrm>
          <a:prstGeom prst="rect">
            <a:avLst/>
          </a:prstGeom>
          <a:noFill/>
        </p:spPr>
        <p:txBody>
          <a:bodyPr wrap="square" rtlCol="0">
            <a:spAutoFit/>
          </a:bodyPr>
          <a:lstStyle>
            <a:defPPr>
              <a:defRPr lang="ko-KR"/>
            </a:defPPr>
            <a:lvl1pPr algn="r">
              <a:defRPr sz="2400" b="1" spc="-150">
                <a:solidFill>
                  <a:srgbClr val="004989"/>
                </a:solidFill>
              </a:defRPr>
            </a:lvl1pPr>
          </a:lstStyle>
          <a:p>
            <a:pPr algn="l">
              <a:lnSpc>
                <a:spcPct val="200000"/>
              </a:lnSpc>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2. </a:t>
            </a:r>
            <a:r>
              <a:rPr lang="en-US" altLang="ko-KR" sz="1800" spc="0" dirty="0">
                <a:latin typeface="Times New Roman" panose="02020603050405020304" pitchFamily="18" charset="0"/>
                <a:cs typeface="Times New Roman" panose="02020603050405020304" pitchFamily="18" charset="0"/>
              </a:rPr>
              <a:t>Cold Chain Description (2)</a:t>
            </a:r>
            <a:endPar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98986AB3-8162-FC08-AEF5-5C45649C3CFD}"/>
              </a:ext>
            </a:extLst>
          </p:cNvPr>
          <p:cNvPicPr>
            <a:picLocks noChangeAspect="1"/>
          </p:cNvPicPr>
          <p:nvPr/>
        </p:nvPicPr>
        <p:blipFill>
          <a:blip r:embed="rId2"/>
          <a:stretch>
            <a:fillRect/>
          </a:stretch>
        </p:blipFill>
        <p:spPr>
          <a:xfrm>
            <a:off x="7906866" y="3723878"/>
            <a:ext cx="938873" cy="760646"/>
          </a:xfrm>
          <a:prstGeom prst="rect">
            <a:avLst/>
          </a:prstGeom>
        </p:spPr>
      </p:pic>
      <p:sp>
        <p:nvSpPr>
          <p:cNvPr id="14" name="文本框 13">
            <a:extLst>
              <a:ext uri="{FF2B5EF4-FFF2-40B4-BE49-F238E27FC236}">
                <a16:creationId xmlns:a16="http://schemas.microsoft.com/office/drawing/2014/main" id="{9717161D-4852-471D-A9E6-52D524C11803}"/>
              </a:ext>
            </a:extLst>
          </p:cNvPr>
          <p:cNvSpPr txBox="1"/>
          <p:nvPr/>
        </p:nvSpPr>
        <p:spPr>
          <a:xfrm>
            <a:off x="323528" y="1134004"/>
            <a:ext cx="5212222" cy="333617"/>
          </a:xfrm>
          <a:prstGeom prst="rect">
            <a:avLst/>
          </a:prstGeom>
          <a:noFill/>
        </p:spPr>
        <p:txBody>
          <a:bodyPr wrap="square" rtlCol="0">
            <a:spAutoFit/>
          </a:bodyPr>
          <a:lstStyle/>
          <a:p>
            <a:pPr marL="285750" indent="-285750">
              <a:lnSpc>
                <a:spcPct val="150000"/>
              </a:lnSpc>
              <a:buClr>
                <a:schemeClr val="tx2"/>
              </a:buClr>
              <a:buFont typeface="Wingdings" panose="05000000000000000000" pitchFamily="2" charset="2"/>
              <a:buChar char="§"/>
            </a:pPr>
            <a:endParaRPr lang="en-US" sz="1200" dirty="0">
              <a:solidFill>
                <a:schemeClr val="tx2"/>
              </a:solidFill>
              <a:latin typeface="Times New Roman" panose="02020603050405020304" pitchFamily="18" charset="0"/>
              <a:cs typeface="Times New Roman" panose="02020603050405020304" pitchFamily="18" charset="0"/>
            </a:endParaRPr>
          </a:p>
        </p:txBody>
      </p:sp>
      <p:sp>
        <p:nvSpPr>
          <p:cNvPr id="3" name="文本框 2">
            <a:extLst>
              <a:ext uri="{FF2B5EF4-FFF2-40B4-BE49-F238E27FC236}">
                <a16:creationId xmlns:a16="http://schemas.microsoft.com/office/drawing/2014/main" id="{7A66E8DC-1373-A696-5BE6-BE59F7F02CB3}"/>
              </a:ext>
            </a:extLst>
          </p:cNvPr>
          <p:cNvSpPr txBox="1"/>
          <p:nvPr/>
        </p:nvSpPr>
        <p:spPr>
          <a:xfrm>
            <a:off x="671680" y="1172576"/>
            <a:ext cx="3670146" cy="2739211"/>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altLang="ko-KR" sz="1400" dirty="0">
                <a:solidFill>
                  <a:schemeClr val="tx2">
                    <a:lumMod val="50000"/>
                  </a:schemeClr>
                </a:solidFill>
                <a:latin typeface="Times New Roman" panose="02020603050405020304" pitchFamily="18" charset="0"/>
                <a:cs typeface="Times New Roman" panose="02020603050405020304" pitchFamily="18" charset="0"/>
              </a:rPr>
              <a:t>Cold chain</a:t>
            </a:r>
            <a:r>
              <a:rPr lang="ko-KR" altLang="en-US" sz="1200" dirty="0">
                <a:solidFill>
                  <a:schemeClr val="tx2">
                    <a:lumMod val="50000"/>
                  </a:schemeClr>
                </a:solidFill>
                <a:latin typeface="Times New Roman" panose="02020603050405020304" pitchFamily="18" charset="0"/>
                <a:cs typeface="Times New Roman" panose="02020603050405020304" pitchFamily="18" charset="0"/>
              </a:rPr>
              <a:t>은</a:t>
            </a:r>
            <a:r>
              <a:rPr lang="ko-KR" altLang="en-US" sz="1200" dirty="0">
                <a:latin typeface="Times New Roman" panose="02020603050405020304" pitchFamily="18" charset="0"/>
                <a:cs typeface="Times New Roman" panose="02020603050405020304" pitchFamily="18" charset="0"/>
              </a:rPr>
              <a:t> 일반 공급사슬과 달리 적시성</a:t>
            </a:r>
            <a:r>
              <a:rPr lang="en-US" altLang="ko-KR" sz="1200" dirty="0">
                <a:latin typeface="Times New Roman" panose="02020603050405020304" pitchFamily="18" charset="0"/>
                <a:cs typeface="Times New Roman" panose="02020603050405020304" pitchFamily="18" charset="0"/>
              </a:rPr>
              <a:t>, </a:t>
            </a:r>
            <a:r>
              <a:rPr lang="ko-KR" altLang="en-US" sz="1200" dirty="0">
                <a:latin typeface="Times New Roman" panose="02020603050405020304" pitchFamily="18" charset="0"/>
                <a:cs typeface="Times New Roman" panose="02020603050405020304" pitchFamily="18" charset="0"/>
              </a:rPr>
              <a:t>복잡성 및 전문성이 있다</a:t>
            </a:r>
            <a:r>
              <a:rPr lang="en-US" altLang="ko-KR" sz="1200" dirty="0">
                <a:latin typeface="Times New Roman" panose="02020603050405020304" pitchFamily="18" charset="0"/>
                <a:cs typeface="Times New Roman" panose="02020603050405020304" pitchFamily="18" charset="0"/>
              </a:rPr>
              <a:t>. </a:t>
            </a:r>
          </a:p>
          <a:p>
            <a:pPr marL="285750" indent="-285750">
              <a:lnSpc>
                <a:spcPct val="150000"/>
              </a:lnSpc>
              <a:buFont typeface="Wingdings" panose="05000000000000000000" pitchFamily="2" charset="2"/>
              <a:buChar char="§"/>
            </a:pPr>
            <a:r>
              <a:rPr lang="en-US" altLang="ko-KR" sz="1400" dirty="0">
                <a:solidFill>
                  <a:schemeClr val="tx2">
                    <a:lumMod val="50000"/>
                  </a:schemeClr>
                </a:solidFill>
                <a:latin typeface="Times New Roman" panose="02020603050405020304" pitchFamily="18" charset="0"/>
                <a:cs typeface="Times New Roman" panose="02020603050405020304" pitchFamily="18" charset="0"/>
              </a:rPr>
              <a:t>Cold chain</a:t>
            </a:r>
            <a:r>
              <a:rPr lang="ko-KR" altLang="en-US" sz="1200" dirty="0">
                <a:solidFill>
                  <a:schemeClr val="tx2">
                    <a:lumMod val="50000"/>
                  </a:schemeClr>
                </a:solidFill>
                <a:latin typeface="Times New Roman" panose="02020603050405020304" pitchFamily="18" charset="0"/>
                <a:cs typeface="Times New Roman" panose="02020603050405020304" pitchFamily="18" charset="0"/>
              </a:rPr>
              <a:t>은</a:t>
            </a:r>
            <a:r>
              <a:rPr lang="ko-KR" altLang="en-US" sz="1200" dirty="0">
                <a:latin typeface="Times New Roman" panose="02020603050405020304" pitchFamily="18" charset="0"/>
                <a:cs typeface="Times New Roman" panose="02020603050405020304" pitchFamily="18" charset="0"/>
              </a:rPr>
              <a:t> 에는 많은 과정이 있다</a:t>
            </a:r>
            <a:r>
              <a:rPr lang="en-US" altLang="ko-KR" sz="1200" dirty="0">
                <a:latin typeface="Times New Roman" panose="02020603050405020304" pitchFamily="18" charset="0"/>
                <a:cs typeface="Times New Roman" panose="02020603050405020304" pitchFamily="18" charset="0"/>
              </a:rPr>
              <a:t>.</a:t>
            </a:r>
          </a:p>
          <a:p>
            <a:pPr marL="285750" indent="-285750">
              <a:lnSpc>
                <a:spcPct val="150000"/>
              </a:lnSpc>
              <a:buFont typeface="Wingdings" panose="05000000000000000000" pitchFamily="2" charset="2"/>
              <a:buChar char="§"/>
            </a:pPr>
            <a:r>
              <a:rPr lang="ko-KR" altLang="en-US" sz="1200" dirty="0">
                <a:latin typeface="Times New Roman" panose="02020603050405020304" pitchFamily="18" charset="0"/>
                <a:cs typeface="Times New Roman" panose="02020603050405020304" pitchFamily="18" charset="0"/>
              </a:rPr>
              <a:t>프로세스 간의 실패는 제품 품질의 손실과 추가 비용으로 직접 이어질 수 있다</a:t>
            </a:r>
            <a:r>
              <a:rPr lang="en-US" altLang="ko-KR" sz="1200" dirty="0">
                <a:latin typeface="Times New Roman" panose="02020603050405020304" pitchFamily="18" charset="0"/>
                <a:cs typeface="Times New Roman" panose="02020603050405020304" pitchFamily="18" charset="0"/>
              </a:rPr>
              <a:t>. </a:t>
            </a:r>
          </a:p>
          <a:p>
            <a:endParaRPr lang="en-US" altLang="ko-KR" sz="1200" dirty="0">
              <a:latin typeface="Times New Roman" panose="02020603050405020304" pitchFamily="18" charset="0"/>
              <a:cs typeface="Times New Roman" panose="02020603050405020304" pitchFamily="18" charset="0"/>
            </a:endParaRPr>
          </a:p>
          <a:p>
            <a:endParaRPr lang="en-US" altLang="ko-KR" sz="1200" dirty="0">
              <a:latin typeface="Times New Roman" panose="02020603050405020304" pitchFamily="18" charset="0"/>
              <a:cs typeface="Times New Roman" panose="02020603050405020304" pitchFamily="18" charset="0"/>
            </a:endParaRPr>
          </a:p>
          <a:p>
            <a:endParaRPr lang="en-US" altLang="ko-KR" sz="1200" dirty="0">
              <a:latin typeface="Times New Roman" panose="02020603050405020304" pitchFamily="18" charset="0"/>
              <a:cs typeface="Times New Roman" panose="02020603050405020304" pitchFamily="18" charset="0"/>
            </a:endParaRPr>
          </a:p>
          <a:p>
            <a:r>
              <a:rPr lang="ko-KR" altLang="en-US" sz="1200" dirty="0">
                <a:latin typeface="Times New Roman" panose="02020603050405020304" pitchFamily="18" charset="0"/>
                <a:cs typeface="Times New Roman" panose="02020603050405020304" pitchFamily="18" charset="0"/>
              </a:rPr>
              <a:t> </a:t>
            </a:r>
            <a:endParaRPr lang="en-US" altLang="ko-KR" sz="1200" dirty="0">
              <a:latin typeface="Times New Roman" panose="02020603050405020304" pitchFamily="18" charset="0"/>
              <a:cs typeface="Times New Roman" panose="02020603050405020304" pitchFamily="18" charset="0"/>
            </a:endParaRPr>
          </a:p>
          <a:p>
            <a:pPr algn="ctr"/>
            <a:r>
              <a:rPr lang="en-US" altLang="ko-KR" sz="1400" dirty="0">
                <a:solidFill>
                  <a:schemeClr val="tx2">
                    <a:lumMod val="50000"/>
                  </a:schemeClr>
                </a:solidFill>
                <a:latin typeface="Times New Roman" panose="02020603050405020304" pitchFamily="18" charset="0"/>
                <a:cs typeface="Times New Roman" panose="02020603050405020304" pitchFamily="18" charset="0"/>
              </a:rPr>
              <a:t>Cold chain </a:t>
            </a:r>
            <a:r>
              <a:rPr lang="ko-KR" altLang="en-US" sz="1400" dirty="0">
                <a:latin typeface="Times New Roman" panose="02020603050405020304" pitchFamily="18" charset="0"/>
                <a:cs typeface="Times New Roman" panose="02020603050405020304" pitchFamily="18" charset="0"/>
              </a:rPr>
              <a:t>프로세스의 잠재적 위험을 </a:t>
            </a:r>
            <a:endParaRPr lang="en-US" altLang="ko-KR" sz="1400" dirty="0">
              <a:latin typeface="Times New Roman" panose="02020603050405020304" pitchFamily="18" charset="0"/>
              <a:cs typeface="Times New Roman" panose="02020603050405020304" pitchFamily="18" charset="0"/>
            </a:endParaRPr>
          </a:p>
          <a:p>
            <a:pPr algn="ctr"/>
            <a:r>
              <a:rPr lang="ko-KR" altLang="en-US" sz="1400" dirty="0">
                <a:latin typeface="Times New Roman" panose="02020603050405020304" pitchFamily="18" charset="0"/>
                <a:cs typeface="Times New Roman" panose="02020603050405020304" pitchFamily="18" charset="0"/>
              </a:rPr>
              <a:t>탐색하고  분석 하는 것은 매우 중요하다</a:t>
            </a:r>
            <a:r>
              <a:rPr lang="en-US" altLang="ko-KR" sz="1400" dirty="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4" name="箭头: 下 3">
            <a:extLst>
              <a:ext uri="{FF2B5EF4-FFF2-40B4-BE49-F238E27FC236}">
                <a16:creationId xmlns:a16="http://schemas.microsoft.com/office/drawing/2014/main" id="{65B180A9-AC0A-AD67-4B94-45E84E66C4CB}"/>
              </a:ext>
            </a:extLst>
          </p:cNvPr>
          <p:cNvSpPr/>
          <p:nvPr/>
        </p:nvSpPr>
        <p:spPr>
          <a:xfrm>
            <a:off x="2202736" y="2856252"/>
            <a:ext cx="288032" cy="3336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pic>
        <p:nvPicPr>
          <p:cNvPr id="5" name="图片 4">
            <a:extLst>
              <a:ext uri="{FF2B5EF4-FFF2-40B4-BE49-F238E27FC236}">
                <a16:creationId xmlns:a16="http://schemas.microsoft.com/office/drawing/2014/main" id="{9E9F63A9-7E2E-E0CA-97E8-F23FEFF72543}"/>
              </a:ext>
            </a:extLst>
          </p:cNvPr>
          <p:cNvPicPr>
            <a:picLocks noChangeAspect="1"/>
          </p:cNvPicPr>
          <p:nvPr/>
        </p:nvPicPr>
        <p:blipFill>
          <a:blip r:embed="rId3"/>
          <a:stretch>
            <a:fillRect/>
          </a:stretch>
        </p:blipFill>
        <p:spPr>
          <a:xfrm>
            <a:off x="4673655" y="987574"/>
            <a:ext cx="3542111" cy="2379030"/>
          </a:xfrm>
          <a:prstGeom prst="rect">
            <a:avLst/>
          </a:prstGeom>
        </p:spPr>
      </p:pic>
      <p:sp>
        <p:nvSpPr>
          <p:cNvPr id="13" name="TextBox 11">
            <a:extLst>
              <a:ext uri="{FF2B5EF4-FFF2-40B4-BE49-F238E27FC236}">
                <a16:creationId xmlns:a16="http://schemas.microsoft.com/office/drawing/2014/main" id="{824DCF41-D50F-321A-2967-BDE809B485FD}"/>
              </a:ext>
            </a:extLst>
          </p:cNvPr>
          <p:cNvSpPr txBox="1"/>
          <p:nvPr/>
        </p:nvSpPr>
        <p:spPr>
          <a:xfrm>
            <a:off x="395536" y="40546"/>
            <a:ext cx="4536504" cy="561949"/>
          </a:xfrm>
          <a:prstGeom prst="rect">
            <a:avLst/>
          </a:prstGeom>
          <a:noFill/>
        </p:spPr>
        <p:txBody>
          <a:bodyPr wrap="square" rtlCol="0">
            <a:spAutoFit/>
          </a:bodyPr>
          <a:lstStyle>
            <a:defPPr>
              <a:defRPr lang="ko-KR"/>
            </a:defPPr>
            <a:lvl1pPr algn="r">
              <a:defRPr sz="2400" b="1" spc="-150">
                <a:solidFill>
                  <a:srgbClr val="004989"/>
                </a:solidFill>
              </a:defRPr>
            </a:lvl1pPr>
          </a:lstStyle>
          <a:p>
            <a:pPr algn="l">
              <a:lnSpc>
                <a:spcPct val="200000"/>
              </a:lnSpc>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2</a:t>
            </a: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 </a:t>
            </a:r>
            <a:r>
              <a:rPr lang="en-US" altLang="ko-KR" sz="1800" spc="0" dirty="0">
                <a:latin typeface="Times New Roman" panose="02020603050405020304" pitchFamily="18" charset="0"/>
                <a:cs typeface="Times New Roman" panose="02020603050405020304" pitchFamily="18" charset="0"/>
              </a:rPr>
              <a:t>Cold Chain Description (3)</a:t>
            </a:r>
            <a:endPar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7" name="灯片编号占位符 6">
            <a:extLst>
              <a:ext uri="{FF2B5EF4-FFF2-40B4-BE49-F238E27FC236}">
                <a16:creationId xmlns:a16="http://schemas.microsoft.com/office/drawing/2014/main" id="{0FBCFA25-E425-FE95-E167-B229099CAB13}"/>
              </a:ext>
            </a:extLst>
          </p:cNvPr>
          <p:cNvSpPr>
            <a:spLocks noGrp="1"/>
          </p:cNvSpPr>
          <p:nvPr>
            <p:ph type="sldNum" sz="quarter" idx="12"/>
          </p:nvPr>
        </p:nvSpPr>
        <p:spPr/>
        <p:txBody>
          <a:bodyPr/>
          <a:lstStyle/>
          <a:p>
            <a:fld id="{9D3F3F13-0FB9-47BC-BEC9-3C89F320EEF0}" type="slidenum">
              <a:rPr lang="ko-KR" altLang="en-US" smtClean="0"/>
              <a:t>7</a:t>
            </a:fld>
            <a:endParaRPr lang="ko-KR" altLang="en-US"/>
          </a:p>
        </p:txBody>
      </p:sp>
    </p:spTree>
    <p:extLst>
      <p:ext uri="{BB962C8B-B14F-4D97-AF65-F5344CB8AC3E}">
        <p14:creationId xmlns:p14="http://schemas.microsoft.com/office/powerpoint/2010/main" val="461142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a:extLst>
              <a:ext uri="{FF2B5EF4-FFF2-40B4-BE49-F238E27FC236}">
                <a16:creationId xmlns:a16="http://schemas.microsoft.com/office/drawing/2014/main" id="{9717161D-4852-471D-A9E6-52D524C11803}"/>
              </a:ext>
            </a:extLst>
          </p:cNvPr>
          <p:cNvSpPr txBox="1"/>
          <p:nvPr/>
        </p:nvSpPr>
        <p:spPr>
          <a:xfrm>
            <a:off x="323528" y="1134004"/>
            <a:ext cx="5212222" cy="333617"/>
          </a:xfrm>
          <a:prstGeom prst="rect">
            <a:avLst/>
          </a:prstGeom>
          <a:noFill/>
        </p:spPr>
        <p:txBody>
          <a:bodyPr wrap="square" rtlCol="0">
            <a:spAutoFit/>
          </a:bodyPr>
          <a:lstStyle/>
          <a:p>
            <a:pPr marL="285750" indent="-285750">
              <a:lnSpc>
                <a:spcPct val="150000"/>
              </a:lnSpc>
              <a:buClr>
                <a:schemeClr val="tx2"/>
              </a:buClr>
              <a:buFont typeface="Wingdings" panose="05000000000000000000" pitchFamily="2" charset="2"/>
              <a:buChar char="§"/>
            </a:pPr>
            <a:endParaRPr lang="en-US" sz="1200" dirty="0">
              <a:solidFill>
                <a:schemeClr val="tx2"/>
              </a:solidFill>
            </a:endParaRPr>
          </a:p>
        </p:txBody>
      </p:sp>
      <p:sp>
        <p:nvSpPr>
          <p:cNvPr id="6" name="文本框 5">
            <a:extLst>
              <a:ext uri="{FF2B5EF4-FFF2-40B4-BE49-F238E27FC236}">
                <a16:creationId xmlns:a16="http://schemas.microsoft.com/office/drawing/2014/main" id="{454885C9-8F34-056E-2D99-0569D2ED5B0F}"/>
              </a:ext>
            </a:extLst>
          </p:cNvPr>
          <p:cNvSpPr txBox="1"/>
          <p:nvPr/>
        </p:nvSpPr>
        <p:spPr>
          <a:xfrm>
            <a:off x="672285" y="959220"/>
            <a:ext cx="8568952" cy="307777"/>
          </a:xfrm>
          <a:prstGeom prst="rect">
            <a:avLst/>
          </a:prstGeom>
          <a:noFill/>
        </p:spPr>
        <p:txBody>
          <a:bodyPr wrap="square" rtlCol="0">
            <a:spAutoFit/>
          </a:bodyPr>
          <a:lstStyle/>
          <a:p>
            <a:pPr algn="l" latinLnBrk="0">
              <a:spcAft>
                <a:spcPts val="800"/>
              </a:spcAft>
            </a:pPr>
            <a:r>
              <a:rPr lang="en-US" altLang="ko-KR" sz="1400" b="1" spc="0" dirty="0">
                <a:latin typeface="Times New Roman" panose="02020603050405020304" pitchFamily="18" charset="0"/>
                <a:cs typeface="Times New Roman" panose="02020603050405020304" pitchFamily="18" charset="0"/>
              </a:rPr>
              <a:t>Cold</a:t>
            </a:r>
            <a:r>
              <a:rPr lang="zh-CN" altLang="en-US" sz="1400" b="1" spc="0" dirty="0">
                <a:latin typeface="Times New Roman" panose="02020603050405020304" pitchFamily="18" charset="0"/>
                <a:cs typeface="Times New Roman" panose="02020603050405020304" pitchFamily="18" charset="0"/>
              </a:rPr>
              <a:t> </a:t>
            </a:r>
            <a:r>
              <a:rPr lang="en-US" altLang="zh-CN" sz="1400" b="1" spc="0" dirty="0">
                <a:latin typeface="Times New Roman" panose="02020603050405020304" pitchFamily="18" charset="0"/>
                <a:cs typeface="Times New Roman" panose="02020603050405020304" pitchFamily="18" charset="0"/>
              </a:rPr>
              <a:t>chain</a:t>
            </a:r>
            <a:r>
              <a:rPr lang="zh-CN" altLang="en-US" sz="1400" b="1" spc="0" dirty="0">
                <a:latin typeface="Times New Roman" panose="02020603050405020304" pitchFamily="18" charset="0"/>
                <a:cs typeface="Times New Roman" panose="02020603050405020304" pitchFamily="18" charset="0"/>
              </a:rPr>
              <a:t>  </a:t>
            </a:r>
            <a:r>
              <a:rPr lang="ko-KR" altLang="en-US" sz="1400" b="1" kern="100" spc="0" dirty="0">
                <a:latin typeface="+mn-ea"/>
                <a:cs typeface="Times New Roman" panose="02020603050405020304" pitchFamily="18" charset="0"/>
              </a:rPr>
              <a:t>위험</a:t>
            </a:r>
            <a:r>
              <a:rPr lang="ko-KR" altLang="en-US" sz="1400" b="1" kern="100" dirty="0">
                <a:effectLst/>
                <a:latin typeface="+mn-ea"/>
                <a:cs typeface="Times New Roman" panose="02020603050405020304" pitchFamily="18" charset="0"/>
              </a:rPr>
              <a:t> 요인 연구분야</a:t>
            </a:r>
            <a:endParaRPr lang="en-US" altLang="ko-KR" sz="1400" b="1" kern="100" dirty="0">
              <a:effectLst/>
              <a:latin typeface="+mn-ea"/>
              <a:cs typeface="Times New Roman" panose="02020603050405020304" pitchFamily="18" charset="0"/>
            </a:endParaRPr>
          </a:p>
        </p:txBody>
      </p:sp>
      <p:sp>
        <p:nvSpPr>
          <p:cNvPr id="3" name="文本框 2">
            <a:extLst>
              <a:ext uri="{FF2B5EF4-FFF2-40B4-BE49-F238E27FC236}">
                <a16:creationId xmlns:a16="http://schemas.microsoft.com/office/drawing/2014/main" id="{02D1D074-7EC3-685E-0C52-514D5DA893FA}"/>
              </a:ext>
            </a:extLst>
          </p:cNvPr>
          <p:cNvSpPr txBox="1"/>
          <p:nvPr/>
        </p:nvSpPr>
        <p:spPr>
          <a:xfrm>
            <a:off x="683568" y="1614939"/>
            <a:ext cx="7416824" cy="203132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400" dirty="0" err="1">
                <a:latin typeface="Times New Roman" panose="02020603050405020304" pitchFamily="18" charset="0"/>
                <a:cs typeface="Times New Roman" panose="02020603050405020304" pitchFamily="18" charset="0"/>
              </a:rPr>
              <a:t>Dagsuyu</a:t>
            </a:r>
            <a:r>
              <a:rPr lang="en-US" sz="1400" dirty="0">
                <a:latin typeface="Times New Roman" panose="02020603050405020304" pitchFamily="18" charset="0"/>
                <a:cs typeface="Times New Roman" panose="02020603050405020304" pitchFamily="18" charset="0"/>
              </a:rPr>
              <a:t> et al. (2021) proposed an integrated mathematical model combining hierarchical analysis and failure mode and effect analysis to maximize the weighted risk reduction while taking into account corporate budget and time constraints. </a:t>
            </a:r>
          </a:p>
          <a:p>
            <a:pPr marL="285750" indent="-285750">
              <a:lnSpc>
                <a:spcPct val="150000"/>
              </a:lnSpc>
              <a:buFont typeface="Arial" panose="020B0604020202020204" pitchFamily="34" charset="0"/>
              <a:buChar char="•"/>
            </a:pPr>
            <a:r>
              <a:rPr lang="en-US" sz="1400" dirty="0" err="1">
                <a:latin typeface="Times New Roman" panose="02020603050405020304" pitchFamily="18" charset="0"/>
                <a:cs typeface="Times New Roman" panose="02020603050405020304" pitchFamily="18" charset="0"/>
              </a:rPr>
              <a:t>Bilgen</a:t>
            </a:r>
            <a:r>
              <a:rPr lang="en-US" sz="1400" dirty="0">
                <a:latin typeface="Times New Roman" panose="02020603050405020304" pitchFamily="18" charset="0"/>
                <a:cs typeface="Times New Roman" panose="02020603050405020304" pitchFamily="18" charset="0"/>
              </a:rPr>
              <a:t> and </a:t>
            </a:r>
            <a:r>
              <a:rPr lang="en-US" sz="1400" dirty="0" err="1">
                <a:latin typeface="Times New Roman" panose="02020603050405020304" pitchFamily="18" charset="0"/>
                <a:cs typeface="Times New Roman" panose="02020603050405020304" pitchFamily="18" charset="0"/>
              </a:rPr>
              <a:t>Çelebi</a:t>
            </a:r>
            <a:r>
              <a:rPr lang="en-US" sz="1400" dirty="0">
                <a:latin typeface="Times New Roman" panose="02020603050405020304" pitchFamily="18" charset="0"/>
                <a:cs typeface="Times New Roman" panose="02020603050405020304" pitchFamily="18" charset="0"/>
              </a:rPr>
              <a:t> (2013) used a mathematical planning approach to propose a mixed integer linear programming and simulation model for a Turkish dairy production company. </a:t>
            </a:r>
          </a:p>
          <a:p>
            <a:pPr marL="285750" indent="-285750">
              <a:lnSpc>
                <a:spcPct val="150000"/>
              </a:lnSpc>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Wang (2016) used Fuzzy AHP method to assess security risk for food supply chain management.</a:t>
            </a:r>
          </a:p>
        </p:txBody>
      </p:sp>
      <p:sp>
        <p:nvSpPr>
          <p:cNvPr id="10" name="TextBox 11">
            <a:extLst>
              <a:ext uri="{FF2B5EF4-FFF2-40B4-BE49-F238E27FC236}">
                <a16:creationId xmlns:a16="http://schemas.microsoft.com/office/drawing/2014/main" id="{B89F585D-0EBD-21BA-42CE-A009F48439B8}"/>
              </a:ext>
            </a:extLst>
          </p:cNvPr>
          <p:cNvSpPr txBox="1"/>
          <p:nvPr/>
        </p:nvSpPr>
        <p:spPr>
          <a:xfrm>
            <a:off x="395536" y="40546"/>
            <a:ext cx="4176464" cy="646331"/>
          </a:xfrm>
          <a:prstGeom prst="rect">
            <a:avLst/>
          </a:prstGeom>
          <a:noFill/>
        </p:spPr>
        <p:txBody>
          <a:bodyPr wrap="square" rtlCol="0">
            <a:spAutoFit/>
          </a:bodyPr>
          <a:lstStyle>
            <a:defPPr>
              <a:defRPr lang="ko-KR"/>
            </a:defPPr>
            <a:lvl1pPr algn="r">
              <a:defRPr sz="2400" b="1" spc="-150">
                <a:solidFill>
                  <a:srgbClr val="004989"/>
                </a:solidFill>
              </a:defRPr>
            </a:lvl1pPr>
          </a:lstStyle>
          <a:p>
            <a:pPr marR="0" lvl="0" algn="l" defTabSz="914400" rtl="0" eaLnBrk="1" fontAlgn="auto" latinLnBrk="1" hangingPunct="1">
              <a:lnSpc>
                <a:spcPct val="200000"/>
              </a:lnSpc>
              <a:spcBef>
                <a:spcPts val="0"/>
              </a:spcBef>
              <a:spcAft>
                <a:spcPts val="0"/>
              </a:spcAft>
              <a:buClrTx/>
              <a:buSzTx/>
              <a:tabLst/>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3</a:t>
            </a: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.1 </a:t>
            </a: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Literature on cold chain (1)</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
        <p:nvSpPr>
          <p:cNvPr id="5" name="灯片编号占位符 4">
            <a:extLst>
              <a:ext uri="{FF2B5EF4-FFF2-40B4-BE49-F238E27FC236}">
                <a16:creationId xmlns:a16="http://schemas.microsoft.com/office/drawing/2014/main" id="{38EF56AC-0D54-66FC-BFFB-7ECB641AB1A4}"/>
              </a:ext>
            </a:extLst>
          </p:cNvPr>
          <p:cNvSpPr>
            <a:spLocks noGrp="1"/>
          </p:cNvSpPr>
          <p:nvPr>
            <p:ph type="sldNum" sz="quarter" idx="12"/>
          </p:nvPr>
        </p:nvSpPr>
        <p:spPr/>
        <p:txBody>
          <a:bodyPr/>
          <a:lstStyle/>
          <a:p>
            <a:fld id="{9D3F3F13-0FB9-47BC-BEC9-3C89F320EEF0}" type="slidenum">
              <a:rPr lang="ko-KR" altLang="en-US" smtClean="0"/>
              <a:t>8</a:t>
            </a:fld>
            <a:endParaRPr lang="ko-KR" altLang="en-US"/>
          </a:p>
        </p:txBody>
      </p:sp>
    </p:spTree>
    <p:extLst>
      <p:ext uri="{BB962C8B-B14F-4D97-AF65-F5344CB8AC3E}">
        <p14:creationId xmlns:p14="http://schemas.microsoft.com/office/powerpoint/2010/main" val="263140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a:extLst>
              <a:ext uri="{FF2B5EF4-FFF2-40B4-BE49-F238E27FC236}">
                <a16:creationId xmlns:a16="http://schemas.microsoft.com/office/drawing/2014/main" id="{88B5165C-CBFA-8AD7-8899-F0C1FA054949}"/>
              </a:ext>
            </a:extLst>
          </p:cNvPr>
          <p:cNvSpPr txBox="1"/>
          <p:nvPr/>
        </p:nvSpPr>
        <p:spPr>
          <a:xfrm>
            <a:off x="323528" y="914972"/>
            <a:ext cx="8712968" cy="523220"/>
          </a:xfrm>
          <a:prstGeom prst="rect">
            <a:avLst/>
          </a:prstGeom>
          <a:noFill/>
        </p:spPr>
        <p:txBody>
          <a:bodyPr wrap="square">
            <a:spAutoFit/>
          </a:bodyPr>
          <a:lstStyle/>
          <a:p>
            <a:pPr marL="285750" indent="-285750" latinLnBrk="0">
              <a:buFont typeface="Arial" panose="020B0604020202020204" pitchFamily="34" charset="0"/>
              <a:buChar char="•"/>
            </a:pPr>
            <a:r>
              <a:rPr lang="en-US" sz="1400" dirty="0"/>
              <a:t>Lang and Ding (2008) classified the logistics outsourcing risks in food supply chain into technology risks, cooperation risks, management risks, environmental risks and financial risks. </a:t>
            </a:r>
          </a:p>
        </p:txBody>
      </p:sp>
      <p:sp>
        <p:nvSpPr>
          <p:cNvPr id="20" name="文本框 19">
            <a:extLst>
              <a:ext uri="{FF2B5EF4-FFF2-40B4-BE49-F238E27FC236}">
                <a16:creationId xmlns:a16="http://schemas.microsoft.com/office/drawing/2014/main" id="{73384055-AA8E-EE99-6320-C0184E20C272}"/>
              </a:ext>
            </a:extLst>
          </p:cNvPr>
          <p:cNvSpPr txBox="1"/>
          <p:nvPr/>
        </p:nvSpPr>
        <p:spPr>
          <a:xfrm>
            <a:off x="324882" y="1432783"/>
            <a:ext cx="8819118" cy="954107"/>
          </a:xfrm>
          <a:prstGeom prst="rect">
            <a:avLst/>
          </a:prstGeom>
          <a:noFill/>
        </p:spPr>
        <p:txBody>
          <a:bodyPr wrap="square">
            <a:spAutoFit/>
          </a:bodyPr>
          <a:lstStyle/>
          <a:p>
            <a:pPr marL="285750" indent="-285750" latinLnBrk="0">
              <a:buFont typeface="Arial" panose="020B0604020202020204" pitchFamily="34" charset="0"/>
              <a:buChar char="•"/>
            </a:pPr>
            <a:r>
              <a:rPr lang="en-US" sz="1400" dirty="0"/>
              <a:t>Dani and Deep (2010) </a:t>
            </a:r>
            <a:r>
              <a:rPr lang="en-US" sz="1400" dirty="0" err="1"/>
              <a:t>categorised</a:t>
            </a:r>
            <a:r>
              <a:rPr lang="en-US" sz="1400" dirty="0"/>
              <a:t> food supply chain risks to Type 1 risks (which are concerned with food safety as well as maintaining a secure supply of food), and Type 2 risks which affect the supply chain but don’t have a direct impact on food safety (include transportation strikes, loss of power, flooding, etc.).</a:t>
            </a:r>
          </a:p>
        </p:txBody>
      </p:sp>
      <p:sp>
        <p:nvSpPr>
          <p:cNvPr id="22" name="文本框 21">
            <a:extLst>
              <a:ext uri="{FF2B5EF4-FFF2-40B4-BE49-F238E27FC236}">
                <a16:creationId xmlns:a16="http://schemas.microsoft.com/office/drawing/2014/main" id="{767783B7-C99F-E3C7-AC6E-F2CA1E7F9C48}"/>
              </a:ext>
            </a:extLst>
          </p:cNvPr>
          <p:cNvSpPr txBox="1"/>
          <p:nvPr/>
        </p:nvSpPr>
        <p:spPr>
          <a:xfrm>
            <a:off x="305547" y="2303063"/>
            <a:ext cx="8640877" cy="1169551"/>
          </a:xfrm>
          <a:prstGeom prst="rect">
            <a:avLst/>
          </a:prstGeom>
          <a:noFill/>
        </p:spPr>
        <p:txBody>
          <a:bodyPr wrap="square">
            <a:spAutoFit/>
          </a:bodyPr>
          <a:lstStyle/>
          <a:p>
            <a:pPr marL="285750" indent="-285750" latinLnBrk="0">
              <a:buFont typeface="Arial" panose="020B0604020202020204" pitchFamily="34" charset="0"/>
              <a:buChar char="•"/>
            </a:pPr>
            <a:r>
              <a:rPr lang="en-US" sz="1400" dirty="0" err="1"/>
              <a:t>Diabat</a:t>
            </a:r>
            <a:r>
              <a:rPr lang="en-US" sz="1400" dirty="0"/>
              <a:t> and </a:t>
            </a:r>
            <a:r>
              <a:rPr lang="en-US" sz="1400" dirty="0" err="1"/>
              <a:t>Panicker</a:t>
            </a:r>
            <a:r>
              <a:rPr lang="en-US" sz="1400" dirty="0"/>
              <a:t> et al.(2012) created an explanatory structural </a:t>
            </a:r>
            <a:r>
              <a:rPr lang="en-US" sz="1400" dirty="0" err="1"/>
              <a:t>modeto</a:t>
            </a:r>
            <a:r>
              <a:rPr lang="en-US" sz="1400" dirty="0"/>
              <a:t> analyze the various risks involved in the food supply chain with the help of interpretive structural modelling (ISM). The risks in the food supply chain are classified into five categories; product/service management risks, macro level risks, demand management risks, supply management risks, and information management risks.</a:t>
            </a:r>
          </a:p>
        </p:txBody>
      </p:sp>
      <p:sp>
        <p:nvSpPr>
          <p:cNvPr id="24" name="文本框 23">
            <a:extLst>
              <a:ext uri="{FF2B5EF4-FFF2-40B4-BE49-F238E27FC236}">
                <a16:creationId xmlns:a16="http://schemas.microsoft.com/office/drawing/2014/main" id="{049981DA-3376-C61E-D3F5-BE90BD75641C}"/>
              </a:ext>
            </a:extLst>
          </p:cNvPr>
          <p:cNvSpPr txBox="1"/>
          <p:nvPr/>
        </p:nvSpPr>
        <p:spPr>
          <a:xfrm>
            <a:off x="312432" y="3418561"/>
            <a:ext cx="8526021" cy="1169551"/>
          </a:xfrm>
          <a:prstGeom prst="rect">
            <a:avLst/>
          </a:prstGeom>
          <a:noFill/>
        </p:spPr>
        <p:txBody>
          <a:bodyPr wrap="square">
            <a:spAutoFit/>
          </a:bodyPr>
          <a:lstStyle/>
          <a:p>
            <a:pPr marL="285750" indent="-285750" latinLnBrk="0">
              <a:buFont typeface="Arial" panose="020B0604020202020204" pitchFamily="34" charset="0"/>
              <a:buChar char="•"/>
            </a:pPr>
            <a:r>
              <a:rPr lang="en-US" sz="1400" dirty="0"/>
              <a:t>Z</a:t>
            </a:r>
            <a:r>
              <a:rPr lang="en-US" altLang="zh-CN" sz="1400" dirty="0"/>
              <a:t>hang and </a:t>
            </a:r>
            <a:r>
              <a:rPr lang="en-US" altLang="zh-CN" sz="1400" dirty="0" err="1"/>
              <a:t>Qiu</a:t>
            </a:r>
            <a:r>
              <a:rPr lang="en-US" altLang="zh-CN" sz="1400" dirty="0"/>
              <a:t> et al.(2017)</a:t>
            </a:r>
            <a:r>
              <a:rPr lang="en-US" sz="1400" dirty="0"/>
              <a:t>used catastrophe progression method and a new maximum deviation method to build an improved catastrophe progression assessment model for agricultural products cold chain logistics.</a:t>
            </a:r>
            <a:r>
              <a:rPr lang="en-US" sz="1400" b="0" i="0" dirty="0">
                <a:solidFill>
                  <a:srgbClr val="333333"/>
                </a:solidFill>
                <a:effectLst/>
                <a:latin typeface="tahoma" panose="020B0604030504040204" pitchFamily="34" charset="0"/>
              </a:rPr>
              <a:t> The risk factors of agricultural logistics cold chain are divided into Technology application, Organization and management, Facilities and equipment, External environment .</a:t>
            </a:r>
            <a:br>
              <a:rPr lang="en-US" sz="1400" dirty="0"/>
            </a:br>
            <a:endParaRPr lang="en-US" sz="1400" dirty="0"/>
          </a:p>
        </p:txBody>
      </p:sp>
      <p:sp>
        <p:nvSpPr>
          <p:cNvPr id="4" name="灯片编号占位符 3">
            <a:extLst>
              <a:ext uri="{FF2B5EF4-FFF2-40B4-BE49-F238E27FC236}">
                <a16:creationId xmlns:a16="http://schemas.microsoft.com/office/drawing/2014/main" id="{C61E81BC-BD5F-9408-94D2-4B489C166825}"/>
              </a:ext>
            </a:extLst>
          </p:cNvPr>
          <p:cNvSpPr>
            <a:spLocks noGrp="1"/>
          </p:cNvSpPr>
          <p:nvPr>
            <p:ph type="sldNum" sz="quarter" idx="12"/>
          </p:nvPr>
        </p:nvSpPr>
        <p:spPr/>
        <p:txBody>
          <a:bodyPr/>
          <a:lstStyle/>
          <a:p>
            <a:fld id="{9D3F3F13-0FB9-47BC-BEC9-3C89F320EEF0}" type="slidenum">
              <a:rPr lang="ko-KR" altLang="en-US" smtClean="0"/>
              <a:t>9</a:t>
            </a:fld>
            <a:endParaRPr lang="ko-KR" altLang="en-US"/>
          </a:p>
        </p:txBody>
      </p:sp>
      <p:sp>
        <p:nvSpPr>
          <p:cNvPr id="10" name="TextBox 11">
            <a:extLst>
              <a:ext uri="{FF2B5EF4-FFF2-40B4-BE49-F238E27FC236}">
                <a16:creationId xmlns:a16="http://schemas.microsoft.com/office/drawing/2014/main" id="{B89F585D-0EBD-21BA-42CE-A009F48439B8}"/>
              </a:ext>
            </a:extLst>
          </p:cNvPr>
          <p:cNvSpPr txBox="1"/>
          <p:nvPr/>
        </p:nvSpPr>
        <p:spPr>
          <a:xfrm>
            <a:off x="395536" y="40546"/>
            <a:ext cx="4176464" cy="646331"/>
          </a:xfrm>
          <a:prstGeom prst="rect">
            <a:avLst/>
          </a:prstGeom>
          <a:noFill/>
        </p:spPr>
        <p:txBody>
          <a:bodyPr wrap="square" rtlCol="0">
            <a:spAutoFit/>
          </a:bodyPr>
          <a:lstStyle>
            <a:defPPr>
              <a:defRPr lang="ko-KR"/>
            </a:defPPr>
            <a:lvl1pPr algn="r">
              <a:defRPr sz="2400" b="1" spc="-150">
                <a:solidFill>
                  <a:srgbClr val="004989"/>
                </a:solidFill>
              </a:defRPr>
            </a:lvl1pPr>
          </a:lstStyle>
          <a:p>
            <a:pPr marR="0" lvl="0" algn="l" defTabSz="914400" rtl="0" eaLnBrk="1" fontAlgn="auto" latinLnBrk="1" hangingPunct="1">
              <a:lnSpc>
                <a:spcPct val="200000"/>
              </a:lnSpc>
              <a:spcBef>
                <a:spcPts val="0"/>
              </a:spcBef>
              <a:spcAft>
                <a:spcPts val="0"/>
              </a:spcAft>
              <a:buClrTx/>
              <a:buSzTx/>
              <a:tabLst/>
              <a:defRPr/>
            </a:pP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3</a:t>
            </a:r>
            <a:r>
              <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rPr>
              <a:t>.1 </a:t>
            </a:r>
            <a:r>
              <a:rPr lang="en-US" altLang="ko-KR" sz="1800" spc="0" dirty="0">
                <a:solidFill>
                  <a:schemeClr val="tx2"/>
                </a:solidFill>
                <a:latin typeface="Times New Roman" panose="02020603050405020304" pitchFamily="18" charset="0"/>
                <a:ea typeface="Batang" panose="02030600000101010101" pitchFamily="18" charset="-127"/>
                <a:cs typeface="Times New Roman" panose="02020603050405020304" pitchFamily="18" charset="0"/>
              </a:rPr>
              <a:t>Literature on cold chain (2)</a:t>
            </a:r>
            <a:endParaRPr kumimoji="0" lang="en-US" altLang="ko-KR" sz="1800" i="0" u="none" strike="noStrike" kern="1200" cap="none" spc="0" normalizeH="0" baseline="0" noProof="0" dirty="0">
              <a:ln>
                <a:noFill/>
              </a:ln>
              <a:solidFill>
                <a:schemeClr val="tx2"/>
              </a:solidFill>
              <a:effectLst/>
              <a:uLnTx/>
              <a:uFillTx/>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21560852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ThmYWJhZDM2ZWM2MDdmOGEzOGIzZDExZmQ3MDUxNDEifQ=="/>
</p:tagLst>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Mod val="20000"/>
            <a:lumOff val="80000"/>
          </a:schemeClr>
        </a:solidFill>
        <a:ln>
          <a:solidFill>
            <a:schemeClr val="bg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2729</TotalTime>
  <Words>4227</Words>
  <Application>Microsoft Office PowerPoint</Application>
  <PresentationFormat>全屏显示(16:9)</PresentationFormat>
  <Paragraphs>1278</Paragraphs>
  <Slides>37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37</vt:i4>
      </vt:variant>
    </vt:vector>
  </HeadingPairs>
  <TitlesOfParts>
    <vt:vector size="47" baseType="lpstr">
      <vt:lpstr>Batang</vt:lpstr>
      <vt:lpstr>Malgun Gothic</vt:lpstr>
      <vt:lpstr>Malgun Gothic</vt:lpstr>
      <vt:lpstr>Arial</vt:lpstr>
      <vt:lpstr>Calibri</vt:lpstr>
      <vt:lpstr>Cambria Math</vt:lpstr>
      <vt:lpstr>tahoma</vt:lpstr>
      <vt:lpstr>Times New Roman</vt:lpstr>
      <vt:lpstr>Wingdings</vt:lpstr>
      <vt:lpstr>Office 테마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HYU</dc:creator>
  <cp:lastModifiedBy>FU DEQI</cp:lastModifiedBy>
  <cp:revision>124</cp:revision>
  <dcterms:created xsi:type="dcterms:W3CDTF">2019-01-28T05:00:00Z</dcterms:created>
  <dcterms:modified xsi:type="dcterms:W3CDTF">2022-10-31T13:32:32Z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69ACFA2F68CB4CBF8EA4565172091914</vt:lpwstr>
  </property>
  <property fmtid="{D5CDD505-2E9C-101B-9397-08002B2CF9AE}" pid="3" name="KSOProductBuildVer">
    <vt:lpwstr>2052-11.1.0.11691</vt:lpwstr>
  </property>
</Properties>
</file>