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  <p:sldMasterId id="2147483650" r:id="rId2"/>
  </p:sldMasterIdLst>
  <p:notesMasterIdLst>
    <p:notesMasterId r:id="rId48"/>
  </p:notesMasterIdLst>
  <p:sldIdLst>
    <p:sldId id="1151" r:id="rId3"/>
    <p:sldId id="259" r:id="rId4"/>
    <p:sldId id="260" r:id="rId5"/>
    <p:sldId id="1187" r:id="rId6"/>
    <p:sldId id="1212" r:id="rId7"/>
    <p:sldId id="1213" r:id="rId8"/>
    <p:sldId id="1225" r:id="rId9"/>
    <p:sldId id="263" r:id="rId10"/>
    <p:sldId id="264" r:id="rId11"/>
    <p:sldId id="1168" r:id="rId12"/>
    <p:sldId id="265" r:id="rId13"/>
    <p:sldId id="267" r:id="rId14"/>
    <p:sldId id="1228" r:id="rId15"/>
    <p:sldId id="1165" r:id="rId16"/>
    <p:sldId id="1200" r:id="rId17"/>
    <p:sldId id="1210" r:id="rId18"/>
    <p:sldId id="1223" r:id="rId19"/>
    <p:sldId id="1241" r:id="rId20"/>
    <p:sldId id="1211" r:id="rId21"/>
    <p:sldId id="281" r:id="rId22"/>
    <p:sldId id="285" r:id="rId23"/>
    <p:sldId id="1246" r:id="rId24"/>
    <p:sldId id="301" r:id="rId25"/>
    <p:sldId id="1183" r:id="rId26"/>
    <p:sldId id="1230" r:id="rId27"/>
    <p:sldId id="1229" r:id="rId28"/>
    <p:sldId id="1231" r:id="rId29"/>
    <p:sldId id="1234" r:id="rId30"/>
    <p:sldId id="1235" r:id="rId31"/>
    <p:sldId id="1236" r:id="rId32"/>
    <p:sldId id="1238" r:id="rId33"/>
    <p:sldId id="1248" r:id="rId34"/>
    <p:sldId id="1249" r:id="rId35"/>
    <p:sldId id="1250" r:id="rId36"/>
    <p:sldId id="1251" r:id="rId37"/>
    <p:sldId id="1239" r:id="rId38"/>
    <p:sldId id="1252" r:id="rId39"/>
    <p:sldId id="1253" r:id="rId40"/>
    <p:sldId id="1254" r:id="rId41"/>
    <p:sldId id="1255" r:id="rId42"/>
    <p:sldId id="1136" r:id="rId43"/>
    <p:sldId id="1247" r:id="rId44"/>
    <p:sldId id="1256" r:id="rId45"/>
    <p:sldId id="1138" r:id="rId46"/>
    <p:sldId id="1257" r:id="rId47"/>
  </p:sldIdLst>
  <p:sldSz cx="9906000" cy="6858000" type="A4"/>
  <p:notesSz cx="6788150" cy="9923463"/>
  <p:embeddedFontLst>
    <p:embeddedFont>
      <p:font typeface="돋움" panose="020B0600000101010101" pitchFamily="50" charset="-127"/>
      <p:regular r:id="rId49"/>
    </p:embeddedFont>
    <p:embeddedFont>
      <p:font typeface="맑은 고딕" panose="020B0503020000020004" pitchFamily="50" charset="-127"/>
      <p:regular r:id="rId50"/>
      <p:bold r:id="rId51"/>
    </p:embeddedFont>
    <p:embeddedFont>
      <p:font typeface="HY견고딕" panose="02030600000101010101" pitchFamily="18" charset="-127"/>
      <p:regular r:id="rId52"/>
    </p:embeddedFont>
    <p:embeddedFont>
      <p:font typeface="Marlett" pitchFamily="2" charset="2"/>
      <p:regular r:id="rId53"/>
    </p:embeddedFont>
    <p:embeddedFont>
      <p:font typeface="맑은 고딕" panose="020B0503020000020004" pitchFamily="50" charset="-127"/>
      <p:regular r:id="rId50"/>
      <p:bold r:id="rId51"/>
    </p:embeddedFont>
  </p:embeddedFontLst>
  <p:defaultTextStyle>
    <a:defPPr>
      <a:defRPr lang="ko-KR">
        <a:uFillTx/>
      </a:defRPr>
    </a:defPPr>
    <a:lvl1pPr marL="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F9C290-075A-DC4F-829C-6F38E364E180}">
          <p14:sldIdLst/>
        </p14:section>
        <p14:section name="Untitled Section" id="{547A0E3D-7AA8-644B-8652-51F5F5D1E52E}">
          <p14:sldIdLst>
            <p14:sldId id="1151"/>
            <p14:sldId id="259"/>
            <p14:sldId id="260"/>
            <p14:sldId id="1187"/>
            <p14:sldId id="1212"/>
            <p14:sldId id="1213"/>
            <p14:sldId id="1225"/>
            <p14:sldId id="263"/>
            <p14:sldId id="264"/>
            <p14:sldId id="1168"/>
            <p14:sldId id="265"/>
            <p14:sldId id="267"/>
            <p14:sldId id="1228"/>
            <p14:sldId id="1165"/>
            <p14:sldId id="1200"/>
            <p14:sldId id="1210"/>
            <p14:sldId id="1223"/>
            <p14:sldId id="1241"/>
            <p14:sldId id="1211"/>
            <p14:sldId id="281"/>
            <p14:sldId id="285"/>
            <p14:sldId id="1246"/>
            <p14:sldId id="301"/>
            <p14:sldId id="1183"/>
            <p14:sldId id="1230"/>
            <p14:sldId id="1229"/>
            <p14:sldId id="1231"/>
            <p14:sldId id="1234"/>
            <p14:sldId id="1235"/>
            <p14:sldId id="1236"/>
            <p14:sldId id="1238"/>
            <p14:sldId id="1248"/>
            <p14:sldId id="1249"/>
            <p14:sldId id="1250"/>
            <p14:sldId id="1251"/>
            <p14:sldId id="1239"/>
            <p14:sldId id="1252"/>
            <p14:sldId id="1253"/>
            <p14:sldId id="1254"/>
            <p14:sldId id="1255"/>
            <p14:sldId id="1136"/>
            <p14:sldId id="1247"/>
            <p14:sldId id="1256"/>
            <p14:sldId id="1138"/>
            <p14:sldId id="1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113" userDrawn="1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yeongseok Yoon" initials="HY" lastIdx="1" clrIdx="0">
    <p:extLst>
      <p:ext uri="{19B8F6BF-5375-455C-9EA6-DF929625EA0E}">
        <p15:presenceInfo xmlns:p15="http://schemas.microsoft.com/office/powerpoint/2012/main" userId="S::bigyun1@hanyang.ac.kr::d8d07c35-67de-4fcc-83b9-3c125a3232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83103B-C183-B044-87BE-E89A5327B1E5}" v="19" dt="2021-06-21T12:35:29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90" autoAdjust="0"/>
    <p:restoredTop sz="77640" autoAdjust="0"/>
  </p:normalViewPr>
  <p:slideViewPr>
    <p:cSldViewPr>
      <p:cViewPr varScale="1">
        <p:scale>
          <a:sx n="86" d="100"/>
          <a:sy n="86" d="100"/>
        </p:scale>
        <p:origin x="1584" y="78"/>
      </p:cViewPr>
      <p:guideLst>
        <p:guide orient="horz" pos="2160"/>
        <p:guide orient="horz" pos="3113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2962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font" Target="fonts/font2.fntdata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5.fntdata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3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commentAuthors" Target="commentAuthors.xml"/><Relationship Id="rId6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.fntdata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/>
          <a:lstStyle>
            <a:lvl1pPr algn="l">
              <a:defRPr sz="1200" b="0" i="0"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4" name="날짜 개체 틀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/>
          <a:lstStyle>
            <a:lvl1pPr algn="r">
              <a:defRPr sz="1200" b="0" i="0"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datetimeFigureOut">
              <a:rPr lang="ko-KR" altLang="en-US" smtClean="0"/>
              <a:pPr/>
              <a:t>2021-06-22</a:t>
            </a:fld>
            <a:endParaRPr lang="ko-KR" altLang="en-US" dirty="0"/>
          </a:p>
        </p:txBody>
      </p:sp>
      <p:sp>
        <p:nvSpPr>
          <p:cNvPr id="6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744538"/>
            <a:ext cx="537210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37" tIns="45469" rIns="90937" bIns="45469" rtlCol="0" anchor="ctr"/>
          <a:lstStyle/>
          <a:p>
            <a:endParaRPr lang="ko-KR" altLang="en-US" dirty="0">
              <a:uFillTx/>
            </a:endParaRPr>
          </a:p>
        </p:txBody>
      </p:sp>
      <p:sp>
        <p:nvSpPr>
          <p:cNvPr id="8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815" y="4713645"/>
            <a:ext cx="5430520" cy="4465559"/>
          </a:xfrm>
          <a:prstGeom prst="rect">
            <a:avLst/>
          </a:prstGeom>
        </p:spPr>
        <p:txBody>
          <a:bodyPr vert="horz" lIns="90937" tIns="45469" rIns="90937" bIns="45469" rtlCol="0"/>
          <a:lstStyle/>
          <a:p>
            <a:pPr lvl="0"/>
            <a:r>
              <a:rPr lang="ko-KR" altLang="en-US">
                <a:uFillTx/>
              </a:rPr>
              <a:t>마스터 텍스트 스타일을 편집합니다</a:t>
            </a:r>
          </a:p>
          <a:p>
            <a:pPr lvl="1"/>
            <a:r>
              <a:rPr lang="ko-KR" altLang="en-US">
                <a:uFillTx/>
              </a:rPr>
              <a:t>둘째 수준</a:t>
            </a:r>
          </a:p>
          <a:p>
            <a:pPr lvl="2"/>
            <a:r>
              <a:rPr lang="ko-KR" altLang="en-US">
                <a:uFillTx/>
              </a:rPr>
              <a:t>셋째 수준</a:t>
            </a:r>
          </a:p>
          <a:p>
            <a:pPr lvl="3"/>
            <a:r>
              <a:rPr lang="ko-KR" altLang="en-US">
                <a:uFillTx/>
              </a:rPr>
              <a:t>넷째 수준</a:t>
            </a:r>
          </a:p>
          <a:p>
            <a:pPr lvl="4"/>
            <a:r>
              <a:rPr lang="ko-KR" altLang="en-US">
                <a:uFillTx/>
              </a:rPr>
              <a:t>다섯째 수준</a:t>
            </a: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 anchor="b"/>
          <a:lstStyle>
            <a:lvl1pPr algn="l">
              <a:defRPr sz="1200" b="0" i="0"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 anchor="b"/>
          <a:lstStyle>
            <a:lvl1pPr algn="r">
              <a:defRPr sz="1200" b="0" i="0"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GulimChe" panose="020B0609000101010101" pitchFamily="49" charset="-127"/>
        <a:ea typeface="GulimChe" panose="020B0609000101010101" pitchFamily="49" charset="-127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안녕하십니까</a:t>
            </a:r>
            <a:r>
              <a:rPr lang="en-US" altLang="ko-KR" dirty="0"/>
              <a:t>? </a:t>
            </a:r>
            <a:r>
              <a:rPr lang="ko-KR" altLang="en-US" dirty="0"/>
              <a:t>경영학과 생산서비스 전공 박사과정 </a:t>
            </a:r>
            <a:r>
              <a:rPr lang="ko-KR" altLang="en-US" dirty="0" err="1"/>
              <a:t>윤형석입니다</a:t>
            </a:r>
            <a:r>
              <a:rPr lang="en-US" altLang="ko-KR" dirty="0"/>
              <a:t>. </a:t>
            </a:r>
            <a:r>
              <a:rPr lang="ko-KR" altLang="en-US" dirty="0"/>
              <a:t>그럼 지금 발표를 시작하겠습니다</a:t>
            </a:r>
            <a:r>
              <a:rPr lang="en-US" altLang="ko-KR" dirty="0"/>
              <a:t>. </a:t>
            </a:r>
          </a:p>
          <a:p>
            <a:endParaRPr lang="en-US" dirty="0"/>
          </a:p>
          <a:p>
            <a:r>
              <a:rPr lang="ko-KR" altLang="en-US" dirty="0"/>
              <a:t>그 동안 프로젝트 수행하면서 많은 궁금증이 많이 있었습니다</a:t>
            </a:r>
            <a:r>
              <a:rPr lang="en-US" altLang="ko-KR" dirty="0"/>
              <a:t>. </a:t>
            </a:r>
            <a:r>
              <a:rPr lang="ko-KR" altLang="en-US" dirty="0"/>
              <a:t>조금 잘 할 수 있는 방법은 없을 까</a:t>
            </a:r>
            <a:r>
              <a:rPr lang="en-US" altLang="ko-KR" dirty="0"/>
              <a:t>? </a:t>
            </a:r>
            <a:r>
              <a:rPr lang="ko-KR" altLang="en-US" dirty="0"/>
              <a:t>프로젝트 참여하는 이해 관계자 누구나 조금 생산적이고 의욕 있는 프로젝트 수행할 수 있는 방법은 무엇이 있을까</a:t>
            </a:r>
            <a:r>
              <a:rPr lang="en-US" altLang="ko-KR" dirty="0"/>
              <a:t>? </a:t>
            </a:r>
            <a:r>
              <a:rPr lang="ko-KR" altLang="en-US" dirty="0"/>
              <a:t>라고 프로젝트 계획이 잘 수립되었다면 그 성과도 더 좋을 것이라는 생각과 이론적 고찰을 통해서 알게 되었습니다</a:t>
            </a:r>
            <a:r>
              <a:rPr lang="en-US" altLang="ko-KR" dirty="0"/>
              <a:t>. 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논문의 제목은 프로젝트 계획이 프로젝트 성과에 미치는 영향 연구라고 정하였으며</a:t>
            </a:r>
            <a:r>
              <a:rPr lang="en-US" altLang="ko-KR" dirty="0"/>
              <a:t>, </a:t>
            </a:r>
            <a:r>
              <a:rPr lang="ko-KR" altLang="en-US" dirty="0"/>
              <a:t>실제 수행된</a:t>
            </a:r>
            <a:r>
              <a:rPr lang="en-US" altLang="ko-KR" dirty="0"/>
              <a:t> IT </a:t>
            </a:r>
            <a:r>
              <a:rPr lang="ko-KR" altLang="en-US" dirty="0"/>
              <a:t>프로젝트 수행 실적 결과를 기준으로 그 성과를 분석하여 프로젝트 계획의 중요 성공을 긍정적인 영향을 준다는 이론적 명제를 학문적으로 증명하고자 합니다</a:t>
            </a:r>
            <a:r>
              <a:rPr lang="en-US" altLang="ko-KR" dirty="0"/>
              <a:t>. </a:t>
            </a:r>
          </a:p>
          <a:p>
            <a:r>
              <a:rPr lang="ko-KR" altLang="en-US" dirty="0"/>
              <a:t>성을 실무적으로 제시하고 잘 수립된 계획은</a:t>
            </a: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60356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72100" cy="372110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11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14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2748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22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39301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25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3003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28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3448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31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9953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32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0100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33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39275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43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7378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8578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3833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10605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50471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uFillTx/>
              </a:rPr>
              <a:t>프로젝트 중심 조직의 기업 문화 </a:t>
            </a:r>
            <a:endParaRPr lang="en-US" altLang="ko-KR" dirty="0">
              <a:uFillTx/>
            </a:endParaRPr>
          </a:p>
          <a:p>
            <a:r>
              <a:rPr lang="en-US" altLang="ko-KR" dirty="0" err="1">
                <a:uFillTx/>
              </a:rPr>
              <a:t>Dov</a:t>
            </a:r>
            <a:r>
              <a:rPr lang="en-US" altLang="ko-KR" dirty="0">
                <a:uFillTx/>
              </a:rPr>
              <a:t> </a:t>
            </a:r>
            <a:r>
              <a:rPr lang="en-US" altLang="ko-KR" dirty="0" err="1">
                <a:uFillTx/>
              </a:rPr>
              <a:t>Dvira</a:t>
            </a:r>
            <a:r>
              <a:rPr lang="en-US" altLang="ko-KR" dirty="0">
                <a:uFillTx/>
              </a:rPr>
              <a:t> </a:t>
            </a:r>
            <a:r>
              <a:rPr lang="ko-KR" altLang="en-US" dirty="0">
                <a:uFillTx/>
              </a:rPr>
              <a:t>에</a:t>
            </a:r>
            <a:r>
              <a:rPr lang="en-US" altLang="ko-KR" dirty="0">
                <a:uFillTx/>
              </a:rPr>
              <a:t>  </a:t>
            </a:r>
            <a:r>
              <a:rPr lang="ko-KR" altLang="en-US" dirty="0">
                <a:uFillTx/>
              </a:rPr>
              <a:t>따르면 계획은 성공을 보장하지 않지만 계획 부족은 실패를 보장한다고 했습니다 </a:t>
            </a:r>
            <a:endParaRPr lang="en-US" altLang="ko-KR" dirty="0">
              <a:uFillTx/>
            </a:endParaRPr>
          </a:p>
          <a:p>
            <a:r>
              <a:rPr lang="ko-KR" altLang="en-US" dirty="0">
                <a:uFillTx/>
              </a:rPr>
              <a:t>기업에서 잘못된 계획으로 인하여 </a:t>
            </a:r>
            <a:r>
              <a:rPr lang="en-US" altLang="ko-KR" dirty="0">
                <a:uFillTx/>
              </a:rPr>
              <a:t>60%</a:t>
            </a:r>
            <a:r>
              <a:rPr lang="ko-KR" altLang="en-US" dirty="0">
                <a:uFillTx/>
              </a:rPr>
              <a:t>의 비용을 낭비하고 있다고</a:t>
            </a:r>
            <a:endParaRPr lang="en-US" altLang="ko-KR" dirty="0">
              <a:uFillTx/>
            </a:endParaRPr>
          </a:p>
          <a:p>
            <a:r>
              <a:rPr lang="ko-KR" altLang="en-US" dirty="0">
                <a:uFillTx/>
              </a:rPr>
              <a:t>마</a:t>
            </a:r>
            <a:endParaRPr lang="en-US" altLang="ko-KR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solidFill>
                  <a:prstClr val="black"/>
                </a:solidFill>
                <a:uFillTx/>
              </a:rPr>
              <a:t>6</a:t>
            </a:fld>
            <a:endParaRPr lang="ko-KR" altLang="en-US">
              <a:solidFill>
                <a:prstClr val="black"/>
              </a:solidFill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17284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동향</a:t>
            </a: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solidFill>
                  <a:prstClr val="black"/>
                </a:solidFill>
                <a:uFillTx/>
              </a:rPr>
              <a:t>7</a:t>
            </a:fld>
            <a:endParaRPr lang="ko-KR" altLang="en-US">
              <a:solidFill>
                <a:prstClr val="black"/>
              </a:solidFill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67210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72100" cy="372110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uFillTx/>
              </a:rPr>
              <a:t>앞서 제시한 본 연구의 목적을 달성하기 위하여 다음과 같은 연구 질문을 제시하고 실증적 연구를 진행하고자 합니다</a:t>
            </a:r>
            <a:r>
              <a:rPr lang="en-US" altLang="ko-KR" dirty="0">
                <a:uFillTx/>
              </a:rPr>
              <a:t>. </a:t>
            </a:r>
          </a:p>
          <a:p>
            <a:r>
              <a:rPr lang="ko-KR" altLang="en-US" dirty="0">
                <a:uFillTx/>
              </a:rPr>
              <a:t>이상의 </a:t>
            </a:r>
            <a:r>
              <a:rPr lang="ko-KR" altLang="en-US" dirty="0" err="1">
                <a:uFillTx/>
              </a:rPr>
              <a:t>연구질문에</a:t>
            </a:r>
            <a:r>
              <a:rPr lang="ko-KR" altLang="en-US" dirty="0">
                <a:uFillTx/>
              </a:rPr>
              <a:t> 대하여 답하는 것이 본 연구의 목적과 범위입니다</a:t>
            </a:r>
            <a:r>
              <a:rPr lang="en-US" altLang="ko-KR" dirty="0">
                <a:uFillTx/>
              </a:rPr>
              <a:t>. </a:t>
            </a:r>
          </a:p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9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72100" cy="372110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앞서 제시한 본 연구의 목적을 달성하기 위하여 다음과 같은 연구 질문을 제시하고 실증적 연구를 진행하고자 합니다</a:t>
            </a:r>
            <a:r>
              <a:rPr lang="en-US" altLang="ko-KR">
                <a:uFillTx/>
              </a:rPr>
              <a:t>. </a:t>
            </a:r>
          </a:p>
          <a:p>
            <a:r>
              <a:rPr lang="ko-KR" altLang="en-US">
                <a:uFillTx/>
              </a:rPr>
              <a:t>이상의 연구질문에 대하여 답하는 것이 본 연구의 목적과 범위입니다</a:t>
            </a:r>
            <a:r>
              <a:rPr lang="en-US" altLang="ko-KR">
                <a:uFillTx/>
              </a:rPr>
              <a:t>.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10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46160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4"/>
          <p:cNvGrpSpPr/>
          <p:nvPr/>
        </p:nvGrpSpPr>
        <p:grpSpPr>
          <a:xfrm>
            <a:off x="12700" y="1752083"/>
            <a:ext cx="9906000" cy="1698072"/>
            <a:chOff x="12700" y="2205038"/>
            <a:chExt cx="9906000" cy="792162"/>
          </a:xfrm>
        </p:grpSpPr>
        <p:sp>
          <p:nvSpPr>
            <p:cNvPr id="2" name="Rectangle 136"/>
            <p:cNvSpPr>
              <a:spLocks noChangeArrowheads="1"/>
            </p:cNvSpPr>
            <p:nvPr userDrawn="1"/>
          </p:nvSpPr>
          <p:spPr bwMode="auto">
            <a:xfrm>
              <a:off x="2228850" y="2205038"/>
              <a:ext cx="7689850" cy="79216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 b="0" i="0" dirty="0"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" name="Rectangle 137"/>
            <p:cNvSpPr>
              <a:spLocks noChangeArrowheads="1"/>
            </p:cNvSpPr>
            <p:nvPr userDrawn="1"/>
          </p:nvSpPr>
          <p:spPr bwMode="auto">
            <a:xfrm>
              <a:off x="12700" y="2205038"/>
              <a:ext cx="2216150" cy="792162"/>
            </a:xfrm>
            <a:prstGeom prst="rect">
              <a:avLst/>
            </a:prstGeom>
            <a:gradFill rotWithShape="1">
              <a:gsLst>
                <a:gs pos="0">
                  <a:srgbClr val="000066">
                    <a:gamma/>
                    <a:tint val="30196"/>
                    <a:invGamma/>
                  </a:srgbClr>
                </a:gs>
                <a:gs pos="100000">
                  <a:srgbClr val="000066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 b="0" i="0" dirty="0"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12700" y="3450155"/>
            <a:ext cx="3407850" cy="340784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6"/>
          <p:cNvSpPr>
            <a:spLocks noChangeArrowheads="1"/>
          </p:cNvSpPr>
          <p:nvPr userDrawn="1"/>
        </p:nvSpPr>
        <p:spPr bwMode="auto">
          <a:xfrm>
            <a:off x="2228850" y="2205038"/>
            <a:ext cx="7689850" cy="79216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 b="0" i="0" dirty="0"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" name="Rectangle 137"/>
          <p:cNvSpPr>
            <a:spLocks noChangeArrowheads="1"/>
          </p:cNvSpPr>
          <p:nvPr userDrawn="1"/>
        </p:nvSpPr>
        <p:spPr bwMode="auto">
          <a:xfrm>
            <a:off x="12700" y="2205038"/>
            <a:ext cx="2216150" cy="792162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30196"/>
                  <a:invGamma/>
                </a:srgbClr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 b="0" i="0" dirty="0"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pic>
        <p:nvPicPr>
          <p:cNvPr id="5" name="_x41924240" descr="EMB000035643323">
            <a:extLst>
              <a:ext uri="{FF2B5EF4-FFF2-40B4-BE49-F238E27FC236}">
                <a16:creationId xmlns:a16="http://schemas.microsoft.com/office/drawing/2014/main" id="{2396B538-22AE-324B-876A-F7DA13DC1CB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12700" y="3450155"/>
            <a:ext cx="3407850" cy="340784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 b="0" i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‹#›</a:t>
            </a:fld>
            <a:endParaRPr lang="en-US" altLang="ko-KR" sz="900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4" name="Line 57"/>
          <p:cNvSpPr>
            <a:spLocks/>
          </p:cNvSpPr>
          <p:nvPr userDrawn="1"/>
        </p:nvSpPr>
        <p:spPr bwMode="auto">
          <a:xfrm>
            <a:off x="1008112" y="1361587"/>
            <a:ext cx="8049344" cy="0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8" name="그룹 28"/>
          <p:cNvGrpSpPr/>
          <p:nvPr/>
        </p:nvGrpSpPr>
        <p:grpSpPr>
          <a:xfrm>
            <a:off x="-14749" y="0"/>
            <a:ext cx="9920749" cy="78658"/>
            <a:chOff x="-14748" y="0"/>
            <a:chExt cx="9920748" cy="7865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7921850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  <p:grpSp>
        <p:nvGrpSpPr>
          <p:cNvPr id="12" name="그룹 29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 b="0" i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‹#›</a:t>
            </a:fld>
            <a:endParaRPr lang="en-US" altLang="ko-KR" sz="900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0" name="그룹 20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  <p:grpSp>
        <p:nvGrpSpPr>
          <p:cNvPr id="14" name="그룹 23"/>
          <p:cNvGrpSpPr/>
          <p:nvPr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D600B-2F4E-409F-BE4C-B962C4D5A112}" type="slidenum">
              <a:rPr lang="ko-KR" altLang="en-US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9796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4"/>
          <p:cNvGrpSpPr/>
          <p:nvPr/>
        </p:nvGrpSpPr>
        <p:grpSpPr>
          <a:xfrm>
            <a:off x="12700" y="1752083"/>
            <a:ext cx="9906000" cy="1698072"/>
            <a:chOff x="12700" y="2205038"/>
            <a:chExt cx="9906000" cy="792162"/>
          </a:xfrm>
        </p:grpSpPr>
        <p:sp>
          <p:nvSpPr>
            <p:cNvPr id="2" name="Rectangle 136"/>
            <p:cNvSpPr>
              <a:spLocks noChangeArrowheads="1"/>
            </p:cNvSpPr>
            <p:nvPr userDrawn="1"/>
          </p:nvSpPr>
          <p:spPr bwMode="auto">
            <a:xfrm>
              <a:off x="2228850" y="2205038"/>
              <a:ext cx="7689850" cy="79216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" name="Rectangle 137"/>
            <p:cNvSpPr>
              <a:spLocks noChangeArrowheads="1"/>
            </p:cNvSpPr>
            <p:nvPr userDrawn="1"/>
          </p:nvSpPr>
          <p:spPr bwMode="auto">
            <a:xfrm>
              <a:off x="12700" y="2205038"/>
              <a:ext cx="2216150" cy="792162"/>
            </a:xfrm>
            <a:prstGeom prst="rect">
              <a:avLst/>
            </a:prstGeom>
            <a:gradFill rotWithShape="1">
              <a:gsLst>
                <a:gs pos="0">
                  <a:srgbClr val="000066">
                    <a:gamma/>
                    <a:tint val="30196"/>
                    <a:invGamma/>
                  </a:srgbClr>
                </a:gs>
                <a:gs pos="100000">
                  <a:srgbClr val="000066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-646545" y="3800771"/>
            <a:ext cx="3833091" cy="38330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6"/>
          <p:cNvSpPr>
            <a:spLocks noChangeArrowheads="1"/>
          </p:cNvSpPr>
          <p:nvPr userDrawn="1"/>
        </p:nvSpPr>
        <p:spPr bwMode="auto">
          <a:xfrm>
            <a:off x="2228850" y="2205038"/>
            <a:ext cx="7689850" cy="79216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" name="Rectangle 137"/>
          <p:cNvSpPr>
            <a:spLocks noChangeArrowheads="1"/>
          </p:cNvSpPr>
          <p:nvPr userDrawn="1"/>
        </p:nvSpPr>
        <p:spPr bwMode="auto">
          <a:xfrm>
            <a:off x="12700" y="2205038"/>
            <a:ext cx="2216150" cy="792162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30196"/>
                  <a:invGamma/>
                </a:srgbClr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-646545" y="3800771"/>
            <a:ext cx="3833091" cy="38330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 b="0" i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‹#›</a:t>
            </a:fld>
            <a:endParaRPr lang="en-US" altLang="ko-KR" sz="900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4" name="Line 57"/>
          <p:cNvSpPr>
            <a:spLocks/>
          </p:cNvSpPr>
          <p:nvPr userDrawn="1"/>
        </p:nvSpPr>
        <p:spPr bwMode="auto">
          <a:xfrm>
            <a:off x="1008112" y="1361587"/>
            <a:ext cx="8049344" cy="0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8" name="그룹 28"/>
          <p:cNvGrpSpPr/>
          <p:nvPr/>
        </p:nvGrpSpPr>
        <p:grpSpPr>
          <a:xfrm>
            <a:off x="-14749" y="0"/>
            <a:ext cx="9920749" cy="78658"/>
            <a:chOff x="-14748" y="0"/>
            <a:chExt cx="9920748" cy="7865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7921850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  <p:grpSp>
        <p:nvGrpSpPr>
          <p:cNvPr id="12" name="그룹 29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 b="0" i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‹#›</a:t>
            </a:fld>
            <a:endParaRPr lang="en-US" altLang="ko-KR" sz="900" b="0" i="0" dirty="0">
              <a:solidFill>
                <a:prstClr val="black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0" name="그룹 20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  <p:grpSp>
        <p:nvGrpSpPr>
          <p:cNvPr id="14" name="그룹 23"/>
          <p:cNvGrpSpPr/>
          <p:nvPr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 b="0" i="0" dirty="0">
                <a:solidFill>
                  <a:prstClr val="black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>
                <a:uFillTx/>
              </a:rPr>
              <a:t>마스터 제목 스타일 편집</a:t>
            </a:r>
            <a:endParaRPr lang="en-US" dirty="0">
              <a:uFillTx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>
                <a:uFillTx/>
              </a:rPr>
              <a:t>마스터 텍스트 스타일을 편집합니다</a:t>
            </a:r>
          </a:p>
          <a:p>
            <a:pPr lvl="1"/>
            <a:r>
              <a:rPr lang="ko-KR" altLang="en-US" dirty="0">
                <a:uFillTx/>
              </a:rPr>
              <a:t>둘째 수준</a:t>
            </a:r>
          </a:p>
          <a:p>
            <a:pPr lvl="2"/>
            <a:r>
              <a:rPr lang="ko-KR" altLang="en-US" dirty="0">
                <a:uFillTx/>
              </a:rPr>
              <a:t>셋째 수준</a:t>
            </a:r>
          </a:p>
          <a:p>
            <a:pPr lvl="3"/>
            <a:r>
              <a:rPr lang="ko-KR" altLang="en-US" dirty="0">
                <a:uFillTx/>
              </a:rPr>
              <a:t>넷째 수준</a:t>
            </a:r>
          </a:p>
          <a:p>
            <a:pPr lvl="4"/>
            <a:r>
              <a:rPr lang="ko-KR" altLang="en-US" dirty="0">
                <a:uFillTx/>
              </a:rPr>
              <a:t>다섯째 수준</a:t>
            </a:r>
            <a:endParaRPr lang="en-US" dirty="0">
              <a:uFillTx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datetimeFigureOut">
              <a:rPr lang="ko-KR" altLang="en-US" smtClean="0"/>
              <a:pPr/>
              <a:t>2021-06-22</a:t>
            </a:fld>
            <a:endParaRPr lang="ko-KR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9" r:id="rId1"/>
    <p:sldLayoutId id="2147493650" r:id="rId2"/>
    <p:sldLayoutId id="2147493651" r:id="rId3"/>
    <p:sldLayoutId id="2147493652" r:id="rId4"/>
    <p:sldLayoutId id="2147493658" r:id="rId5"/>
  </p:sldLayoutIdLst>
  <p:txStyles>
    <p:titleStyle>
      <a:lvl1pPr algn="l" defTabSz="914400" latinLnBrk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j-cs"/>
        </a:defRPr>
      </a:lvl1pPr>
    </p:titleStyle>
    <p:bodyStyle>
      <a:lvl1pPr marL="228600" indent="-228600" algn="l" defTabSz="914400" latinLnBrk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1pPr>
      <a:lvl2pPr marL="685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2pPr>
      <a:lvl3pPr marL="1143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3pPr>
      <a:lvl4pPr marL="1600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4pPr>
      <a:lvl5pPr marL="20574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5pPr>
      <a:lvl6pPr marL="25146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>
                <a:uFillTx/>
              </a:rPr>
              <a:t>마스터 제목 스타일 편집</a:t>
            </a:r>
            <a:endParaRPr lang="en-US" dirty="0">
              <a:uFillTx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>
                <a:uFillTx/>
              </a:rPr>
              <a:t>마스터 텍스트 스타일을 편집합니다</a:t>
            </a:r>
          </a:p>
          <a:p>
            <a:pPr lvl="1"/>
            <a:r>
              <a:rPr lang="ko-KR" altLang="en-US" dirty="0">
                <a:uFillTx/>
              </a:rPr>
              <a:t>둘째 수준</a:t>
            </a:r>
          </a:p>
          <a:p>
            <a:pPr lvl="2"/>
            <a:r>
              <a:rPr lang="ko-KR" altLang="en-US" dirty="0">
                <a:uFillTx/>
              </a:rPr>
              <a:t>셋째 수준</a:t>
            </a:r>
          </a:p>
          <a:p>
            <a:pPr lvl="3"/>
            <a:r>
              <a:rPr lang="ko-KR" altLang="en-US" dirty="0">
                <a:uFillTx/>
              </a:rPr>
              <a:t>넷째 수준</a:t>
            </a:r>
          </a:p>
          <a:p>
            <a:pPr lvl="4"/>
            <a:r>
              <a:rPr lang="ko-KR" altLang="en-US" dirty="0">
                <a:uFillTx/>
              </a:rPr>
              <a:t>다섯째 수준</a:t>
            </a:r>
            <a:endParaRPr lang="en-US" dirty="0">
              <a:uFillTx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2021-06-22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defRPr>
            </a:lvl1pPr>
          </a:lstStyle>
          <a:p>
            <a:fld id="{81953B0B-5460-E402-E179-420A5E99521B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54" r:id="rId1"/>
    <p:sldLayoutId id="2147493655" r:id="rId2"/>
    <p:sldLayoutId id="2147493656" r:id="rId3"/>
    <p:sldLayoutId id="2147493657" r:id="rId4"/>
  </p:sldLayoutIdLst>
  <p:txStyles>
    <p:titleStyle>
      <a:lvl1pPr algn="l" defTabSz="914400" latinLnBrk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j-cs"/>
        </a:defRPr>
      </a:lvl1pPr>
    </p:titleStyle>
    <p:bodyStyle>
      <a:lvl1pPr marL="228600" indent="-228600" algn="l" defTabSz="914400" latinLnBrk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1pPr>
      <a:lvl2pPr marL="685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2pPr>
      <a:lvl3pPr marL="1143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3pPr>
      <a:lvl4pPr marL="1600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4pPr>
      <a:lvl5pPr marL="20574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uFillTx/>
          <a:latin typeface="GulimChe" panose="020B0609000101010101" pitchFamily="49" charset="-127"/>
          <a:ea typeface="GulimChe" panose="020B0609000101010101" pitchFamily="49" charset="-127"/>
          <a:cs typeface="+mn-cs"/>
        </a:defRPr>
      </a:lvl5pPr>
      <a:lvl6pPr marL="25146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rryyoons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hpark@konkuk.ac.kr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9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22.xml"/><Relationship Id="rId7" Type="http://schemas.openxmlformats.org/officeDocument/2006/relationships/slideLayout" Target="../slideLayouts/slideLayout9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72480" y="1842793"/>
            <a:ext cx="9633520" cy="1586171"/>
          </a:xfrm>
          <a:prstGeom prst="rect">
            <a:avLst/>
          </a:prstGeom>
        </p:spPr>
        <p:txBody>
          <a:bodyPr lIns="91440" tIns="45720" rIns="28800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 algn="ctr"/>
            <a:r>
              <a:rPr lang="ko-KR" altLang="en-US" sz="3600" dirty="0">
                <a:latin typeface="GulimChe" panose="020B0609000101010101" pitchFamily="49" charset="-127"/>
                <a:cs typeface="Arial" panose="020B0604020202020204" pitchFamily="34" charset="0"/>
              </a:rPr>
              <a:t>프로젝트 계획과 성과 관계 연구</a:t>
            </a:r>
          </a:p>
        </p:txBody>
      </p:sp>
      <p:sp>
        <p:nvSpPr>
          <p:cNvPr id="8" name="TextBox 8"/>
          <p:cNvSpPr/>
          <p:nvPr/>
        </p:nvSpPr>
        <p:spPr>
          <a:xfrm>
            <a:off x="2864769" y="5013176"/>
            <a:ext cx="7041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EC6B14"/>
              </a:buClr>
            </a:pPr>
            <a:r>
              <a:rPr lang="ko-KR" altLang="en-US" sz="1600" dirty="0">
                <a:latin typeface="+mn-ea"/>
                <a:cs typeface="Arial" panose="020B0604020202020204" pitchFamily="34" charset="0"/>
              </a:rPr>
              <a:t>윤 형 석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600" dirty="0">
                <a:latin typeface="+mn-ea"/>
                <a:cs typeface="Arial" panose="020B0604020202020204" pitchFamily="34" charset="0"/>
              </a:rPr>
              <a:t>한양대학교 대학원 경영학과 박사과정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,</a:t>
            </a:r>
            <a:r>
              <a:rPr lang="ko-KR" altLang="en-US" sz="1600" dirty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600" u="sng" dirty="0">
                <a:latin typeface="+mn-ea"/>
                <a:hlinkClick r:id="rId3"/>
              </a:rPr>
              <a:t>jerryyoons@gmail.com</a:t>
            </a:r>
            <a:r>
              <a:rPr lang="en-US" altLang="ko-KR" sz="1600" u="sng" dirty="0">
                <a:latin typeface="+mn-ea"/>
              </a:rPr>
              <a:t>)</a:t>
            </a:r>
          </a:p>
          <a:p>
            <a:pPr latinLnBrk="0"/>
            <a:r>
              <a:rPr lang="ko-KR" altLang="en-US" sz="1600" dirty="0">
                <a:latin typeface="+mn-ea"/>
                <a:cs typeface="Arial" panose="020B0604020202020204" pitchFamily="34" charset="0"/>
              </a:rPr>
              <a:t>박 소 현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600" dirty="0">
                <a:latin typeface="+mn-ea"/>
              </a:rPr>
              <a:t>건국대학교 경영대학 초빙교수</a:t>
            </a:r>
            <a:r>
              <a:rPr lang="en-US" altLang="ko-KR" sz="1600" dirty="0">
                <a:latin typeface="+mn-ea"/>
              </a:rPr>
              <a:t>,</a:t>
            </a:r>
            <a:r>
              <a:rPr lang="en-US" sz="1600" u="sng" dirty="0">
                <a:latin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shpark@konkuk.ac.kr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)</a:t>
            </a:r>
            <a:endParaRPr lang="ko-KR" altLang="en-US" sz="16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42AA2C1A-CBAD-5344-9ED2-3D9D52E82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6656" y="3573016"/>
            <a:ext cx="74168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latinLnBrk="1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0" algn="l"/>
              </a:tabLst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2438" indent="-185738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5000"/>
              <a:buFont typeface="Wingdings" pitchFamily="2" charset="2"/>
              <a:buChar char="m"/>
              <a:tabLst>
                <a:tab pos="0" algn="l"/>
              </a:tabLst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176213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ü"/>
              <a:tabLst>
                <a:tab pos="0" algn="l"/>
              </a:tabLst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158875" indent="-171450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520825" indent="-182563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9780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4352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924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3496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b="1" kern="0" dirty="0" smtClean="0">
                <a:latin typeface="+mn-ea"/>
              </a:rPr>
              <a:t>대한경영학회 </a:t>
            </a:r>
            <a:r>
              <a:rPr lang="en-US" altLang="ko-KR" b="1" kern="0" dirty="0" smtClean="0">
                <a:latin typeface="+mn-ea"/>
              </a:rPr>
              <a:t>2021 </a:t>
            </a:r>
            <a:r>
              <a:rPr lang="ko-KR" altLang="en-US" b="1" kern="0" dirty="0" smtClean="0">
                <a:latin typeface="+mn-ea"/>
              </a:rPr>
              <a:t>춘계 공동국제학술대회</a:t>
            </a:r>
            <a:endParaRPr lang="en-US" altLang="ko-KR" b="1" kern="0" dirty="0" smtClean="0">
              <a:latin typeface="+mn-ea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800" b="1" kern="0" dirty="0" smtClean="0">
                <a:latin typeface="+mn-ea"/>
              </a:rPr>
              <a:t>프로젝트경영 </a:t>
            </a:r>
            <a:r>
              <a:rPr lang="ko-KR" altLang="en-US" sz="1800" b="1" kern="0" dirty="0" err="1" smtClean="0">
                <a:latin typeface="+mn-ea"/>
              </a:rPr>
              <a:t>특별세션</a:t>
            </a:r>
            <a:endParaRPr lang="en-US" altLang="ko-KR" sz="1800" b="1" kern="0" dirty="0" smtClean="0">
              <a:latin typeface="+mn-ea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600" kern="0" dirty="0" smtClean="0">
                <a:latin typeface="+mn-ea"/>
              </a:rPr>
              <a:t>일시</a:t>
            </a:r>
            <a:r>
              <a:rPr lang="en-US" altLang="ko-KR" sz="1600" kern="0" dirty="0" smtClean="0">
                <a:latin typeface="+mn-ea"/>
              </a:rPr>
              <a:t>: </a:t>
            </a:r>
            <a:r>
              <a:rPr lang="en-US" altLang="ko-KR" sz="1600" kern="0" dirty="0" smtClean="0">
                <a:latin typeface="+mn-ea"/>
              </a:rPr>
              <a:t>2021.06.25</a:t>
            </a:r>
            <a:r>
              <a:rPr lang="en-US" altLang="ko-KR" sz="1600" kern="0" dirty="0">
                <a:latin typeface="+mn-ea"/>
              </a:rPr>
              <a:t>(</a:t>
            </a:r>
            <a:r>
              <a:rPr lang="ko-KR" altLang="en-US" sz="1600" kern="0" dirty="0">
                <a:latin typeface="+mn-ea"/>
              </a:rPr>
              <a:t>금</a:t>
            </a:r>
            <a:r>
              <a:rPr lang="en-US" altLang="ko-KR" sz="1600" kern="0" dirty="0" smtClean="0">
                <a:latin typeface="+mn-ea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600" kern="0" dirty="0" smtClean="0">
                <a:latin typeface="+mn-ea"/>
              </a:rPr>
              <a:t>장소</a:t>
            </a:r>
            <a:r>
              <a:rPr lang="en-US" altLang="ko-KR" sz="1600" kern="0" dirty="0" smtClean="0">
                <a:latin typeface="+mn-ea"/>
              </a:rPr>
              <a:t>: </a:t>
            </a:r>
            <a:r>
              <a:rPr lang="ko-KR" altLang="en-US" sz="1600" kern="0" dirty="0" smtClean="0">
                <a:latin typeface="+mn-ea"/>
              </a:rPr>
              <a:t>코엑스</a:t>
            </a:r>
            <a:endParaRPr lang="en-US" altLang="ko-KR" sz="1600" kern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6336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4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연구 의의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51" name="그룹 3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6" name="오각형 5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7" name="오각형 5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8" name="오각형 5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prstClr val="whiteSmoke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9" name="오각형 5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50" name="오각형 5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33" name="제목 1">
            <a:extLst>
              <a:ext uri="{FF2B5EF4-FFF2-40B4-BE49-F238E27FC236}">
                <a16:creationId xmlns:a16="http://schemas.microsoft.com/office/drawing/2014/main" id="{12F9398E-A5CF-7244-AC76-56355E134EBD}"/>
              </a:ext>
            </a:extLst>
          </p:cNvPr>
          <p:cNvSpPr>
            <a:spLocks/>
          </p:cNvSpPr>
          <p:nvPr/>
        </p:nvSpPr>
        <p:spPr bwMode="auto">
          <a:xfrm>
            <a:off x="481494" y="1197120"/>
            <a:ext cx="8928000" cy="30925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marL="1588" marR="0" lvl="0" indent="0" algn="l" defTabSz="914400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본 연구를 통하여 기대하는 결과 및 학문적 </a:t>
            </a:r>
            <a:r>
              <a:rPr lang="en-US" altLang="ko-KR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</a:t>
            </a: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실무적 시사점</a:t>
            </a:r>
            <a:r>
              <a:rPr lang="en-US" altLang="ko-KR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</a:t>
            </a: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기대 효과는 아래와 같</a:t>
            </a: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음</a:t>
            </a: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58A0AE7-C73D-DA49-846B-55160B9942EF}"/>
              </a:ext>
            </a:extLst>
          </p:cNvPr>
          <p:cNvSpPr/>
          <p:nvPr/>
        </p:nvSpPr>
        <p:spPr>
          <a:xfrm>
            <a:off x="552115" y="1603431"/>
            <a:ext cx="8534306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992" lvl="1" fontAlgn="ctr">
              <a:lnSpc>
                <a:spcPct val="150000"/>
              </a:lnSpc>
              <a:spcBef>
                <a:spcPct val="0"/>
              </a:spcBef>
              <a:defRPr>
                <a:uFillTx/>
              </a:defRPr>
            </a:pP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본 연구를 통해서 프로젝트 계획 수립과 실행 사이의 관계를 실증적으로 확인되고</a:t>
            </a:r>
            <a:r>
              <a:rPr lang="en-US" altLang="ko-KR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,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 영향의 정도를 파악된다면 그 동안 </a:t>
            </a:r>
            <a:r>
              <a:rPr lang="ko-KR" altLang="en-US" sz="1400" b="1" spc="-70" dirty="0">
                <a:latin typeface="Gulim" panose="020B0600000101010101" pitchFamily="34" charset="-127"/>
                <a:ea typeface="Gulim" panose="020B0600000101010101" pitchFamily="34" charset="-127"/>
              </a:rPr>
              <a:t>프로젝트 계획이 성공에 영향을 준다는 명제에 대해서  프로젝트 계획의 중요성을 이론적으로 확립할 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수 있음</a:t>
            </a:r>
            <a:r>
              <a:rPr lang="en-US" altLang="ko-KR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endParaRPr lang="en-US" altLang="ko-KR" sz="1400" b="1" spc="-7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35992" lvl="1" fontAlgn="ctr">
              <a:lnSpc>
                <a:spcPct val="150000"/>
              </a:lnSpc>
              <a:spcBef>
                <a:spcPct val="0"/>
              </a:spcBef>
              <a:defRPr>
                <a:uFillTx/>
              </a:defRPr>
            </a:pPr>
            <a:endParaRPr lang="en-US" altLang="ko-KR" sz="1400" b="1" spc="-7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35992" lvl="1" fontAlgn="ctr">
              <a:lnSpc>
                <a:spcPct val="150000"/>
              </a:lnSpc>
              <a:spcBef>
                <a:spcPct val="0"/>
              </a:spcBef>
              <a:defRPr>
                <a:uFillTx/>
              </a:defRPr>
            </a:pP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또한 </a:t>
            </a:r>
            <a:r>
              <a:rPr lang="ko-KR" altLang="en-US" sz="1400" b="1" spc="-70" dirty="0">
                <a:latin typeface="Gulim" panose="020B0600000101010101" pitchFamily="34" charset="-127"/>
                <a:ea typeface="Gulim" panose="020B0600000101010101" pitchFamily="34" charset="-127"/>
              </a:rPr>
              <a:t>실무적으로 계획을 구색 맞추기로 대충하고 실행에서 임기 응변을 통해 자주 변경하면 실행해오던 한국적 </a:t>
            </a:r>
            <a:r>
              <a:rPr lang="en-US" altLang="ko-KR" sz="1400" b="1" spc="-70" dirty="0">
                <a:latin typeface="Gulim" panose="020B0600000101010101" pitchFamily="34" charset="-127"/>
                <a:ea typeface="Gulim" panose="020B0600000101010101" pitchFamily="34" charset="-127"/>
              </a:rPr>
              <a:t>IT </a:t>
            </a:r>
            <a:r>
              <a:rPr lang="ko-KR" altLang="en-US" sz="1400" b="1" spc="-70" dirty="0">
                <a:latin typeface="Gulim" panose="020B0600000101010101" pitchFamily="34" charset="-127"/>
                <a:ea typeface="Gulim" panose="020B0600000101010101" pitchFamily="34" charset="-127"/>
              </a:rPr>
              <a:t>프로젝트 관리의 관행에 대해서 프로젝트 계획의 중요성을 다시 강조하는 계기</a:t>
            </a:r>
            <a:r>
              <a:rPr lang="ko-KR" altLang="en-US" sz="1400" spc="-70" dirty="0">
                <a:latin typeface="Gulim" panose="020B0600000101010101" pitchFamily="34" charset="-127"/>
                <a:ea typeface="Gulim" panose="020B0600000101010101" pitchFamily="34" charset="-127"/>
              </a:rPr>
              <a:t>가</a:t>
            </a:r>
            <a:r>
              <a:rPr lang="ko-KR" altLang="en-US" sz="1400" b="1" spc="-70" dirty="0"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될 것입니다</a:t>
            </a:r>
            <a:r>
              <a:rPr lang="en-US" altLang="ko-KR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  이를 통해서 공학분야에서 자주 언급되는 </a:t>
            </a:r>
            <a:r>
              <a:rPr lang="en-US" altLang="ko-KR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FEED</a:t>
            </a:r>
            <a:r>
              <a:rPr lang="ko-KR" altLang="en-US" sz="14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의 중요성을 다시 확인하는 효과를 제공함</a:t>
            </a:r>
            <a:r>
              <a:rPr lang="en-US" altLang="ko-KR" sz="13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lang="ko-KR" altLang="en-US" sz="13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endParaRPr lang="en-KR" sz="1300" b="1" spc="-7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2368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"/>
          <p:cNvGrpSpPr/>
          <p:nvPr/>
        </p:nvGrpSpPr>
        <p:grpSpPr>
          <a:xfrm>
            <a:off x="617840" y="4040109"/>
            <a:ext cx="4140000" cy="716186"/>
            <a:chOff x="686420" y="2277441"/>
            <a:chExt cx="4140000" cy="716186"/>
          </a:xfrm>
        </p:grpSpPr>
        <p:sp>
          <p:nvSpPr>
            <p:cNvPr id="2" name="직사각형 58"/>
            <p:cNvSpPr/>
            <p:nvPr/>
          </p:nvSpPr>
          <p:spPr>
            <a:xfrm>
              <a:off x="686420" y="2277441"/>
              <a:ext cx="4140000" cy="716186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marR="0" lvl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선행연구를 고찰하고 개념의 이해를 탐구하여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marR="0" lvl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연구의 근거와 의의를 찾고 연구의 이론적 토대를 마련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marL="0" marR="0" lvl="0" indent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endParaRPr lang="en-US" altLang="ko-KR" sz="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" name="직사각형 62"/>
            <p:cNvSpPr/>
            <p:nvPr/>
          </p:nvSpPr>
          <p:spPr>
            <a:xfrm>
              <a:off x="686421" y="230161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2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grpSp>
        <p:nvGrpSpPr>
          <p:cNvPr id="8" name="그룹 3"/>
          <p:cNvGrpSpPr/>
          <p:nvPr/>
        </p:nvGrpSpPr>
        <p:grpSpPr>
          <a:xfrm>
            <a:off x="617840" y="4979003"/>
            <a:ext cx="4140000" cy="720000"/>
            <a:chOff x="686420" y="3291683"/>
            <a:chExt cx="4140000" cy="720000"/>
          </a:xfrm>
        </p:grpSpPr>
        <p:sp>
          <p:nvSpPr>
            <p:cNvPr id="6" name="직사각형 57"/>
            <p:cNvSpPr/>
            <p:nvPr/>
          </p:nvSpPr>
          <p:spPr>
            <a:xfrm>
              <a:off x="686420" y="3291683"/>
              <a:ext cx="4140000" cy="72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선행연구의 연구모델과 변수들의 이론을 정립하여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구성개념 간의 관계를 고찰</a:t>
              </a:r>
            </a:p>
          </p:txBody>
        </p:sp>
        <p:sp>
          <p:nvSpPr>
            <p:cNvPr id="7" name="직사각형 63"/>
            <p:cNvSpPr/>
            <p:nvPr/>
          </p:nvSpPr>
          <p:spPr>
            <a:xfrm>
              <a:off x="686421" y="3318392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i="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" panose="020B0600000101010101" pitchFamily="34" charset="-127"/>
                  <a:ea typeface="Gulim" panose="020B0600000101010101" pitchFamily="34" charset="-127"/>
                  <a:cs typeface="+mn-cs"/>
                </a:rPr>
                <a:t>3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grpSp>
        <p:nvGrpSpPr>
          <p:cNvPr id="12" name="그룹 4"/>
          <p:cNvGrpSpPr/>
          <p:nvPr/>
        </p:nvGrpSpPr>
        <p:grpSpPr>
          <a:xfrm>
            <a:off x="5155194" y="2401291"/>
            <a:ext cx="4140000" cy="900000"/>
            <a:chOff x="686420" y="4303270"/>
            <a:chExt cx="4140000" cy="900000"/>
          </a:xfrm>
        </p:grpSpPr>
        <p:sp>
          <p:nvSpPr>
            <p:cNvPr id="10" name="직사각형 56"/>
            <p:cNvSpPr/>
            <p:nvPr/>
          </p:nvSpPr>
          <p:spPr>
            <a:xfrm>
              <a:off x="686420" y="4303270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기존 여러 문헌에서 제시한 이론적 고찰을 바탕으로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본 연구의 연구모형을 도출하고 가설을 설정</a:t>
              </a:r>
            </a:p>
          </p:txBody>
        </p:sp>
        <p:sp>
          <p:nvSpPr>
            <p:cNvPr id="11" name="직사각형 64"/>
            <p:cNvSpPr/>
            <p:nvPr/>
          </p:nvSpPr>
          <p:spPr>
            <a:xfrm>
              <a:off x="686421" y="4329979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i="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" panose="020B0600000101010101" pitchFamily="34" charset="-127"/>
                  <a:ea typeface="Gulim" panose="020B0600000101010101" pitchFamily="34" charset="-127"/>
                  <a:cs typeface="+mn-cs"/>
                </a:rPr>
                <a:t>4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5.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연구의 방법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sp>
        <p:nvSpPr>
          <p:cNvPr id="16" name="제목 1"/>
          <p:cNvSpPr>
            <a:spLocks/>
          </p:cNvSpPr>
          <p:nvPr/>
        </p:nvSpPr>
        <p:spPr bwMode="auto">
          <a:xfrm>
            <a:off x="481494" y="1091801"/>
            <a:ext cx="8928000" cy="3005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marL="1588" marR="0" lvl="0" indent="0" algn="l" defTabSz="914400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연구목적을 달성하기 위해 다음과 같은 방법으로 연구를 수행할 계획임</a:t>
            </a:r>
          </a:p>
        </p:txBody>
      </p:sp>
      <p:grpSp>
        <p:nvGrpSpPr>
          <p:cNvPr id="20" name="그룹 75"/>
          <p:cNvGrpSpPr/>
          <p:nvPr/>
        </p:nvGrpSpPr>
        <p:grpSpPr>
          <a:xfrm>
            <a:off x="2433000" y="1643396"/>
            <a:ext cx="5040000" cy="360000"/>
            <a:chOff x="2752941" y="1521238"/>
            <a:chExt cx="3355718" cy="360000"/>
          </a:xfrm>
        </p:grpSpPr>
        <p:sp>
          <p:nvSpPr>
            <p:cNvPr id="18" name="직사각형 76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spc="-10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  <a:sym typeface="맑은 고딕"/>
                </a:rPr>
                <a:t>연구방법</a:t>
              </a:r>
            </a:p>
          </p:txBody>
        </p:sp>
        <p:cxnSp>
          <p:nvCxnSpPr>
            <p:cNvPr id="19" name="직선 연결선 77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그룹 5"/>
          <p:cNvGrpSpPr/>
          <p:nvPr/>
        </p:nvGrpSpPr>
        <p:grpSpPr>
          <a:xfrm>
            <a:off x="5155194" y="3600147"/>
            <a:ext cx="4140000" cy="900000"/>
            <a:chOff x="686420" y="5324394"/>
            <a:chExt cx="4140000" cy="900000"/>
          </a:xfrm>
        </p:grpSpPr>
        <p:sp>
          <p:nvSpPr>
            <p:cNvPr id="22" name="직사각형 81"/>
            <p:cNvSpPr/>
            <p:nvPr/>
          </p:nvSpPr>
          <p:spPr>
            <a:xfrm>
              <a:off x="686420" y="5324394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설계된 연구 모형과 가설을 검정하기 위하여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수집된 자료를 이용하여  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실증연구를 수행</a:t>
              </a:r>
            </a:p>
          </p:txBody>
        </p:sp>
        <p:sp>
          <p:nvSpPr>
            <p:cNvPr id="23" name="직사각형 82"/>
            <p:cNvSpPr/>
            <p:nvPr/>
          </p:nvSpPr>
          <p:spPr>
            <a:xfrm>
              <a:off x="686421" y="535110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5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grpSp>
        <p:nvGrpSpPr>
          <p:cNvPr id="28" name="그룹 83"/>
          <p:cNvGrpSpPr/>
          <p:nvPr/>
        </p:nvGrpSpPr>
        <p:grpSpPr>
          <a:xfrm>
            <a:off x="5155194" y="4799003"/>
            <a:ext cx="4140000" cy="900000"/>
            <a:chOff x="686420" y="5324394"/>
            <a:chExt cx="4140000" cy="900000"/>
          </a:xfrm>
        </p:grpSpPr>
        <p:sp>
          <p:nvSpPr>
            <p:cNvPr id="26" name="직사각형 84"/>
            <p:cNvSpPr/>
            <p:nvPr/>
          </p:nvSpPr>
          <p:spPr>
            <a:xfrm>
              <a:off x="686420" y="5324394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가설 검증 결과를 바탕으로 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 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프로젝트 성과 및 성공에  주요인인  프로젝트 계획의 중요성과 프로젝트 수행 관점에서 학문적 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·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 실무적 시사점 제시 </a:t>
              </a:r>
            </a:p>
          </p:txBody>
        </p:sp>
        <p:sp>
          <p:nvSpPr>
            <p:cNvPr id="27" name="직사각형 85"/>
            <p:cNvSpPr/>
            <p:nvPr/>
          </p:nvSpPr>
          <p:spPr>
            <a:xfrm>
              <a:off x="686421" y="535110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6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cxnSp>
        <p:nvCxnSpPr>
          <p:cNvPr id="30" name="직선 연결선 86"/>
          <p:cNvCxnSpPr/>
          <p:nvPr/>
        </p:nvCxnSpPr>
        <p:spPr>
          <a:xfrm>
            <a:off x="4945494" y="2291104"/>
            <a:ext cx="7506" cy="348390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그룹 27"/>
          <p:cNvGrpSpPr/>
          <p:nvPr/>
        </p:nvGrpSpPr>
        <p:grpSpPr>
          <a:xfrm>
            <a:off x="617840" y="2401291"/>
            <a:ext cx="4140000" cy="1416111"/>
            <a:chOff x="686420" y="3291707"/>
            <a:chExt cx="4140000" cy="1416111"/>
          </a:xfrm>
        </p:grpSpPr>
        <p:sp>
          <p:nvSpPr>
            <p:cNvPr id="32" name="직사각형 28"/>
            <p:cNvSpPr/>
            <p:nvPr/>
          </p:nvSpPr>
          <p:spPr>
            <a:xfrm>
              <a:off x="686420" y="3291707"/>
              <a:ext cx="4140000" cy="1416111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국내외 연구논문을 중심으로 문헌 연구 실시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/>
              </a:r>
              <a:b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</a:b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(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프로젝트 및 프로젝트 관리 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,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프로젝트 계획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,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 프로젝트 성공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,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 프로젝트 성과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)</a:t>
              </a: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endParaRPr lang="en-US" altLang="ko-KR" sz="5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  <a:p>
              <a:pPr marL="446088" lvl="0" indent="-184150" fontAlgn="base" latinLnBrk="0">
                <a:spcBef>
                  <a:spcPts val="200"/>
                </a:spcBef>
                <a:spcAft>
                  <a:spcPct val="0"/>
                </a:spcAft>
                <a:buFontTx/>
                <a:buChar char="-"/>
              </a:pPr>
              <a:endParaRPr lang="ko-KR" altLang="en-US" sz="1200" spc="-12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3" name="직사각형 29"/>
            <p:cNvSpPr/>
            <p:nvPr/>
          </p:nvSpPr>
          <p:spPr>
            <a:xfrm>
              <a:off x="686421" y="3318392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1</a:t>
              </a:r>
              <a:endParaRPr lang="ko-KR" altLang="en-US" sz="1100" b="1" i="0" u="none" kern="0" spc="0" normalizeH="0" baseline="0" dirty="0">
                <a:ln>
                  <a:noFill/>
                </a:ln>
                <a:solidFill>
                  <a:prstClr val="whiteSmoke"/>
                </a:solidFill>
                <a:effectLst/>
                <a:latin typeface="Gulim" panose="020B0600000101010101" pitchFamily="34" charset="-127"/>
                <a:ea typeface="Gulim" panose="020B0600000101010101" pitchFamily="34" charset="-127"/>
                <a:cs typeface="+mn-cs"/>
              </a:endParaRPr>
            </a:p>
          </p:txBody>
        </p:sp>
      </p:grpSp>
      <p:grpSp>
        <p:nvGrpSpPr>
          <p:cNvPr id="41" name="그룹 30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6" name="오각형 31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7" name="오각형 32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8" name="오각형 33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prstClr val="whiteSmoke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9" name="오각형 34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40" name="오각형 35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이론적 배경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227602" y="4368672"/>
            <a:ext cx="5586958" cy="18693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 계획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 성과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관련 대표적 선행 연구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선행 연구와의 </a:t>
            </a:r>
            <a:r>
              <a:rPr lang="ko-KR" altLang="en-US" sz="200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차별점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4227602" y="6543040"/>
            <a:ext cx="558124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 계획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5" name="그룹 3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0" name="오각형 40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2" name="오각형 5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3" name="오각형 5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4" name="오각형 5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BC1A01AC-3A32-6242-BF57-6715B71DEB4D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571498" y="1406759"/>
            <a:ext cx="4152589" cy="3860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1400" kern="0" spc="-10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</a:t>
            </a:r>
            <a:r>
              <a:rPr kumimoji="1" lang="ko-KR" altLang="en-US" sz="1400" kern="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계획</a:t>
            </a:r>
            <a:r>
              <a:rPr kumimoji="1" lang="ko-KR" altLang="en-US" sz="1400" kern="0" spc="-10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배경</a:t>
            </a:r>
            <a:endParaRPr kumimoji="1" lang="en-US" altLang="ko-KR" sz="1400" u="none" strike="noStrike" kern="0" cap="none" spc="-100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B221E718-3A69-7D45-9EA7-6182C7E7F44D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571498" y="1874040"/>
            <a:ext cx="4152589" cy="4677814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kumimoji="1" lang="en-US" altLang="ko-KR" sz="12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2" name="직사각형 7">
            <a:extLst>
              <a:ext uri="{FF2B5EF4-FFF2-40B4-BE49-F238E27FC236}">
                <a16:creationId xmlns:a16="http://schemas.microsoft.com/office/drawing/2014/main" id="{4AE9C058-EE4A-8140-A4A3-5E02C73F67C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25847" y="1940529"/>
            <a:ext cx="4055165" cy="4775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1610" marR="0" indent="-171450" fontAlgn="base" latinLnBrk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계획이란 해야 할 일과 목적을 달성하기 위해서 수행하는 방법이라고 정의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Gulick,1936)</a:t>
            </a:r>
            <a:endParaRPr lang="ko-KR" altLang="en-US" sz="1200" kern="0" dirty="0">
              <a:solidFill>
                <a:srgbClr val="00000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7800" indent="-177800" rtl="0" fontAlgn="base" latinLnBrk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계획은 가장 기본적인 프로젝트의 기본적인 선택이며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계획이 없다면 임의의 활동은 단지 혼돈 만을 일으킴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Goetz,</a:t>
            </a:r>
            <a:r>
              <a:rPr lang="ko-KR" altLang="en-US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1994)</a:t>
            </a:r>
          </a:p>
          <a:p>
            <a:pPr marL="177800" indent="-177800" rtl="0" fontAlgn="base" latinLnBrk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계획은 목적을 달성하기 위해서 설계된 활동 과정의 의식적 결정이고 불확실성 해소 하는 것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altLang="ko-KR" sz="1200" kern="0" spc="-50" dirty="0" err="1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Shenhar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1993)</a:t>
            </a:r>
            <a:endParaRPr lang="ko-KR" altLang="en-US" sz="1200" kern="0" spc="-50" dirty="0">
              <a:solidFill>
                <a:srgbClr val="00000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7800" indent="-177800" rtl="0" fontAlgn="base" latinLnBrk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계획이 얼마나 잘 수행 했는지에 따라서 프로젝트의 성과인 비용 및 일정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시설을 운영 특성 및 성능에 영향을 미침</a:t>
            </a:r>
            <a:r>
              <a:rPr lang="en-US" altLang="ko-KR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Gibson</a:t>
            </a:r>
            <a:r>
              <a:rPr lang="ko-KR" altLang="en-US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&amp;</a:t>
            </a:r>
            <a:r>
              <a:rPr lang="ko-KR" altLang="en-US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Hamilton, 1994)</a:t>
            </a:r>
          </a:p>
          <a:p>
            <a:pPr marL="177800" indent="-177800" rtl="0" fontAlgn="base" latinLnBrk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1" lang="ko-KR" altLang="en-US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프로젝트 성공에 프로젝트 계획은 매우 중요하나 기업의 전술에 따라서 중요성이 낮아지기도 하지만 외부의 성공 척도인 </a:t>
            </a:r>
            <a:r>
              <a:rPr kumimoji="1" lang="en-US" altLang="ko-KR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“</a:t>
            </a:r>
            <a:r>
              <a:rPr kumimoji="1" lang="ko-KR" altLang="en-US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고객만족도</a:t>
            </a:r>
            <a:r>
              <a:rPr kumimoji="1" lang="en-US" altLang="ko-KR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”</a:t>
            </a:r>
            <a:r>
              <a:rPr kumimoji="1" lang="ko-KR" altLang="en-US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을 사용하면 프로젝트 수명주기 전반적에 프로젝트 계획이 중요</a:t>
            </a:r>
            <a:r>
              <a:rPr kumimoji="1" lang="en-US" altLang="ko-KR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Pinto and Prescott ,1990</a:t>
            </a:r>
            <a:r>
              <a:rPr kumimoji="1" lang="en-US" altLang="ko-KR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endParaRPr kumimoji="1" lang="en-KR" altLang="ko-KR" sz="1200" kern="0" spc="-40" dirty="0">
              <a:solidFill>
                <a:srgbClr val="00000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7800" indent="-177800" rtl="0" fontAlgn="base" latinLnBrk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kumimoji="1" lang="ko-KR" altLang="en-US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실행 전 프로젝트 계획 단계에서 행하는  모든 활동이 프로젝트 성공에 중요</a:t>
            </a:r>
            <a:r>
              <a:rPr kumimoji="1" lang="en-US" altLang="ko-KR" sz="1200" kern="0" spc="-4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altLang="ko-KR" sz="1200" kern="0" dirty="0" err="1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Dvir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et al.,</a:t>
            </a:r>
            <a:r>
              <a:rPr lang="ko-KR" altLang="en-US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2003)</a:t>
            </a:r>
            <a:endParaRPr lang="ko-KR" altLang="en-US" sz="1200" kern="0" dirty="0">
              <a:solidFill>
                <a:srgbClr val="00000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rtl="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</a:pPr>
            <a:endParaRPr kumimoji="1" lang="en-US" altLang="ko-KR" sz="1200" kern="0" spc="-40" dirty="0">
              <a:solidFill>
                <a:srgbClr val="00000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13" name="그룹 8">
            <a:extLst>
              <a:ext uri="{FF2B5EF4-FFF2-40B4-BE49-F238E27FC236}">
                <a16:creationId xmlns:a16="http://schemas.microsoft.com/office/drawing/2014/main" id="{9051679C-9304-2545-AB0D-B0937C684D4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165721" y="1011862"/>
            <a:ext cx="4055166" cy="360000"/>
            <a:chOff x="2752941" y="1521238"/>
            <a:chExt cx="3355718" cy="360000"/>
          </a:xfrm>
        </p:grpSpPr>
        <p:sp>
          <p:nvSpPr>
            <p:cNvPr id="14" name="직사각형 9">
              <a:extLst>
                <a:ext uri="{FF2B5EF4-FFF2-40B4-BE49-F238E27FC236}">
                  <a16:creationId xmlns:a16="http://schemas.microsoft.com/office/drawing/2014/main" id="{19EE6560-B048-B54C-B922-1DA77534CB3D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eaLnBrk="0" latinLnBrk="0" hangingPunct="0">
                <a:spcBef>
                  <a:spcPct val="20000"/>
                </a:spcBef>
              </a:pPr>
              <a:r>
                <a:rPr kumimoji="1" lang="ko-KR" altLang="en-US" sz="1400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프로젝트 계획 개념의 선행연구</a:t>
              </a:r>
            </a:p>
          </p:txBody>
        </p:sp>
        <p:cxnSp>
          <p:nvCxnSpPr>
            <p:cNvPr id="15" name="직선 연결선 10">
              <a:extLst>
                <a:ext uri="{FF2B5EF4-FFF2-40B4-BE49-F238E27FC236}">
                  <a16:creationId xmlns:a16="http://schemas.microsoft.com/office/drawing/2014/main" id="{7BC5F683-64AF-5141-9A47-2EDFE730BCD4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6" name="표 11">
            <a:extLst>
              <a:ext uri="{FF2B5EF4-FFF2-40B4-BE49-F238E27FC236}">
                <a16:creationId xmlns:a16="http://schemas.microsoft.com/office/drawing/2014/main" id="{39F15CFF-E581-5A4B-8598-6505BDC1A109}"/>
              </a:ext>
            </a:extLst>
          </p:cNvPr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676874904"/>
              </p:ext>
            </p:extLst>
          </p:nvPr>
        </p:nvGraphicFramePr>
        <p:xfrm>
          <a:off x="4965845" y="1457418"/>
          <a:ext cx="4432379" cy="5013960"/>
        </p:xfrm>
        <a:graphic>
          <a:graphicData uri="http://schemas.openxmlformats.org/drawingml/2006/table">
            <a:tbl>
              <a:tblPr firstRow="1" bandRow="1"/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5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276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0" i="0" dirty="0"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연구자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0" i="0" dirty="0"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내용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798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Anderson</a:t>
                      </a:r>
                    </a:p>
                    <a:p>
                      <a:pPr algn="ctr" latinLnBrk="1"/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(1996)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92075" marR="0" lvl="0" indent="-92075" algn="l" defTabSz="957263" rtl="0" eaLnBrk="0" fontAlgn="ctr" latinLnBrk="0" hangingPunct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계획이 유익합니까</a:t>
                      </a: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?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</a:t>
                      </a: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“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어떤 행동을 예측할 없거나 이전 활동의 결과에 의 존할 때 프로젝트 계획자가 세부적인 계획 수립할 수  있는가</a:t>
                      </a: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?”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계획을 수립하는 것을 미래에 거의 알려지지 않는 프로젝트 초기의 결정 </a:t>
                      </a:r>
                      <a:endParaRPr lang="en-US" altLang="ko-KR" sz="1200" b="0" i="0" kern="0" spc="-5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36000" marR="3600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367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Meredith and</a:t>
                      </a:r>
                      <a:r>
                        <a:rPr kumimoji="1" lang="ko-KR" altLang="en-US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Mantel</a:t>
                      </a:r>
                      <a:b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(2006)</a:t>
                      </a:r>
                      <a:endParaRPr kumimoji="1" lang="ko-KR" altLang="en-US" sz="1200" b="0" i="0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87313" marR="0" lvl="0" indent="-87313" algn="l" defTabSz="957263" rtl="0" eaLnBrk="0" fontAlgn="ctr" latinLnBrk="0" hangingPunct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계획은 프로젝트 팀에게 프로젝트의 결과물을 성공적으로 생산하기 위해 수행해야 하는 작업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수행해야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하는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시기 및 사용할 리소스를 정확히 알려주기에 충분한 세부 지침 설정</a:t>
                      </a:r>
                    </a:p>
                  </a:txBody>
                  <a:tcPr marL="36000" marR="36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0894">
                <a:tc>
                  <a:txBody>
                    <a:bodyPr/>
                    <a:lstStyle/>
                    <a:p>
                      <a:pPr marL="0" marR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Kerzner</a:t>
                      </a:r>
                    </a:p>
                    <a:p>
                      <a:pPr marL="0" marR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(2013,2017)</a:t>
                      </a:r>
                      <a:endParaRPr kumimoji="1" lang="ko-KR" altLang="en-US" sz="1200" b="0" i="0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263" rtl="0" eaLnBrk="0" fontAlgn="ctr" latinLnBrk="0" hangingPunct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프로젝트가 모든 관련 이해 관계자의 완전한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만족을 위해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적절한 계획의 효율적 실행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적절한 계획이란 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(1)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불확실성을 제거하거나 줄이는 것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(2)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운영 효율성을 높이는 것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(3)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목표를 더 잘 이해하기위한 것</a:t>
                      </a:r>
                      <a:r>
                        <a:rPr kumimoji="1" lang="en-US" altLang="ko-KR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(4) </a:t>
                      </a:r>
                      <a:r>
                        <a:rPr kumimoji="1" lang="ko-KR" altLang="en-US" sz="1200" b="0" i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모니터링 및 모니터링을위한 기반을 제공하는 것 작업 통제</a:t>
                      </a:r>
                    </a:p>
                  </a:txBody>
                  <a:tcPr marL="36000" marR="36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3239398"/>
                  </a:ext>
                </a:extLst>
              </a:tr>
              <a:tr h="73937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PMI</a:t>
                      </a:r>
                    </a:p>
                    <a:p>
                      <a:pPr algn="ctr" latinLnBrk="1"/>
                      <a:r>
                        <a:rPr kumimoji="1" lang="en-US" altLang="ko-KR" sz="1200" b="0" i="0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(2017)</a:t>
                      </a:r>
                      <a:endParaRPr kumimoji="1" lang="ko-KR" altLang="en-US" sz="1200" b="0" i="0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87313" marR="0" lvl="0" indent="-87313" algn="l" defTabSz="957263" rtl="0" eaLnBrk="0" fontAlgn="ctr" latinLnBrk="0" hangingPunct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계획 단계는  일할 것의 전체 범위를 선정</a:t>
                      </a: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목표 정의 및 개선하며</a:t>
                      </a:r>
                      <a:r>
                        <a:rPr lang="en-US" altLang="ko-KR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2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이러한 목표를 달성하는 데 필요한 활동과 조치 과정을 개발하는 프로세스로 구성되어 있음 </a:t>
                      </a:r>
                      <a:endParaRPr lang="en-US" altLang="ko-KR" sz="1200" b="0" i="0" kern="0" spc="-5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36000" marR="36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534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9">
            <a:extLst>
              <a:ext uri="{FF2B5EF4-FFF2-40B4-BE49-F238E27FC236}">
                <a16:creationId xmlns:a16="http://schemas.microsoft.com/office/drawing/2014/main" id="{2247224A-3182-0C42-8436-8F4712A532B5}"/>
              </a:ext>
            </a:extLst>
          </p:cNvPr>
          <p:cNvGrpSpPr/>
          <p:nvPr/>
        </p:nvGrpSpPr>
        <p:grpSpPr>
          <a:xfrm>
            <a:off x="445805" y="1233488"/>
            <a:ext cx="4068000" cy="5435164"/>
            <a:chOff x="522551" y="1618663"/>
            <a:chExt cx="3803192" cy="5435164"/>
          </a:xfrm>
        </p:grpSpPr>
        <p:sp>
          <p:nvSpPr>
            <p:cNvPr id="4" name="Rectangle 8">
              <a:extLst>
                <a:ext uri="{FF2B5EF4-FFF2-40B4-BE49-F238E27FC236}">
                  <a16:creationId xmlns:a16="http://schemas.microsoft.com/office/drawing/2014/main" id="{A1C18E3D-E7FD-1949-BDCE-2877EF569D49}"/>
                </a:ext>
              </a:extLst>
            </p:cNvPr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522551" y="1618663"/>
              <a:ext cx="3803192" cy="360000"/>
            </a:xfrm>
            <a:prstGeom prst="rect">
              <a:avLst/>
            </a:prstGeom>
            <a:solidFill>
              <a:srgbClr val="B9B9FF"/>
            </a:solidFill>
            <a:ln w="6350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9525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u="none" strike="noStrike" kern="0" cap="none" spc="-100" normalizeH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성공</a:t>
              </a:r>
              <a:endParaRPr kumimoji="1" lang="en-US" altLang="ko-KR" sz="1400" u="none" strike="noStrike" kern="0" cap="none" spc="-100" normalizeH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5" name="Rectangle 9">
              <a:extLst>
                <a:ext uri="{FF2B5EF4-FFF2-40B4-BE49-F238E27FC236}">
                  <a16:creationId xmlns:a16="http://schemas.microsoft.com/office/drawing/2014/main" id="{A19A629D-077F-B74A-B3A6-5512B318B3B9}"/>
                </a:ext>
              </a:extLst>
            </p:cNvPr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522551" y="2047241"/>
              <a:ext cx="3803192" cy="4871781"/>
            </a:xfrm>
            <a:prstGeom prst="rect">
              <a:avLst/>
            </a:prstGeom>
            <a:noFill/>
            <a:ln w="6350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tIns="82800" anchor="ctr"/>
            <a:lstStyle/>
            <a:p>
              <a:pPr indent="1588" fontAlgn="base" latinLnBrk="0">
                <a:lnSpc>
                  <a:spcPct val="115000"/>
                </a:lnSpc>
                <a:spcBef>
                  <a:spcPct val="50000"/>
                </a:spcBef>
                <a:spcAft>
                  <a:spcPct val="0"/>
                </a:spcAft>
              </a:pPr>
              <a:endParaRPr kumimoji="1" lang="en-US" altLang="ko-KR" sz="1200" spc="-1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6" name="직사각형 21">
              <a:extLst>
                <a:ext uri="{FF2B5EF4-FFF2-40B4-BE49-F238E27FC236}">
                  <a16:creationId xmlns:a16="http://schemas.microsoft.com/office/drawing/2014/main" id="{6416BA97-3F7E-7143-89AC-12992BE4299A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25541" y="2176658"/>
              <a:ext cx="3800202" cy="4877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7800" indent="-17780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성공에 대한 통일된 정의는 없음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Ika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2009;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Judgev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and Müller, 2005) </a:t>
              </a:r>
            </a:p>
            <a:p>
              <a:pPr marL="177800" indent="-17780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1970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년대부터 프로젝트 관리 도구의 적용에 초점을 두었던 프로젝트 성공에 대한 정의는 현재까지 연구되면서 이해관계자의 요구사항을 만족으로 초점이 이동함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(Davis, 2014).</a:t>
              </a:r>
            </a:p>
            <a:p>
              <a:pPr marL="177800" indent="-17780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프로젝트가 기업의 비즈니스 전략을 실행하는데 중요한 역할을 함에도 불구하고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기업은 프로젝트의 효율성으로만 측정함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Zwikael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&amp;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Smyrk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2012).</a:t>
              </a:r>
            </a:p>
            <a:p>
              <a:pPr marL="177800" indent="-17780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“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3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중 제약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(Triple Constraints)”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이라고 하는 </a:t>
              </a:r>
              <a:r>
                <a:rPr kumimoji="1" lang="ko-KR" altLang="en-US" sz="12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원가</a:t>
              </a:r>
              <a:r>
                <a:rPr kumimoji="1" lang="en-US" altLang="ko-KR" sz="12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</a:t>
              </a:r>
              <a:r>
                <a:rPr kumimoji="1" lang="ko-KR" altLang="en-US" sz="12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납기 및 범위 혹은 품질을 기준으로 프로젝트를 평가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하였다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Shenhar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and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Patanakul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2012;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Zwikael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and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Smyrk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2011;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Ika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2009).  </a:t>
              </a:r>
            </a:p>
            <a:p>
              <a:pPr marL="177800" indent="-17780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Zwikael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and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Ahn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(2011)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의 연구에서 결과물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(outcome) 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실현에 대한 책임이 프로젝트 성공을 향상시킨다는 연구 결과에도 불구하고 결과물의 실현에 대한 책임에 관한 연구는 미진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Zwikael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and </a:t>
              </a:r>
              <a:r>
                <a:rPr kumimoji="1" lang="en-US" altLang="ko-KR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Smyrk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 2012).</a:t>
              </a:r>
            </a:p>
            <a:p>
              <a:pPr marL="177800" indent="-177800" fontAlgn="base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Standish Group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는 적절한 계획 및 프로젝트 기간 세분화 및 적극적인 사용자 참여 </a:t>
              </a:r>
              <a:r>
                <a:rPr kumimoji="1" lang="en-US" altLang="ko-KR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명확한 요구사항 명시와 유능한 프로젝트 관리자 및 직원으로 </a:t>
              </a:r>
              <a:r>
                <a:rPr kumimoji="1" lang="ko-KR" altLang="en-US" sz="1200" spc="-100" dirty="0" err="1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성공요인로</a:t>
              </a: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발표</a:t>
              </a:r>
              <a:endParaRPr kumimoji="1" lang="en-US" altLang="ko-KR" sz="1200" spc="-100" dirty="0">
                <a:solidFill>
                  <a:schemeClr val="bg2">
                    <a:lumMod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177800" indent="-177800">
                <a:lnSpc>
                  <a:spcPts val="1900"/>
                </a:lnSpc>
                <a:spcBef>
                  <a:spcPts val="280"/>
                </a:spcBef>
                <a:buFont typeface="Wingdings" pitchFamily="2" charset="2"/>
                <a:buChar char="§"/>
              </a:pPr>
              <a:endParaRPr kumimoji="1" lang="en-US" altLang="ko-KR" sz="1100" spc="-100" dirty="0">
                <a:solidFill>
                  <a:schemeClr val="bg2">
                    <a:lumMod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sp>
        <p:nvSpPr>
          <p:cNvPr id="7" name="오른쪽 화살표 1">
            <a:extLst>
              <a:ext uri="{FF2B5EF4-FFF2-40B4-BE49-F238E27FC236}">
                <a16:creationId xmlns:a16="http://schemas.microsoft.com/office/drawing/2014/main" id="{5464B939-6F72-DB47-8905-1637AECD2B81}"/>
              </a:ext>
            </a:extLst>
          </p:cNvPr>
          <p:cNvSpPr/>
          <p:nvPr/>
        </p:nvSpPr>
        <p:spPr>
          <a:xfrm>
            <a:off x="4686117" y="2209800"/>
            <a:ext cx="503139" cy="27908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8" name="그룹 22">
            <a:extLst>
              <a:ext uri="{FF2B5EF4-FFF2-40B4-BE49-F238E27FC236}">
                <a16:creationId xmlns:a16="http://schemas.microsoft.com/office/drawing/2014/main" id="{923716F3-EB16-2E49-87D1-6C041F012598}"/>
              </a:ext>
            </a:extLst>
          </p:cNvPr>
          <p:cNvGrpSpPr/>
          <p:nvPr/>
        </p:nvGrpSpPr>
        <p:grpSpPr>
          <a:xfrm>
            <a:off x="5349496" y="1228379"/>
            <a:ext cx="4068000" cy="5305469"/>
            <a:chOff x="522551" y="1618663"/>
            <a:chExt cx="3803192" cy="530546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2FA4A5-9881-CD42-B74B-555256B0A6EC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522551" y="1618663"/>
              <a:ext cx="3803192" cy="360000"/>
            </a:xfrm>
            <a:prstGeom prst="rect">
              <a:avLst/>
            </a:prstGeom>
            <a:solidFill>
              <a:srgbClr val="B9B9FF"/>
            </a:solidFill>
            <a:ln w="6350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-9525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400" u="none" strike="noStrike" kern="0" cap="none" spc="-100" normalizeH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성과</a:t>
              </a:r>
              <a:endParaRPr kumimoji="1" lang="en-US" altLang="ko-KR" sz="1400" u="none" strike="noStrike" kern="0" cap="none" spc="-100" normalizeH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FE89B8D-726F-4947-9746-08DB4325C71B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522551" y="2047242"/>
              <a:ext cx="3803192" cy="4876890"/>
            </a:xfrm>
            <a:prstGeom prst="rect">
              <a:avLst/>
            </a:prstGeom>
            <a:noFill/>
            <a:ln w="6350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/>
          </p:spPr>
          <p:txBody>
            <a:bodyPr tIns="82800" anchor="ctr"/>
            <a:lstStyle/>
            <a:p>
              <a:pPr indent="1588" fontAlgn="base" latinLnBrk="0">
                <a:lnSpc>
                  <a:spcPct val="115000"/>
                </a:lnSpc>
                <a:spcBef>
                  <a:spcPct val="50000"/>
                </a:spcBef>
                <a:spcAft>
                  <a:spcPct val="0"/>
                </a:spcAft>
              </a:pPr>
              <a:endParaRPr kumimoji="1" lang="en-US" altLang="ko-KR" sz="1200" spc="-10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1" name="직사각형 25">
              <a:extLst>
                <a:ext uri="{FF2B5EF4-FFF2-40B4-BE49-F238E27FC236}">
                  <a16:creationId xmlns:a16="http://schemas.microsoft.com/office/drawing/2014/main" id="{B40512FF-F049-C245-B35F-40F8AE77BE3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22551" y="2031959"/>
              <a:ext cx="3697767" cy="48921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7800" indent="-171450" algn="just" rtl="0" fontAlgn="base">
                <a:buFont typeface="Wingdings" pitchFamily="2" charset="2"/>
                <a:buChar char="§"/>
              </a:pP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성과 측정은 프로젝트의 비용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일정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품질의 측면에서 목표 도달 정도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프로젝트 관리 절차에 대한 품질 정도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이해 당사자 요구에 대한 만족 정도 등의 세가지 요인을 측정 가능함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lang="en-US" altLang="ko-KR" sz="1200" kern="0" dirty="0" err="1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Baccarini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1999)</a:t>
              </a:r>
              <a:b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</a:br>
              <a:endPara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177800" indent="-177800" rtl="0">
                <a:spcBef>
                  <a:spcPts val="280"/>
                </a:spcBef>
                <a:buFont typeface="Wingdings" pitchFamily="2" charset="2"/>
                <a:buChar char="§"/>
              </a:pP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IT 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프로젝트에서 정보 품질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서비스품질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시스템 품질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시스템사용자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사용자 만족도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편익 등 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6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가지 측정 요인을 측정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가능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lang="en-US" altLang="ko-KR" sz="1200" kern="0" dirty="0" err="1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DeLone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&amp; Mclean,</a:t>
              </a:r>
              <a:r>
                <a:rPr lang="ko-KR" altLang="en-US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2003)</a:t>
              </a:r>
              <a:b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</a:br>
              <a:endParaRPr lang="en-US" altLang="ko-KR" sz="12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177800" indent="-171450" algn="just" rtl="0" fontAlgn="base">
                <a:buFont typeface="Wingdings" pitchFamily="2" charset="2"/>
                <a:buChar char="§"/>
              </a:pP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프로젝트의 성공 여부를 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고객만족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과 관련된 성과 차원에서 주어진 예산과 일정 내에서 활동을 완료하는 것으로 정의하고 또한 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범위 준수</a:t>
              </a:r>
              <a:r>
                <a:rPr lang="en-US" altLang="ko-KR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비용 준수</a:t>
              </a:r>
              <a:r>
                <a:rPr lang="en-US" altLang="ko-KR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일정 준수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품질 준수 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200" kern="0" spc="-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고객 만족 등을 성과 측정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Kerzner,</a:t>
              </a:r>
              <a:r>
                <a:rPr lang="ko-KR" altLang="en-US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2017)</a:t>
              </a:r>
              <a:br>
                <a:rPr lang="en-US" altLang="ko-KR" sz="1200" kern="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</a:br>
              <a:endPara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177800" indent="-177800" rtl="0">
                <a:lnSpc>
                  <a:spcPts val="1900"/>
                </a:lnSpc>
                <a:spcBef>
                  <a:spcPts val="280"/>
                </a:spcBef>
                <a:buFont typeface="Wingdings" pitchFamily="2" charset="2"/>
                <a:buChar char="§"/>
              </a:pP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PMBOK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에 따르면 프로젝트 성공은 일정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비용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성능에 대한 목표 달성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고객으로부터 결과물의 사용성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사용자 만족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효용성을 획득한 것으로 정의 </a:t>
              </a:r>
              <a: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(PMI, 2017)</a:t>
              </a:r>
              <a:br>
                <a:rPr lang="en-US" altLang="ko-KR" sz="1200" kern="0" spc="-50" dirty="0">
                  <a:solidFill>
                    <a:srgbClr val="00000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</a:br>
              <a:endParaRPr lang="ko-KR" altLang="en-US" sz="1200" kern="0" spc="-5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177800" indent="-177800">
                <a:lnSpc>
                  <a:spcPts val="1900"/>
                </a:lnSpc>
                <a:spcBef>
                  <a:spcPts val="280"/>
                </a:spcBef>
                <a:buFont typeface="Wingdings" pitchFamily="2" charset="2"/>
                <a:buChar char="§"/>
              </a:pPr>
              <a:r>
                <a:rPr kumimoji="1" lang="ko-KR" altLang="en-US" sz="1200" spc="-100" dirty="0">
                  <a:solidFill>
                    <a:schemeClr val="bg2">
                      <a:lumMod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성과에 대한 정의와 측정을 위한 항목을 프로젝트 </a:t>
              </a:r>
              <a:r>
                <a:rPr kumimoji="1" lang="ko-KR" altLang="en-US" sz="1200" spc="-100" dirty="0">
                  <a:latin typeface="GulimChe" panose="020B0609000101010101" pitchFamily="49" charset="-127"/>
                  <a:ea typeface="GulimChe" panose="020B0609000101010101" pitchFamily="49" charset="-127"/>
                </a:rPr>
                <a:t>계획을 기준으로 실행 하면서  변경이 일어남으로 범위 변동  </a:t>
              </a:r>
              <a:r>
                <a:rPr kumimoji="1" lang="en-US" altLang="ko-KR" sz="1200" spc="-100" dirty="0"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kumimoji="1" lang="ko-KR" altLang="en-US" sz="1200" spc="-100" dirty="0">
                  <a:latin typeface="GulimChe" panose="020B0609000101010101" pitchFamily="49" charset="-127"/>
                  <a:ea typeface="GulimChe" panose="020B0609000101010101" pitchFamily="49" charset="-127"/>
                </a:rPr>
                <a:t> 일정 변동 </a:t>
              </a:r>
              <a:r>
                <a:rPr kumimoji="1" lang="en-US" altLang="ko-KR" sz="1200" spc="-100" dirty="0"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kumimoji="1" lang="ko-KR" altLang="en-US" sz="1200" spc="-100" dirty="0">
                  <a:latin typeface="GulimChe" panose="020B0609000101010101" pitchFamily="49" charset="-127"/>
                  <a:ea typeface="GulimChe" panose="020B0609000101010101" pitchFamily="49" charset="-127"/>
                </a:rPr>
                <a:t> 비용 변동 등이 프로젝트 성공 및 성과에 미치는 영향을 연구하고자 함 </a:t>
              </a:r>
              <a:endParaRPr kumimoji="1" lang="en-US" altLang="ko-KR" sz="1200" spc="-100" dirty="0"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sp>
        <p:nvSpPr>
          <p:cNvPr id="12" name="Rectangle 3">
            <a:extLst>
              <a:ext uri="{FF2B5EF4-FFF2-40B4-BE49-F238E27FC236}">
                <a16:creationId xmlns:a16="http://schemas.microsoft.com/office/drawing/2014/main" id="{7B20F497-19ED-6946-99BA-AB78588A1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2. 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 성과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3" name="그룹 14">
            <a:extLst>
              <a:ext uri="{FF2B5EF4-FFF2-40B4-BE49-F238E27FC236}">
                <a16:creationId xmlns:a16="http://schemas.microsoft.com/office/drawing/2014/main" id="{C15AF0F9-2804-2949-8CD8-E29A4C367A5F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4" name="오각형 15">
              <a:extLst>
                <a:ext uri="{FF2B5EF4-FFF2-40B4-BE49-F238E27FC236}">
                  <a16:creationId xmlns:a16="http://schemas.microsoft.com/office/drawing/2014/main" id="{E62C691A-3585-CA4E-8232-96D0EED7AF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5" name="오각형 16">
              <a:extLst>
                <a:ext uri="{FF2B5EF4-FFF2-40B4-BE49-F238E27FC236}">
                  <a16:creationId xmlns:a16="http://schemas.microsoft.com/office/drawing/2014/main" id="{9DDA76E7-FAAE-B44C-A943-55EE369F3EB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6" name="오각형 18">
              <a:extLst>
                <a:ext uri="{FF2B5EF4-FFF2-40B4-BE49-F238E27FC236}">
                  <a16:creationId xmlns:a16="http://schemas.microsoft.com/office/drawing/2014/main" id="{FDDCC723-2BF7-E843-A444-B710F1FBBEE6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7" name="오각형 19">
              <a:extLst>
                <a:ext uri="{FF2B5EF4-FFF2-40B4-BE49-F238E27FC236}">
                  <a16:creationId xmlns:a16="http://schemas.microsoft.com/office/drawing/2014/main" id="{41CE0E23-5F91-424B-B97B-D9877B9C9346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8" name="오각형 20">
              <a:extLst>
                <a:ext uri="{FF2B5EF4-FFF2-40B4-BE49-F238E27FC236}">
                  <a16:creationId xmlns:a16="http://schemas.microsoft.com/office/drawing/2014/main" id="{457B3718-3AAC-6E42-A1CB-81B2205D48FF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2188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8">
            <a:extLst>
              <a:ext uri="{FF2B5EF4-FFF2-40B4-BE49-F238E27FC236}">
                <a16:creationId xmlns:a16="http://schemas.microsoft.com/office/drawing/2014/main" id="{6A6593E9-16C8-E048-9BAA-0B8A58D8D0F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495" y="1322965"/>
            <a:ext cx="8928000" cy="3690211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2">
                <a:lumMod val="75000"/>
              </a:schemeClr>
            </a:solidFill>
            <a:prstDash val="lgDash"/>
            <a:miter lim="800000"/>
            <a:headEnd/>
            <a:tailEnd/>
          </a:ln>
          <a:effectLst/>
        </p:spPr>
        <p:txBody>
          <a:bodyPr lIns="90488" tIns="79200" rIns="90488" bIns="79200">
            <a:noAutofit/>
          </a:bodyPr>
          <a:lstStyle/>
          <a:p>
            <a:pPr marL="182563" marR="0" lvl="0" indent="-182563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/>
            </a:pPr>
            <a:endParaRPr kumimoji="1" lang="ko-KR" altLang="en-US" sz="1200" u="none" strike="noStrike" kern="0" cap="none" spc="-15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96E28A-4C19-E44E-9888-001FAD4E9E95}"/>
              </a:ext>
            </a:extLst>
          </p:cNvPr>
          <p:cNvSpPr/>
          <p:nvPr/>
        </p:nvSpPr>
        <p:spPr>
          <a:xfrm>
            <a:off x="5531210" y="1489836"/>
            <a:ext cx="38320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ko-KR" alt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관련 선행 연구</a:t>
            </a:r>
            <a:endParaRPr lang="en-US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r>
              <a:rPr lang="en-US" sz="1400" dirty="0" err="1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Zwikael</a:t>
            </a:r>
            <a:r>
              <a:rPr 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O., &amp; </a:t>
            </a:r>
            <a:r>
              <a:rPr lang="en-US" sz="1400" dirty="0" err="1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Globerson</a:t>
            </a:r>
            <a:r>
              <a:rPr 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S. (2006). From critical success factors to critical success processes. International Journal of Production Research, 44(17), 3433-3449.</a:t>
            </a:r>
          </a:p>
          <a:p>
            <a:endParaRPr lang="en-US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endParaRPr lang="en-US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endParaRPr lang="en-US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참여 인력 중심의 설문 답변을 통한 데이터 수집 분석 연구 </a:t>
            </a:r>
            <a:endParaRPr lang="en-US" altLang="ko-KR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endParaRPr lang="en-US" altLang="ko-KR" sz="1400" dirty="0">
              <a:solidFill>
                <a:srgbClr val="222222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ko-KR" alt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각 프로젝트 계획 프로세스 중에서 프로젝트 성공</a:t>
            </a:r>
            <a:r>
              <a:rPr lang="en-US" altLang="ko-KR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성과</a:t>
            </a:r>
            <a:r>
              <a:rPr lang="en-US" altLang="ko-KR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dirty="0">
                <a:solidFill>
                  <a:srgbClr val="222222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에 유의한 영향이 있음 증명한 연구 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ko-KR" alt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endParaRPr lang="en-KR" sz="12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6" name="그룹 14">
            <a:extLst>
              <a:ext uri="{FF2B5EF4-FFF2-40B4-BE49-F238E27FC236}">
                <a16:creationId xmlns:a16="http://schemas.microsoft.com/office/drawing/2014/main" id="{DB4AB9FB-329A-3E44-A49B-D8E73783C5FF}"/>
              </a:ext>
            </a:extLst>
          </p:cNvPr>
          <p:cNvGrpSpPr/>
          <p:nvPr/>
        </p:nvGrpSpPr>
        <p:grpSpPr>
          <a:xfrm>
            <a:off x="5241032" y="602523"/>
            <a:ext cx="4121890" cy="199398"/>
            <a:chOff x="5273306" y="722567"/>
            <a:chExt cx="4121890" cy="199398"/>
          </a:xfrm>
        </p:grpSpPr>
        <p:sp>
          <p:nvSpPr>
            <p:cNvPr id="7" name="오각형 15">
              <a:extLst>
                <a:ext uri="{FF2B5EF4-FFF2-40B4-BE49-F238E27FC236}">
                  <a16:creationId xmlns:a16="http://schemas.microsoft.com/office/drawing/2014/main" id="{DC238735-71D3-C246-9020-6F5653A82509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8" name="오각형 16">
              <a:extLst>
                <a:ext uri="{FF2B5EF4-FFF2-40B4-BE49-F238E27FC236}">
                  <a16:creationId xmlns:a16="http://schemas.microsoft.com/office/drawing/2014/main" id="{7CD53E91-305B-234C-9DA2-A5693CF26E7C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오각형 18">
              <a:extLst>
                <a:ext uri="{FF2B5EF4-FFF2-40B4-BE49-F238E27FC236}">
                  <a16:creationId xmlns:a16="http://schemas.microsoft.com/office/drawing/2014/main" id="{165CAFF6-3BF4-9946-9CAC-126909F1E0DE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오각형 19">
              <a:extLst>
                <a:ext uri="{FF2B5EF4-FFF2-40B4-BE49-F238E27FC236}">
                  <a16:creationId xmlns:a16="http://schemas.microsoft.com/office/drawing/2014/main" id="{21025B49-A62D-D348-A28F-CD1872ADD433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1" name="오각형 20">
              <a:extLst>
                <a:ext uri="{FF2B5EF4-FFF2-40B4-BE49-F238E27FC236}">
                  <a16:creationId xmlns:a16="http://schemas.microsoft.com/office/drawing/2014/main" id="{3030ECF6-52A9-0C42-99D1-306734C20CE6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6" name="Rectangle 3">
            <a:extLst>
              <a:ext uri="{FF2B5EF4-FFF2-40B4-BE49-F238E27FC236}">
                <a16:creationId xmlns:a16="http://schemas.microsoft.com/office/drawing/2014/main" id="{A58096B8-815C-F14A-B546-9A317A627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3. </a:t>
            </a:r>
            <a:r>
              <a:rPr lang="ko-KR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관련 대표 선행 연구</a:t>
            </a:r>
            <a:r>
              <a:rPr lang="en-US" altLang="ko-KR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(1/4)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aphicFrame>
        <p:nvGraphicFramePr>
          <p:cNvPr id="15" name="표 1">
            <a:extLst>
              <a:ext uri="{FF2B5EF4-FFF2-40B4-BE49-F238E27FC236}">
                <a16:creationId xmlns:a16="http://schemas.microsoft.com/office/drawing/2014/main" id="{24B503D9-8471-BD43-A9A3-DF8687198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814935"/>
              </p:ext>
            </p:extLst>
          </p:nvPr>
        </p:nvGraphicFramePr>
        <p:xfrm>
          <a:off x="845279" y="1558899"/>
          <a:ext cx="4623762" cy="3391949"/>
        </p:xfrm>
        <a:graphic>
          <a:graphicData uri="http://schemas.openxmlformats.org/drawingml/2006/table">
            <a:tbl>
              <a:tblPr/>
              <a:tblGrid>
                <a:gridCol w="2122462">
                  <a:extLst>
                    <a:ext uri="{9D8B030D-6E8A-4147-A177-3AD203B41FA5}">
                      <a16:colId xmlns:a16="http://schemas.microsoft.com/office/drawing/2014/main" val="2776480144"/>
                    </a:ext>
                  </a:extLst>
                </a:gridCol>
                <a:gridCol w="473091">
                  <a:extLst>
                    <a:ext uri="{9D8B030D-6E8A-4147-A177-3AD203B41FA5}">
                      <a16:colId xmlns:a16="http://schemas.microsoft.com/office/drawing/2014/main" val="3172608516"/>
                    </a:ext>
                  </a:extLst>
                </a:gridCol>
                <a:gridCol w="2028209">
                  <a:extLst>
                    <a:ext uri="{9D8B030D-6E8A-4147-A177-3AD203B41FA5}">
                      <a16:colId xmlns:a16="http://schemas.microsoft.com/office/drawing/2014/main" val="3008638134"/>
                    </a:ext>
                  </a:extLst>
                </a:gridCol>
              </a:tblGrid>
              <a:tr h="480650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Planning Process</a:t>
                      </a:r>
                    </a:p>
                    <a:p>
                      <a:pPr marL="20320" marR="0" indent="-1016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 </a:t>
                      </a: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독립변수</a:t>
                      </a: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</a:t>
                      </a:r>
                      <a:endParaRPr lang="ko-KR" alt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40415" marR="40415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40415" marR="40415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Project Success</a:t>
                      </a:r>
                    </a:p>
                    <a:p>
                      <a:pPr marL="20320" marR="0" indent="-1016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종속변수</a:t>
                      </a: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</a:t>
                      </a:r>
                      <a:endParaRPr lang="ko-KR" alt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40415" marR="40415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410525"/>
                  </a:ext>
                </a:extLst>
              </a:tr>
              <a:tr h="2212738">
                <a:tc>
                  <a:txBody>
                    <a:bodyPr/>
                    <a:lstStyle/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Project Plan Development 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Scope Planning 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Resource  Planning 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Cost Estimating/Budgeting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Schedule Development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Quality Planning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Organization Planning</a:t>
                      </a:r>
                    </a:p>
                  </a:txBody>
                  <a:tcPr marL="40415" marR="40415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ko-KR" altLang="en-US" sz="1400" b="0" i="0" kern="0" spc="-5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4853" marR="22426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Cost Overrun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Schedule Overrun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Technical Performance</a:t>
                      </a:r>
                    </a:p>
                    <a:p>
                      <a:pPr marL="177800" marR="0" lvl="0" indent="-171450" algn="just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400" b="0" i="0" kern="0" spc="-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Customer Satisfaction</a:t>
                      </a:r>
                      <a:endParaRPr lang="ko-KR" altLang="en-US" sz="1400" b="0" i="0" kern="0" spc="-5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4853" marR="22426" marT="33679" marB="33679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125494"/>
                  </a:ext>
                </a:extLst>
              </a:tr>
            </a:tbl>
          </a:graphicData>
        </a:graphic>
      </p:graphicFrame>
      <p:sp>
        <p:nvSpPr>
          <p:cNvPr id="24" name="AutoShape 4">
            <a:extLst>
              <a:ext uri="{FF2B5EF4-FFF2-40B4-BE49-F238E27FC236}">
                <a16:creationId xmlns:a16="http://schemas.microsoft.com/office/drawing/2014/main" id="{5BB49A3B-2CD7-3949-B30A-7BF420EAC53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80972" y="2517134"/>
            <a:ext cx="413598" cy="852097"/>
          </a:xfrm>
          <a:prstGeom prst="rightArrow">
            <a:avLst>
              <a:gd name="adj1" fmla="val 59883"/>
              <a:gd name="adj2" fmla="val 22196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noAutofit/>
          </a:bodyPr>
          <a:lstStyle/>
          <a:p>
            <a:pPr latinLnBrk="0">
              <a:defRPr/>
            </a:pPr>
            <a:endParaRPr lang="ko-KR" altLang="en-US" sz="1050" kern="0" dirty="0">
              <a:solidFill>
                <a:sysClr val="windowText" lastClr="000000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6" name="AutoShape 28">
            <a:extLst>
              <a:ext uri="{FF2B5EF4-FFF2-40B4-BE49-F238E27FC236}">
                <a16:creationId xmlns:a16="http://schemas.microsoft.com/office/drawing/2014/main" id="{838208BD-A894-5F4B-A322-CE61AA240860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 rot="10800000">
            <a:off x="3235325" y="4969407"/>
            <a:ext cx="3435350" cy="222250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7" name="모서리가 둥근 직사각형 5">
            <a:extLst>
              <a:ext uri="{FF2B5EF4-FFF2-40B4-BE49-F238E27FC236}">
                <a16:creationId xmlns:a16="http://schemas.microsoft.com/office/drawing/2014/main" id="{CFA0BF6B-CCD7-6643-9C4F-915DDF74DEF2}"/>
              </a:ext>
            </a:extLst>
          </p:cNvPr>
          <p:cNvSpPr/>
          <p:nvPr/>
        </p:nvSpPr>
        <p:spPr>
          <a:xfrm>
            <a:off x="481494" y="5225197"/>
            <a:ext cx="8928000" cy="11202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762000" latinLnBrk="0">
              <a:lnSpc>
                <a:spcPct val="150000"/>
              </a:lnSpc>
              <a:spcBef>
                <a:spcPct val="100000"/>
              </a:spcBef>
              <a:spcAft>
                <a:spcPts val="600"/>
              </a:spcAft>
              <a:buSzPct val="120000"/>
              <a:defRPr>
                <a:uFillTx/>
              </a:defRPr>
            </a:pP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성공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성과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에 영향을 미치는 요인을 식별하였으며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그 중에서 프로젝트 계획 수립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범위 계획</a:t>
            </a:r>
            <a:r>
              <a:rPr lang="en-US" altLang="ko-KR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비용 계획</a:t>
            </a:r>
            <a:r>
              <a:rPr lang="en-US" altLang="ko-KR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일정계획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등을 하나의 독립 변수로 보고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종속변수로 비용 초과 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일정 초과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기술 성과 및 </a:t>
            </a:r>
            <a:r>
              <a:rPr lang="ko-KR" altLang="en-US" sz="1400" spc="-1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고객만족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을 제시하고 프로젝트 계획이 프로젝트 성공에 영향이 있음</a:t>
            </a:r>
            <a:endParaRPr lang="en-US" altLang="ko-KR" sz="1400" spc="-1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89392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F98D4D47-0552-874E-8FE8-3F3EBC751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3. </a:t>
            </a:r>
            <a:r>
              <a:rPr lang="ko-KR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관련 대표 선행 연구</a:t>
            </a:r>
            <a:r>
              <a:rPr lang="en-US" altLang="ko-KR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(2/4)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7" name="그룹 14">
            <a:extLst>
              <a:ext uri="{FF2B5EF4-FFF2-40B4-BE49-F238E27FC236}">
                <a16:creationId xmlns:a16="http://schemas.microsoft.com/office/drawing/2014/main" id="{4BD158AC-2BF0-A54B-A4C9-6E4FFDB37333}"/>
              </a:ext>
            </a:extLst>
          </p:cNvPr>
          <p:cNvGrpSpPr/>
          <p:nvPr/>
        </p:nvGrpSpPr>
        <p:grpSpPr>
          <a:xfrm>
            <a:off x="5241032" y="602523"/>
            <a:ext cx="4121890" cy="199398"/>
            <a:chOff x="5273306" y="722567"/>
            <a:chExt cx="4121890" cy="199398"/>
          </a:xfrm>
        </p:grpSpPr>
        <p:sp>
          <p:nvSpPr>
            <p:cNvPr id="8" name="오각형 15">
              <a:extLst>
                <a:ext uri="{FF2B5EF4-FFF2-40B4-BE49-F238E27FC236}">
                  <a16:creationId xmlns:a16="http://schemas.microsoft.com/office/drawing/2014/main" id="{79EE4CE6-1F4B-8740-A26B-97F81803B5C1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오각형 16">
              <a:extLst>
                <a:ext uri="{FF2B5EF4-FFF2-40B4-BE49-F238E27FC236}">
                  <a16:creationId xmlns:a16="http://schemas.microsoft.com/office/drawing/2014/main" id="{5BEAC318-B0BD-2F45-B933-54C5BDC96429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오각형 18">
              <a:extLst>
                <a:ext uri="{FF2B5EF4-FFF2-40B4-BE49-F238E27FC236}">
                  <a16:creationId xmlns:a16="http://schemas.microsoft.com/office/drawing/2014/main" id="{942C84AD-E887-3240-8BBE-3287A8029BD0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1" name="오각형 19">
              <a:extLst>
                <a:ext uri="{FF2B5EF4-FFF2-40B4-BE49-F238E27FC236}">
                  <a16:creationId xmlns:a16="http://schemas.microsoft.com/office/drawing/2014/main" id="{322A20CF-8E3C-4A41-AB8C-A6599A9E387B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2" name="오각형 20">
              <a:extLst>
                <a:ext uri="{FF2B5EF4-FFF2-40B4-BE49-F238E27FC236}">
                  <a16:creationId xmlns:a16="http://schemas.microsoft.com/office/drawing/2014/main" id="{BD7BBBF7-18D5-D342-ADFB-A46435278CA9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3" name="Rectangle 18">
            <a:extLst>
              <a:ext uri="{FF2B5EF4-FFF2-40B4-BE49-F238E27FC236}">
                <a16:creationId xmlns:a16="http://schemas.microsoft.com/office/drawing/2014/main" id="{45232554-23AB-4640-ABED-DB554294EE7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494" y="1197600"/>
            <a:ext cx="8928000" cy="1225118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2">
                <a:lumMod val="75000"/>
              </a:schemeClr>
            </a:solidFill>
            <a:prstDash val="lgDash"/>
            <a:miter lim="800000"/>
            <a:headEnd/>
            <a:tailEnd/>
          </a:ln>
          <a:effectLst/>
        </p:spPr>
        <p:txBody>
          <a:bodyPr lIns="90488" tIns="79200" rIns="90488" bIns="79200">
            <a:noAutofit/>
          </a:bodyPr>
          <a:lstStyle/>
          <a:p>
            <a:pPr marL="182563" marR="0" lvl="0" indent="-182563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/>
            </a:pPr>
            <a:endParaRPr kumimoji="1" lang="ko-KR" altLang="en-US" sz="1200" u="none" strike="noStrike" kern="0" cap="none" spc="-15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4D002C23-E1F9-0743-963F-8D8040AB0D3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41138" y="1423597"/>
            <a:ext cx="2496749" cy="852097"/>
          </a:xfrm>
          <a:prstGeom prst="rightArrow">
            <a:avLst>
              <a:gd name="adj1" fmla="val 59883"/>
              <a:gd name="adj2" fmla="val 22196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noAutofit/>
          </a:bodyPr>
          <a:lstStyle/>
          <a:p>
            <a:pPr latinLnBrk="0">
              <a:defRPr/>
            </a:pPr>
            <a:endParaRPr lang="ko-KR" altLang="en-US" sz="1050" kern="0" dirty="0">
              <a:solidFill>
                <a:sysClr val="windowText" lastClr="000000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C3F5CAB4-23A7-BB48-8EA3-4AB56C54DC1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blackWhite">
          <a:xfrm>
            <a:off x="632521" y="1340768"/>
            <a:ext cx="3335644" cy="97335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algn="ctr" fontAlgn="base" latinLnBrk="0">
              <a:spcBef>
                <a:spcPct val="50000"/>
              </a:spcBef>
              <a:spcAft>
                <a:spcPct val="0"/>
              </a:spcAft>
            </a:pPr>
            <a:r>
              <a:rPr kumimoji="1" lang="ko-KR" altLang="en-US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계획 변경</a:t>
            </a: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/>
            </a:r>
            <a:b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(Plan Changes)</a:t>
            </a: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53075C6-941E-1E4E-B5E1-F3944BCD611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blackWhite">
          <a:xfrm>
            <a:off x="6237887" y="1340768"/>
            <a:ext cx="3035592" cy="97335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ko-KR" altLang="en-US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 성공</a:t>
            </a: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kumimoji="1" lang="ko-KR" altLang="en-US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성과</a:t>
            </a: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)</a:t>
            </a:r>
          </a:p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ko-KR" altLang="en-US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고객 만족</a:t>
            </a: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/>
            </a:r>
            <a:b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(Customer Satisfaction)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47BDA-9C07-8B49-913C-D71777D44F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2919" y="3286663"/>
            <a:ext cx="3887910" cy="1935316"/>
          </a:xfrm>
          <a:prstGeom prst="rect">
            <a:avLst/>
          </a:prstGeom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51C85D65-8194-414A-88C7-D81D8911BA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1494" y="2588332"/>
            <a:ext cx="8928000" cy="2846071"/>
          </a:xfrm>
          <a:prstGeom prst="rect">
            <a:avLst/>
          </a:prstGeom>
          <a:noFill/>
          <a:ln w="6350" algn="ctr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lIns="90488" tIns="187200" rIns="90488" bIns="44450"/>
          <a:lstStyle/>
          <a:p>
            <a:pPr marL="95250" indent="-95250" algn="l" fontAlgn="ctr">
              <a:spcBef>
                <a:spcPct val="20000"/>
              </a:spcBef>
              <a:tabLst>
                <a:tab pos="1028700" algn="l"/>
              </a:tabLst>
            </a:pPr>
            <a:endParaRPr lang="ko-KR" altLang="en-US" dirty="0">
              <a:solidFill>
                <a:schemeClr val="tx1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19" name="직사각형 8">
            <a:extLst>
              <a:ext uri="{FF2B5EF4-FFF2-40B4-BE49-F238E27FC236}">
                <a16:creationId xmlns:a16="http://schemas.microsoft.com/office/drawing/2014/main" id="{61431AE0-2215-A84B-B63E-7FFEF0B8D99A}"/>
              </a:ext>
            </a:extLst>
          </p:cNvPr>
          <p:cNvSpPr/>
          <p:nvPr/>
        </p:nvSpPr>
        <p:spPr>
          <a:xfrm>
            <a:off x="481494" y="2588333"/>
            <a:ext cx="8319333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57263" eaLnBrk="0" fontAlgn="ctr" latinLnBrk="0" hangingPunct="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관련 선행연구 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lvl="0" indent="-182563" defTabSz="957263" fontAlgn="ctr"/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 -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Dvir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D. and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Lechler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T. (2004) Plans Are Nothing, Changing Plans Is Everything: The Impact of Changes on Project Success. Research Policy, 33, 1-15</a:t>
            </a:r>
          </a:p>
          <a:p>
            <a:pPr marL="182563" lvl="0" indent="-182563" defTabSz="957263" fontAlgn="ctr"/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lvl="0" indent="-182563" defTabSz="957263" fontAlgn="ctr"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참여 중심의 설문에 대한 답변을 기반으로 데이터 수집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프로젝트 매니저 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50%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응답으로 높았으며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참여 인력 응답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lvl="0" defTabSz="957263" fontAlgn="ctr"/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   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lvl="0" indent="-182563" defTabSz="957263" fontAlgn="ctr"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계획의 품질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일정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비용 및 범위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),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계획 변경 빈도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목표 변경에 </a:t>
            </a:r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성공에 긍정적인 영향 증명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lvl="0" indent="-182563" defTabSz="957263" fontAlgn="ctr">
              <a:buFont typeface="Arial" panose="020B0604020202020204" pitchFamily="34" charset="0"/>
              <a:buChar char="•"/>
            </a:pP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lvl="0" indent="-182563" defTabSz="957263" fontAlgn="ctr"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계획의 질이  프로젝트 성공 및 고객만족도에 미치는 영향 분석 </a:t>
            </a:r>
            <a:endParaRPr lang="en-US" altLang="ko-KR" sz="1400" spc="-50" dirty="0" err="1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0" name="모서리가 둥근 직사각형 5">
            <a:extLst>
              <a:ext uri="{FF2B5EF4-FFF2-40B4-BE49-F238E27FC236}">
                <a16:creationId xmlns:a16="http://schemas.microsoft.com/office/drawing/2014/main" id="{C9CB5F5E-31C5-BA4F-ACB5-FD5798724A07}"/>
              </a:ext>
            </a:extLst>
          </p:cNvPr>
          <p:cNvSpPr/>
          <p:nvPr/>
        </p:nvSpPr>
        <p:spPr>
          <a:xfrm>
            <a:off x="481494" y="5711344"/>
            <a:ext cx="8999335" cy="7024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6313">
              <a:lnSpc>
                <a:spcPct val="150000"/>
              </a:lnSpc>
              <a:defRPr/>
            </a:pP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프로젝트 계획</a:t>
            </a:r>
            <a:r>
              <a:rPr kumimoji="1"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일정</a:t>
            </a:r>
            <a:r>
              <a:rPr kumimoji="1"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비용</a:t>
            </a:r>
            <a:r>
              <a:rPr kumimoji="1"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범위</a:t>
            </a:r>
            <a:r>
              <a:rPr kumimoji="1"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의   질이 좋다면 프로젝트 성과에  긍정적인 영향이 있음 </a:t>
            </a:r>
            <a:endParaRPr kumimoji="1" lang="en-US" altLang="ko-KR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27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1" name="AutoShape 28">
            <a:extLst>
              <a:ext uri="{FF2B5EF4-FFF2-40B4-BE49-F238E27FC236}">
                <a16:creationId xmlns:a16="http://schemas.microsoft.com/office/drawing/2014/main" id="{57884573-D519-774A-BFB9-F121376E601D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 rot="10800000">
            <a:off x="3159869" y="5447615"/>
            <a:ext cx="3435350" cy="222250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881723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F98D4D47-0552-874E-8FE8-3F3EBC751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3. </a:t>
            </a:r>
            <a:r>
              <a:rPr lang="ko-KR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관련 대표 선행 연구</a:t>
            </a:r>
            <a:r>
              <a:rPr lang="en-US" altLang="ko-KR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(3/4)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7" name="그룹 14">
            <a:extLst>
              <a:ext uri="{FF2B5EF4-FFF2-40B4-BE49-F238E27FC236}">
                <a16:creationId xmlns:a16="http://schemas.microsoft.com/office/drawing/2014/main" id="{4BD158AC-2BF0-A54B-A4C9-6E4FFDB37333}"/>
              </a:ext>
            </a:extLst>
          </p:cNvPr>
          <p:cNvGrpSpPr/>
          <p:nvPr/>
        </p:nvGrpSpPr>
        <p:grpSpPr>
          <a:xfrm>
            <a:off x="5241032" y="602523"/>
            <a:ext cx="4121890" cy="199398"/>
            <a:chOff x="5273306" y="722567"/>
            <a:chExt cx="4121890" cy="199398"/>
          </a:xfrm>
        </p:grpSpPr>
        <p:sp>
          <p:nvSpPr>
            <p:cNvPr id="8" name="오각형 15">
              <a:extLst>
                <a:ext uri="{FF2B5EF4-FFF2-40B4-BE49-F238E27FC236}">
                  <a16:creationId xmlns:a16="http://schemas.microsoft.com/office/drawing/2014/main" id="{79EE4CE6-1F4B-8740-A26B-97F81803B5C1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오각형 16">
              <a:extLst>
                <a:ext uri="{FF2B5EF4-FFF2-40B4-BE49-F238E27FC236}">
                  <a16:creationId xmlns:a16="http://schemas.microsoft.com/office/drawing/2014/main" id="{5BEAC318-B0BD-2F45-B933-54C5BDC96429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오각형 18">
              <a:extLst>
                <a:ext uri="{FF2B5EF4-FFF2-40B4-BE49-F238E27FC236}">
                  <a16:creationId xmlns:a16="http://schemas.microsoft.com/office/drawing/2014/main" id="{942C84AD-E887-3240-8BBE-3287A8029BD0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1" name="오각형 19">
              <a:extLst>
                <a:ext uri="{FF2B5EF4-FFF2-40B4-BE49-F238E27FC236}">
                  <a16:creationId xmlns:a16="http://schemas.microsoft.com/office/drawing/2014/main" id="{322A20CF-8E3C-4A41-AB8C-A6599A9E387B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2" name="오각형 20">
              <a:extLst>
                <a:ext uri="{FF2B5EF4-FFF2-40B4-BE49-F238E27FC236}">
                  <a16:creationId xmlns:a16="http://schemas.microsoft.com/office/drawing/2014/main" id="{BD7BBBF7-18D5-D342-ADFB-A46435278CA9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3" name="Rectangle 18">
            <a:extLst>
              <a:ext uri="{FF2B5EF4-FFF2-40B4-BE49-F238E27FC236}">
                <a16:creationId xmlns:a16="http://schemas.microsoft.com/office/drawing/2014/main" id="{45232554-23AB-4640-ABED-DB554294EE7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81494" y="1197600"/>
            <a:ext cx="8928000" cy="1225118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2">
                <a:lumMod val="75000"/>
              </a:schemeClr>
            </a:solidFill>
            <a:prstDash val="lgDash"/>
            <a:miter lim="800000"/>
            <a:headEnd/>
            <a:tailEnd/>
          </a:ln>
          <a:effectLst/>
        </p:spPr>
        <p:txBody>
          <a:bodyPr lIns="90488" tIns="79200" rIns="90488" bIns="79200">
            <a:noAutofit/>
          </a:bodyPr>
          <a:lstStyle/>
          <a:p>
            <a:pPr marL="182563" marR="0" lvl="0" indent="-182563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/>
            </a:pPr>
            <a:endParaRPr kumimoji="1" lang="ko-KR" altLang="en-US" sz="1200" u="none" strike="noStrike" kern="0" cap="none" spc="-15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4D002C23-E1F9-0743-963F-8D8040AB0D3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60868" y="1423597"/>
            <a:ext cx="4448008" cy="852097"/>
          </a:xfrm>
          <a:prstGeom prst="rightArrow">
            <a:avLst>
              <a:gd name="adj1" fmla="val 59883"/>
              <a:gd name="adj2" fmla="val 22196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noAutofit/>
          </a:bodyPr>
          <a:lstStyle/>
          <a:p>
            <a:pPr latinLnBrk="0">
              <a:defRPr/>
            </a:pPr>
            <a:endParaRPr lang="ko-KR" altLang="en-US" sz="1050" kern="0" dirty="0">
              <a:solidFill>
                <a:sysClr val="windowText" lastClr="000000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C3F5CAB4-23A7-BB48-8EA3-4AB56C54DC1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blackWhite">
          <a:xfrm>
            <a:off x="1079059" y="1302339"/>
            <a:ext cx="1987221" cy="97335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Project Planning </a:t>
            </a:r>
            <a:b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- 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범위에 따른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/>
            </a:r>
            <a:b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일정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비용 계획 </a:t>
            </a:r>
            <a:endParaRPr kumimoji="1" lang="en-US" altLang="ko-KR" sz="14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953075C6-941E-1E4E-B5E1-F3944BCD6111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blackWhite">
          <a:xfrm>
            <a:off x="7308876" y="1331068"/>
            <a:ext cx="1987221" cy="97335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Project success </a:t>
            </a:r>
            <a:b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0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-  </a:t>
            </a:r>
            <a: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Within Budget/Schedule</a:t>
            </a:r>
            <a:r>
              <a:rPr kumimoji="1" lang="en-US" altLang="ko-KR" sz="14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/>
            </a:r>
            <a:br>
              <a:rPr kumimoji="1" lang="en-US" altLang="ko-KR" sz="14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4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- </a:t>
            </a:r>
            <a: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Meet Scope</a:t>
            </a:r>
            <a:b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-  User satisfaction </a:t>
            </a:r>
            <a:b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100" spc="-15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-  Meet functional requirement</a:t>
            </a:r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51C85D65-8194-414A-88C7-D81D8911BA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1494" y="2588332"/>
            <a:ext cx="8928000" cy="2846071"/>
          </a:xfrm>
          <a:prstGeom prst="rect">
            <a:avLst/>
          </a:prstGeom>
          <a:noFill/>
          <a:ln w="6350" algn="ctr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lIns="90488" tIns="187200" rIns="90488" bIns="44450"/>
          <a:lstStyle/>
          <a:p>
            <a:pPr marL="95250" indent="-95250" algn="l" fontAlgn="ctr">
              <a:spcBef>
                <a:spcPct val="20000"/>
              </a:spcBef>
              <a:tabLst>
                <a:tab pos="1028700" algn="l"/>
              </a:tabLst>
            </a:pPr>
            <a:endParaRPr lang="ko-KR" altLang="en-US" dirty="0">
              <a:solidFill>
                <a:schemeClr val="tx1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19" name="직사각형 8">
            <a:extLst>
              <a:ext uri="{FF2B5EF4-FFF2-40B4-BE49-F238E27FC236}">
                <a16:creationId xmlns:a16="http://schemas.microsoft.com/office/drawing/2014/main" id="{61431AE0-2215-A84B-B63E-7FFEF0B8D99A}"/>
              </a:ext>
            </a:extLst>
          </p:cNvPr>
          <p:cNvSpPr/>
          <p:nvPr/>
        </p:nvSpPr>
        <p:spPr>
          <a:xfrm>
            <a:off x="609903" y="2588333"/>
            <a:ext cx="8753019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57263" eaLnBrk="0" fontAlgn="ctr" latinLnBrk="0" hangingPunct="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관련 선행연구 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indent="-182563" defTabSz="957263" fontAlgn="ctr"/>
            <a:r>
              <a:rPr lang="en-US" altLang="ko-KR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 -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Ahimbisibwe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A.,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Tusiime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W., &amp;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Tumuhairwe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R. (2015). The moderating influence of inherent project risk on the relationship between project planning and perceived project success. International Journal of Supply Chain Management, 4(3), 69-77.</a:t>
            </a:r>
          </a:p>
          <a:p>
            <a:pPr marL="182563" indent="-182563" defTabSz="957263" fontAlgn="ctr"/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indent="-182563" defTabSz="957263" fontAlgn="ctr">
              <a:buFontTx/>
              <a:buChar char="-"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매니저 대상의 설문 답변으로 데이터 수집 및 분석 연구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1880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개의 설문지 중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984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개 응답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</a:p>
          <a:p>
            <a:pPr marL="182563" indent="-182563" defTabSz="957263" fontAlgn="ctr">
              <a:buFontTx/>
              <a:buChar char="-"/>
            </a:pPr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indent="-182563" defTabSz="957263" fontAlgn="ctr">
              <a:buFontTx/>
              <a:buChar char="-"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위험 요인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범위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일정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 등의 변경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이 프로젝트 계획과 프로젝트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성공 간의 관계 조절하고 또한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프로젝트 계획의 변경이 작으면 프로젝트 성공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가능 높았음</a:t>
            </a:r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0" name="모서리가 둥근 직사각형 5">
            <a:extLst>
              <a:ext uri="{FF2B5EF4-FFF2-40B4-BE49-F238E27FC236}">
                <a16:creationId xmlns:a16="http://schemas.microsoft.com/office/drawing/2014/main" id="{C9CB5F5E-31C5-BA4F-ACB5-FD5798724A07}"/>
              </a:ext>
            </a:extLst>
          </p:cNvPr>
          <p:cNvSpPr/>
          <p:nvPr/>
        </p:nvSpPr>
        <p:spPr>
          <a:xfrm>
            <a:off x="585204" y="5719703"/>
            <a:ext cx="8999335" cy="7024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6313">
              <a:lnSpc>
                <a:spcPct val="150000"/>
              </a:lnSpc>
              <a:defRPr/>
            </a:pP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계획 수립에 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소요된 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시간이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많고  계획의 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변경이  작을 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수록  프로젝트 성공 가능성이   높음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lvl="0" algn="ctr" defTabSz="976313">
              <a:lnSpc>
                <a:spcPct val="150000"/>
              </a:lnSpc>
              <a:defRPr/>
            </a:pP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kumimoji="1" lang="ko-KR" altLang="en-US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즉 잘 수립된 계획과 실행 간의 격차가 작을 수록 프로젝트 성공 가능성이 더 높음</a:t>
            </a:r>
            <a:r>
              <a:rPr kumimoji="1" lang="en-US" altLang="ko-KR" sz="1400" kern="0" spc="-150" dirty="0">
                <a:solidFill>
                  <a:schemeClr val="tx1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</a:p>
        </p:txBody>
      </p:sp>
      <p:sp>
        <p:nvSpPr>
          <p:cNvPr id="21" name="AutoShape 28">
            <a:extLst>
              <a:ext uri="{FF2B5EF4-FFF2-40B4-BE49-F238E27FC236}">
                <a16:creationId xmlns:a16="http://schemas.microsoft.com/office/drawing/2014/main" id="{57884573-D519-774A-BFB9-F121376E601D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 rot="10800000">
            <a:off x="3159869" y="5447615"/>
            <a:ext cx="3435350" cy="222250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088D2A9-1777-AC41-A8C1-E675965822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1582" y="3501008"/>
            <a:ext cx="2864515" cy="1673886"/>
          </a:xfrm>
          <a:prstGeom prst="rect">
            <a:avLst/>
          </a:prstGeom>
        </p:spPr>
      </p:pic>
      <p:sp>
        <p:nvSpPr>
          <p:cNvPr id="23" name="Rectangle 5">
            <a:extLst>
              <a:ext uri="{FF2B5EF4-FFF2-40B4-BE49-F238E27FC236}">
                <a16:creationId xmlns:a16="http://schemas.microsoft.com/office/drawing/2014/main" id="{0A12DA34-4D89-4349-85C9-F9BA259B3EC9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blackWhite">
          <a:xfrm>
            <a:off x="4059891" y="1323481"/>
            <a:ext cx="1719246" cy="973355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171450" indent="-171450" fontAlgn="base" latinLnBrk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Plan Changed</a:t>
            </a:r>
          </a:p>
          <a:p>
            <a:pPr fontAlgn="base" latinLnBrk="0">
              <a:spcAft>
                <a:spcPct val="0"/>
              </a:spcAft>
            </a:pPr>
            <a:r>
              <a:rPr kumimoji="1" lang="en-US" altLang="ko-KR" sz="11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  -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Specification Change</a:t>
            </a:r>
            <a:b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  (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범위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일정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비용 변경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)</a:t>
            </a:r>
            <a:endParaRPr kumimoji="1" lang="en-US" altLang="ko-KR" sz="11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432473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8">
            <a:extLst>
              <a:ext uri="{FF2B5EF4-FFF2-40B4-BE49-F238E27FC236}">
                <a16:creationId xmlns:a16="http://schemas.microsoft.com/office/drawing/2014/main" id="{6A6593E9-16C8-E048-9BAA-0B8A58D8D0F3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96505" y="2824397"/>
            <a:ext cx="8928000" cy="2111472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2">
                <a:lumMod val="75000"/>
              </a:schemeClr>
            </a:solidFill>
            <a:prstDash val="lgDash"/>
            <a:miter lim="800000"/>
            <a:headEnd/>
            <a:tailEnd/>
          </a:ln>
          <a:effectLst/>
        </p:spPr>
        <p:txBody>
          <a:bodyPr lIns="90488" tIns="79200" rIns="90488" bIns="79200">
            <a:noAutofit/>
          </a:bodyPr>
          <a:lstStyle/>
          <a:p>
            <a:pPr marL="182563" marR="0" lvl="0" indent="-182563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/>
            </a:pPr>
            <a:endParaRPr kumimoji="1" lang="ko-KR" altLang="en-US" sz="1200" u="none" strike="noStrike" kern="0" cap="none" spc="-15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6" name="그룹 14">
            <a:extLst>
              <a:ext uri="{FF2B5EF4-FFF2-40B4-BE49-F238E27FC236}">
                <a16:creationId xmlns:a16="http://schemas.microsoft.com/office/drawing/2014/main" id="{DB4AB9FB-329A-3E44-A49B-D8E73783C5FF}"/>
              </a:ext>
            </a:extLst>
          </p:cNvPr>
          <p:cNvGrpSpPr/>
          <p:nvPr/>
        </p:nvGrpSpPr>
        <p:grpSpPr>
          <a:xfrm>
            <a:off x="5241032" y="602523"/>
            <a:ext cx="4121890" cy="199398"/>
            <a:chOff x="5273306" y="722567"/>
            <a:chExt cx="4121890" cy="199398"/>
          </a:xfrm>
        </p:grpSpPr>
        <p:sp>
          <p:nvSpPr>
            <p:cNvPr id="7" name="오각형 15">
              <a:extLst>
                <a:ext uri="{FF2B5EF4-FFF2-40B4-BE49-F238E27FC236}">
                  <a16:creationId xmlns:a16="http://schemas.microsoft.com/office/drawing/2014/main" id="{DC238735-71D3-C246-9020-6F5653A82509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8" name="오각형 16">
              <a:extLst>
                <a:ext uri="{FF2B5EF4-FFF2-40B4-BE49-F238E27FC236}">
                  <a16:creationId xmlns:a16="http://schemas.microsoft.com/office/drawing/2014/main" id="{7CD53E91-305B-234C-9DA2-A5693CF26E7C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오각형 18">
              <a:extLst>
                <a:ext uri="{FF2B5EF4-FFF2-40B4-BE49-F238E27FC236}">
                  <a16:creationId xmlns:a16="http://schemas.microsoft.com/office/drawing/2014/main" id="{165CAFF6-3BF4-9946-9CAC-126909F1E0DE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오각형 19">
              <a:extLst>
                <a:ext uri="{FF2B5EF4-FFF2-40B4-BE49-F238E27FC236}">
                  <a16:creationId xmlns:a16="http://schemas.microsoft.com/office/drawing/2014/main" id="{21025B49-A62D-D348-A28F-CD1872ADD433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1" name="오각형 20">
              <a:extLst>
                <a:ext uri="{FF2B5EF4-FFF2-40B4-BE49-F238E27FC236}">
                  <a16:creationId xmlns:a16="http://schemas.microsoft.com/office/drawing/2014/main" id="{3030ECF6-52A9-0C42-99D1-306734C20CE6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6" name="Rectangle 3">
            <a:extLst>
              <a:ext uri="{FF2B5EF4-FFF2-40B4-BE49-F238E27FC236}">
                <a16:creationId xmlns:a16="http://schemas.microsoft.com/office/drawing/2014/main" id="{A58096B8-815C-F14A-B546-9A317A627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3. </a:t>
            </a:r>
            <a:r>
              <a:rPr lang="ko-KR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관련 대표 선행 연구</a:t>
            </a:r>
            <a:r>
              <a:rPr lang="en-US" altLang="ko-KR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(4/4)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6" name="AutoShape 28">
            <a:extLst>
              <a:ext uri="{FF2B5EF4-FFF2-40B4-BE49-F238E27FC236}">
                <a16:creationId xmlns:a16="http://schemas.microsoft.com/office/drawing/2014/main" id="{838208BD-A894-5F4B-A322-CE61AA240860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 rot="10800000">
            <a:off x="3235325" y="4969407"/>
            <a:ext cx="3435350" cy="222250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1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7" name="모서리가 둥근 직사각형 5">
            <a:extLst>
              <a:ext uri="{FF2B5EF4-FFF2-40B4-BE49-F238E27FC236}">
                <a16:creationId xmlns:a16="http://schemas.microsoft.com/office/drawing/2014/main" id="{CFA0BF6B-CCD7-6643-9C4F-915DDF74DEF2}"/>
              </a:ext>
            </a:extLst>
          </p:cNvPr>
          <p:cNvSpPr/>
          <p:nvPr/>
        </p:nvSpPr>
        <p:spPr>
          <a:xfrm>
            <a:off x="481494" y="5225197"/>
            <a:ext cx="8928000" cy="112027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762000" latinLnBrk="0">
              <a:lnSpc>
                <a:spcPct val="150000"/>
              </a:lnSpc>
              <a:spcBef>
                <a:spcPct val="100000"/>
              </a:spcBef>
              <a:spcAft>
                <a:spcPts val="600"/>
              </a:spcAft>
              <a:buSzPct val="120000"/>
              <a:defRPr>
                <a:uFillTx/>
              </a:defRPr>
            </a:pP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성과에 영향을 미치는 프로젝트 계획 요인을  확인적  요인 분석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CFA)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을 실시하여  </a:t>
            </a:r>
            <a:r>
              <a:rPr lang="ko-KR" altLang="en-US" sz="1400" spc="-1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일정</a:t>
            </a:r>
            <a:r>
              <a:rPr lang="en-US" altLang="ko-KR" sz="1400" spc="-1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비용</a:t>
            </a:r>
            <a:r>
              <a:rPr lang="en-US" altLang="ko-KR" sz="1400" spc="-1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spc="-1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위험 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등</a:t>
            </a:r>
            <a:r>
              <a:rPr lang="en-US" altLang="ko-KR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dl </a:t>
            </a:r>
            <a:r>
              <a:rPr lang="ko-KR" altLang="en-US" sz="14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긍정적 연관 있음</a:t>
            </a:r>
            <a:endParaRPr lang="en-US" altLang="ko-KR" sz="1400" spc="-1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8" name="Rectangle 18">
            <a:extLst>
              <a:ext uri="{FF2B5EF4-FFF2-40B4-BE49-F238E27FC236}">
                <a16:creationId xmlns:a16="http://schemas.microsoft.com/office/drawing/2014/main" id="{740EEF5C-2070-254F-9915-50B25A282A74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481501" y="1197599"/>
            <a:ext cx="8943004" cy="1501431"/>
          </a:xfrm>
          <a:prstGeom prst="rect">
            <a:avLst/>
          </a:prstGeom>
          <a:solidFill>
            <a:sysClr val="window" lastClr="FFFFFF"/>
          </a:solidFill>
          <a:ln w="6350" algn="ctr">
            <a:solidFill>
              <a:schemeClr val="bg2">
                <a:lumMod val="75000"/>
              </a:schemeClr>
            </a:solidFill>
            <a:prstDash val="lgDash"/>
            <a:miter lim="800000"/>
            <a:headEnd/>
            <a:tailEnd/>
          </a:ln>
          <a:effectLst/>
        </p:spPr>
        <p:txBody>
          <a:bodyPr lIns="90488" tIns="79200" rIns="90488" bIns="79200">
            <a:noAutofit/>
          </a:bodyPr>
          <a:lstStyle/>
          <a:p>
            <a:pPr marL="182563" marR="0" lvl="0" indent="-182563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20000"/>
              <a:buFontTx/>
              <a:buNone/>
              <a:tabLst/>
              <a:defRPr/>
            </a:pPr>
            <a:endParaRPr kumimoji="1" lang="ko-KR" altLang="en-US" sz="1200" u="none" strike="noStrike" kern="0" cap="none" spc="-150" normalizeH="0" baseline="0" noProof="0" dirty="0">
              <a:ln>
                <a:noFill/>
              </a:ln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9" name="AutoShape 4">
            <a:extLst>
              <a:ext uri="{FF2B5EF4-FFF2-40B4-BE49-F238E27FC236}">
                <a16:creationId xmlns:a16="http://schemas.microsoft.com/office/drawing/2014/main" id="{9122F5FA-DB6E-D240-9C5D-0EFDFCE7155B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60875" y="1322965"/>
            <a:ext cx="3807218" cy="1224000"/>
          </a:xfrm>
          <a:prstGeom prst="rightArrow">
            <a:avLst>
              <a:gd name="adj1" fmla="val 59883"/>
              <a:gd name="adj2" fmla="val 22196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noAutofit/>
          </a:bodyPr>
          <a:lstStyle/>
          <a:p>
            <a:pPr latinLnBrk="0">
              <a:defRPr/>
            </a:pPr>
            <a:endParaRPr lang="ko-KR" altLang="en-US" sz="1050" kern="0" dirty="0">
              <a:solidFill>
                <a:sysClr val="windowText" lastClr="000000"/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15CC313B-41F2-604D-97CF-9BC513784C86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blackWhite">
          <a:xfrm>
            <a:off x="609909" y="1302338"/>
            <a:ext cx="2628000" cy="12240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Project Input Factor</a:t>
            </a:r>
          </a:p>
          <a:p>
            <a:pPr fontAlgn="base" latinLnBrk="0">
              <a:spcBef>
                <a:spcPct val="50000"/>
              </a:spcBef>
              <a:spcAft>
                <a:spcPct val="0"/>
              </a:spcAft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-  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인적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관리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기술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조직 요인</a:t>
            </a:r>
            <a:endParaRPr kumimoji="1" lang="en-US" altLang="ko-KR" sz="12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1" name="Rectangle 5">
            <a:extLst>
              <a:ext uri="{FF2B5EF4-FFF2-40B4-BE49-F238E27FC236}">
                <a16:creationId xmlns:a16="http://schemas.microsoft.com/office/drawing/2014/main" id="{BA983D66-71E7-EB4E-A33D-A29FAE487D74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blackWhite">
          <a:xfrm>
            <a:off x="6668093" y="1302338"/>
            <a:ext cx="2628000" cy="12240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285750" indent="-285750" fontAlgn="base" latinLnBrk="0">
              <a:spcBef>
                <a:spcPct val="5000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Project Performance</a:t>
            </a:r>
            <a:b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( Project Success )</a:t>
            </a:r>
            <a:endParaRPr kumimoji="1" lang="en-US" altLang="ko-KR" sz="11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BB86F719-6139-8D4F-86FC-F4A3F086B94D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blackWhite">
          <a:xfrm>
            <a:off x="3639001" y="1302338"/>
            <a:ext cx="2628000" cy="1224000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919191"/>
            </a:outerShdw>
          </a:effectLst>
        </p:spPr>
        <p:txBody>
          <a:bodyPr lIns="72000" rIns="36000" anchor="ctr"/>
          <a:lstStyle/>
          <a:p>
            <a:pPr marL="171450" indent="-171450" fontAlgn="base" latinLnBrk="0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1" lang="en-US" altLang="ko-KR" sz="14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Project Planning </a:t>
            </a:r>
            <a:r>
              <a:rPr kumimoji="1" lang="en-US" altLang="ko-KR" sz="1400" spc="-150" dirty="0" err="1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Activtivies</a:t>
            </a:r>
            <a:endParaRPr kumimoji="1" lang="en-US" altLang="ko-KR" sz="14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fontAlgn="base" latinLnBrk="0">
              <a:spcAft>
                <a:spcPct val="0"/>
              </a:spcAft>
            </a:pPr>
            <a:r>
              <a:rPr kumimoji="1" lang="en-US" altLang="ko-KR" sz="11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  -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일정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비용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위험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범위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품질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HR, </a:t>
            </a:r>
            <a:b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</a:b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     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의사소통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통합</a:t>
            </a:r>
            <a:r>
              <a:rPr kumimoji="1" lang="en-US" altLang="ko-KR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,</a:t>
            </a:r>
            <a:r>
              <a:rPr kumimoji="1" lang="ko-KR" altLang="en-US" sz="1200" spc="-15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구매</a:t>
            </a:r>
            <a:endParaRPr kumimoji="1" lang="en-US" altLang="ko-KR" sz="1100" spc="-150" dirty="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CEA45A-9BB2-CE4B-8C59-6969787947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0725" y="2977125"/>
            <a:ext cx="3556359" cy="180601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D657B1B-3914-0A4D-A13F-F237C46CF59D}"/>
              </a:ext>
            </a:extLst>
          </p:cNvPr>
          <p:cNvSpPr/>
          <p:nvPr/>
        </p:nvSpPr>
        <p:spPr>
          <a:xfrm>
            <a:off x="496506" y="2758658"/>
            <a:ext cx="53542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57263" eaLnBrk="0" fontAlgn="ctr" latinLnBrk="0" hangingPunct="0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ko-KR" altLang="en-US" sz="1400" spc="-5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관련 선행연구 </a:t>
            </a:r>
            <a:endParaRPr lang="en-US" altLang="ko-KR" sz="1400" spc="-5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85750" indent="-285750" defTabSz="957263" fontAlgn="ctr">
              <a:buFontTx/>
              <a:buChar char="-"/>
            </a:pP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Tesfaye, E., Lemma, T.,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Berhan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E., &amp;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Beshah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B. (2017). Key project planning processes affecting project success. International Journal for Quality Research, 11(1).</a:t>
            </a:r>
          </a:p>
          <a:p>
            <a:pPr marL="285750" indent="-285750" defTabSz="957263" fontAlgn="ctr">
              <a:buFontTx/>
              <a:buChar char="-"/>
            </a:pPr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indent="-182563" defTabSz="957263" fontAlgn="ctr">
              <a:buFontTx/>
              <a:buChar char="-"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건축공사 프로젝트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최소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3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년 경험을 가진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PM/PL,  TM, QM)</a:t>
            </a:r>
          </a:p>
          <a:p>
            <a:pPr marL="182563" indent="-182563" defTabSz="957263" fontAlgn="ctr">
              <a:buFontTx/>
              <a:buChar char="-"/>
            </a:pPr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82563" indent="-182563" defTabSz="957263" fontAlgn="ctr">
              <a:buFontTx/>
              <a:buChar char="-"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계획 활동 중에서 일정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위험만 프로젝트 성공과 긍정적인  연관 있음</a:t>
            </a:r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4537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F98D4D47-0552-874E-8FE8-3F3EBC751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4.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선행 연구와의 </a:t>
            </a:r>
            <a:r>
              <a:rPr lang="ko-KR" altLang="en-US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차별점</a:t>
            </a:r>
            <a:endParaRPr lang="en-US" altLang="ko-KR" spc="-150" dirty="0">
              <a:solidFill>
                <a:schemeClr val="tx1">
                  <a:lumMod val="75000"/>
                  <a:lumOff val="25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7" name="그룹 14">
            <a:extLst>
              <a:ext uri="{FF2B5EF4-FFF2-40B4-BE49-F238E27FC236}">
                <a16:creationId xmlns:a16="http://schemas.microsoft.com/office/drawing/2014/main" id="{4BD158AC-2BF0-A54B-A4C9-6E4FFDB37333}"/>
              </a:ext>
            </a:extLst>
          </p:cNvPr>
          <p:cNvGrpSpPr/>
          <p:nvPr/>
        </p:nvGrpSpPr>
        <p:grpSpPr>
          <a:xfrm>
            <a:off x="5241032" y="602523"/>
            <a:ext cx="4121890" cy="199398"/>
            <a:chOff x="5273306" y="722567"/>
            <a:chExt cx="4121890" cy="199398"/>
          </a:xfrm>
        </p:grpSpPr>
        <p:sp>
          <p:nvSpPr>
            <p:cNvPr id="8" name="오각형 15">
              <a:extLst>
                <a:ext uri="{FF2B5EF4-FFF2-40B4-BE49-F238E27FC236}">
                  <a16:creationId xmlns:a16="http://schemas.microsoft.com/office/drawing/2014/main" id="{79EE4CE6-1F4B-8740-A26B-97F81803B5C1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오각형 16">
              <a:extLst>
                <a:ext uri="{FF2B5EF4-FFF2-40B4-BE49-F238E27FC236}">
                  <a16:creationId xmlns:a16="http://schemas.microsoft.com/office/drawing/2014/main" id="{5BEAC318-B0BD-2F45-B933-54C5BDC96429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0" name="오각형 18">
              <a:extLst>
                <a:ext uri="{FF2B5EF4-FFF2-40B4-BE49-F238E27FC236}">
                  <a16:creationId xmlns:a16="http://schemas.microsoft.com/office/drawing/2014/main" id="{942C84AD-E887-3240-8BBE-3287A8029BD0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1" name="오각형 19">
              <a:extLst>
                <a:ext uri="{FF2B5EF4-FFF2-40B4-BE49-F238E27FC236}">
                  <a16:creationId xmlns:a16="http://schemas.microsoft.com/office/drawing/2014/main" id="{322A20CF-8E3C-4A41-AB8C-A6599A9E387B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2" name="오각형 20">
              <a:extLst>
                <a:ext uri="{FF2B5EF4-FFF2-40B4-BE49-F238E27FC236}">
                  <a16:creationId xmlns:a16="http://schemas.microsoft.com/office/drawing/2014/main" id="{BD7BBBF7-18D5-D342-ADFB-A46435278CA9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6" name="모서리가 둥근 직사각형 5">
            <a:extLst>
              <a:ext uri="{FF2B5EF4-FFF2-40B4-BE49-F238E27FC236}">
                <a16:creationId xmlns:a16="http://schemas.microsoft.com/office/drawing/2014/main" id="{105DE2FB-9C71-C346-A247-4288C60D7EE1}"/>
              </a:ext>
            </a:extLst>
          </p:cNvPr>
          <p:cNvSpPr/>
          <p:nvPr/>
        </p:nvSpPr>
        <p:spPr>
          <a:xfrm>
            <a:off x="445826" y="1296979"/>
            <a:ext cx="8999335" cy="3212141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lvl="0" indent="-171450" defTabSz="976313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1"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선행 연구에서 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독립 변수 인    비용  </a:t>
            </a:r>
            <a:r>
              <a:rPr kumimoji="1"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범위</a:t>
            </a:r>
            <a:r>
              <a:rPr kumimoji="1"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일정 등에  대해서 계획 과 실행 간의 차이 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와  종속변속로는 고객 만족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기능 </a:t>
            </a:r>
            <a:r>
              <a:rPr kumimoji="1" lang="ko-KR" altLang="en-US" sz="1400" kern="0" spc="-15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구현율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생산성을 가지고 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성과를 측정하여  계획과 관계를 증명 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하는 것임 </a:t>
            </a:r>
            <a:endParaRPr kumimoji="1" lang="en-US" altLang="ko-KR" sz="14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27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lvl="0" indent="-171450" defTabSz="976313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수행 이해관계자 중심의 설문 실증 연구로 실제 프로젝트의 성과를 정량적인 판단에 어려움</a:t>
            </a:r>
            <a:endParaRPr kumimoji="1" lang="en-US" altLang="ko-KR" sz="14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27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lvl="0" indent="-171450" defTabSz="976313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 요인과 성과 간의 상관 관계 파악에 어려움이 있음 </a:t>
            </a:r>
            <a:endParaRPr kumimoji="1" lang="en-US" altLang="ko-KR" sz="14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27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lvl="0" indent="-171450" defTabSz="976313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차이점은  프로젝트 참여한 </a:t>
            </a:r>
            <a:r>
              <a:rPr kumimoji="1" lang="ko-KR" altLang="en-US" sz="1400" b="1" kern="0" spc="-15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인력 중심의 설문을 기반으로 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하였으나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실제 프로젝트를 수행 실적 데이트를 근간으로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1"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실증적 통계적 분석 연구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하여  또한 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프로젝트의 계획의 적절성이 프로젝트 성과에 긍정적인 영향을 준다는 </a:t>
            </a:r>
            <a:r>
              <a:rPr kumimoji="1" lang="ko-KR" altLang="en-US" sz="1400" kern="0" spc="-150" dirty="0">
                <a:solidFill>
                  <a:srgbClr val="C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선행 연구의  결과를  본연구를 통해서 연구 분석 검증하고  학문적 이론을  증명하는 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것이 본 연구의 목적이고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 단계의 중요성을 실무적으로 제시하고자 함</a:t>
            </a:r>
            <a:r>
              <a:rPr kumimoji="1"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kumimoji="1"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27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kumimoji="1" lang="en-US" altLang="ko-KR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27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249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>
            <a:spLocks noChangeArrowheads="1"/>
          </p:cNvSpPr>
          <p:nvPr/>
        </p:nvSpPr>
        <p:spPr bwMode="auto">
          <a:xfrm>
            <a:off x="992562" y="2092763"/>
            <a:ext cx="8064895" cy="35765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서 론 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이론적 배경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연구모형 및 가설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실증분석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결론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lvl="1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6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      </a:t>
            </a:r>
          </a:p>
        </p:txBody>
      </p:sp>
      <p:sp>
        <p:nvSpPr>
          <p:cNvPr id="4" name="TextBox 2"/>
          <p:cNvSpPr/>
          <p:nvPr/>
        </p:nvSpPr>
        <p:spPr>
          <a:xfrm>
            <a:off x="1166071" y="805343"/>
            <a:ext cx="1929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목  차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연구모형 및 가설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970347" y="4287877"/>
            <a:ext cx="4836159" cy="1407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가설 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변수의 조작적 정의 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5898487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F514D2-2657-8444-B0EB-DC18B1F43307}"/>
              </a:ext>
            </a:extLst>
          </p:cNvPr>
          <p:cNvGrpSpPr/>
          <p:nvPr/>
        </p:nvGrpSpPr>
        <p:grpSpPr>
          <a:xfrm>
            <a:off x="452986" y="1490834"/>
            <a:ext cx="8956508" cy="4643201"/>
            <a:chOff x="452986" y="1662037"/>
            <a:chExt cx="8956508" cy="4643201"/>
          </a:xfrm>
        </p:grpSpPr>
        <p:sp>
          <p:nvSpPr>
            <p:cNvPr id="49" name="직사각형 65">
              <a:extLst>
                <a:ext uri="{FF2B5EF4-FFF2-40B4-BE49-F238E27FC236}">
                  <a16:creationId xmlns:a16="http://schemas.microsoft.com/office/drawing/2014/main" id="{19F6994C-F7A9-AF45-B990-F7CF53683C95}"/>
                </a:ext>
              </a:extLst>
            </p:cNvPr>
            <p:cNvSpPr/>
            <p:nvPr/>
          </p:nvSpPr>
          <p:spPr>
            <a:xfrm>
              <a:off x="6936445" y="2229595"/>
              <a:ext cx="2473049" cy="4075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rgbClr val="00206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cs typeface="Vrinda"/>
              </a:endParaRPr>
            </a:p>
          </p:txBody>
        </p:sp>
        <p:sp>
          <p:nvSpPr>
            <p:cNvPr id="50" name="직사각형 7">
              <a:extLst>
                <a:ext uri="{FF2B5EF4-FFF2-40B4-BE49-F238E27FC236}">
                  <a16:creationId xmlns:a16="http://schemas.microsoft.com/office/drawing/2014/main" id="{757EF1EF-AC94-EF4C-8FC1-DB7EA338DCFB}"/>
                </a:ext>
              </a:extLst>
            </p:cNvPr>
            <p:cNvSpPr/>
            <p:nvPr/>
          </p:nvSpPr>
          <p:spPr>
            <a:xfrm>
              <a:off x="459734" y="1665523"/>
              <a:ext cx="4572104" cy="51771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pc="-100" dirty="0">
                  <a:solidFill>
                    <a:schemeClr val="accent5">
                      <a:lumMod val="50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 관리 요인</a:t>
              </a:r>
            </a:p>
          </p:txBody>
        </p:sp>
        <p:grpSp>
          <p:nvGrpSpPr>
            <p:cNvPr id="51" name="그룹 51">
              <a:extLst>
                <a:ext uri="{FF2B5EF4-FFF2-40B4-BE49-F238E27FC236}">
                  <a16:creationId xmlns:a16="http://schemas.microsoft.com/office/drawing/2014/main" id="{96248787-94EF-7C41-B65B-3614C5A6E939}"/>
                </a:ext>
              </a:extLst>
            </p:cNvPr>
            <p:cNvGrpSpPr/>
            <p:nvPr/>
          </p:nvGrpSpPr>
          <p:grpSpPr>
            <a:xfrm>
              <a:off x="452986" y="2636912"/>
              <a:ext cx="4578852" cy="2455183"/>
              <a:chOff x="275857" y="2275991"/>
              <a:chExt cx="4578852" cy="2455183"/>
            </a:xfrm>
          </p:grpSpPr>
          <p:sp>
            <p:nvSpPr>
              <p:cNvPr id="69" name="직사각형 13">
                <a:extLst>
                  <a:ext uri="{FF2B5EF4-FFF2-40B4-BE49-F238E27FC236}">
                    <a16:creationId xmlns:a16="http://schemas.microsoft.com/office/drawing/2014/main" id="{F311AE88-2B8C-534E-B4E1-718B214F68FA}"/>
                  </a:ext>
                </a:extLst>
              </p:cNvPr>
              <p:cNvSpPr/>
              <p:nvPr/>
            </p:nvSpPr>
            <p:spPr>
              <a:xfrm>
                <a:off x="2748907" y="2275991"/>
                <a:ext cx="2105802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일정 변동</a:t>
                </a:r>
                <a:r>
                  <a:rPr lang="en-US" altLang="ko-KR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(</a:t>
                </a:r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 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Schedule Variance</a:t>
                </a:r>
                <a:r>
                  <a:rPr lang="en-US" altLang="ko-KR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)</a:t>
                </a:r>
                <a:endParaRPr lang="ko-KR" altLang="en-US" sz="1200" spc="-8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cs typeface="Vrinda"/>
                </a:endParaRPr>
              </a:p>
            </p:txBody>
          </p:sp>
          <p:sp>
            <p:nvSpPr>
              <p:cNvPr id="71" name="직사각형 14">
                <a:extLst>
                  <a:ext uri="{FF2B5EF4-FFF2-40B4-BE49-F238E27FC236}">
                    <a16:creationId xmlns:a16="http://schemas.microsoft.com/office/drawing/2014/main" id="{B9E1180E-0095-9B46-B9CE-CFD1C2D5A9C5}"/>
                  </a:ext>
                </a:extLst>
              </p:cNvPr>
              <p:cNvSpPr/>
              <p:nvPr/>
            </p:nvSpPr>
            <p:spPr>
              <a:xfrm>
                <a:off x="275857" y="3392460"/>
                <a:ext cx="2220170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범위</a:t>
                </a:r>
                <a:r>
                  <a:rPr lang="en-US" altLang="ko-KR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ko-KR" altLang="en-US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변동</a:t>
                </a:r>
                <a:r>
                  <a:rPr lang="en-US" altLang="ko-KR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(Scope Variance)</a:t>
                </a:r>
                <a:endParaRPr lang="ko-KR" altLang="en-US" sz="1200" spc="-13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72" name="직사각형 15">
                <a:extLst>
                  <a:ext uri="{FF2B5EF4-FFF2-40B4-BE49-F238E27FC236}">
                    <a16:creationId xmlns:a16="http://schemas.microsoft.com/office/drawing/2014/main" id="{96F71388-896A-BD4C-8C37-22C345BB52A8}"/>
                  </a:ext>
                </a:extLst>
              </p:cNvPr>
              <p:cNvSpPr/>
              <p:nvPr/>
            </p:nvSpPr>
            <p:spPr>
              <a:xfrm>
                <a:off x="2748907" y="4370364"/>
                <a:ext cx="2105802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비용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변동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(Cost Variance)</a:t>
                </a:r>
                <a:endParaRPr lang="ko-KR" altLang="en-US" sz="1200" spc="-8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5" name="직사각형 74">
              <a:extLst>
                <a:ext uri="{FF2B5EF4-FFF2-40B4-BE49-F238E27FC236}">
                  <a16:creationId xmlns:a16="http://schemas.microsoft.com/office/drawing/2014/main" id="{319CB477-556B-4B4C-A2AC-2B536CD7AAA2}"/>
                </a:ext>
              </a:extLst>
            </p:cNvPr>
            <p:cNvSpPr/>
            <p:nvPr/>
          </p:nvSpPr>
          <p:spPr>
            <a:xfrm>
              <a:off x="6929697" y="1662037"/>
              <a:ext cx="2473049" cy="51771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spc="-100" dirty="0">
                  <a:solidFill>
                    <a:schemeClr val="accent5">
                      <a:lumMod val="50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</a:t>
              </a:r>
              <a:r>
                <a:rPr lang="ko-KR" altLang="en-US" sz="14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성과 </a:t>
              </a:r>
              <a:endParaRPr lang="ko-KR" altLang="en-US" sz="1400" spc="-100" dirty="0">
                <a:solidFill>
                  <a:schemeClr val="accent5">
                    <a:lumMod val="50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56" name="직사각형 25">
              <a:extLst>
                <a:ext uri="{FF2B5EF4-FFF2-40B4-BE49-F238E27FC236}">
                  <a16:creationId xmlns:a16="http://schemas.microsoft.com/office/drawing/2014/main" id="{1BB08538-54D9-1F4D-9E2A-7FE469149B91}"/>
                </a:ext>
              </a:extLst>
            </p:cNvPr>
            <p:cNvSpPr/>
            <p:nvPr/>
          </p:nvSpPr>
          <p:spPr>
            <a:xfrm>
              <a:off x="7077557" y="3128261"/>
              <a:ext cx="2190824" cy="3608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80" dirty="0">
                  <a:solidFill>
                    <a:srgbClr val="00206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고객 만족도</a:t>
              </a:r>
              <a:endParaRPr lang="ko-KR" altLang="en-US" sz="1200" spc="-80" dirty="0">
                <a:solidFill>
                  <a:srgbClr val="00206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cxnSp>
          <p:nvCxnSpPr>
            <p:cNvPr id="58" name="직선 화살표 연결선 75">
              <a:extLst>
                <a:ext uri="{FF2B5EF4-FFF2-40B4-BE49-F238E27FC236}">
                  <a16:creationId xmlns:a16="http://schemas.microsoft.com/office/drawing/2014/main" id="{178C020E-6E52-2847-9FC2-0FFC954C1448}"/>
                </a:ext>
              </a:extLst>
            </p:cNvPr>
            <p:cNvCxnSpPr>
              <a:cxnSpLocks/>
              <a:stCxn id="71" idx="0"/>
              <a:endCxn id="69" idx="1"/>
            </p:cNvCxnSpPr>
            <p:nvPr/>
          </p:nvCxnSpPr>
          <p:spPr>
            <a:xfrm flipV="1">
              <a:off x="1563071" y="2817317"/>
              <a:ext cx="1362965" cy="936064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75">
              <a:extLst>
                <a:ext uri="{FF2B5EF4-FFF2-40B4-BE49-F238E27FC236}">
                  <a16:creationId xmlns:a16="http://schemas.microsoft.com/office/drawing/2014/main" id="{8DD83F76-DB68-EB49-BE37-CBB2604EA77C}"/>
                </a:ext>
              </a:extLst>
            </p:cNvPr>
            <p:cNvCxnSpPr>
              <a:cxnSpLocks/>
              <a:stCxn id="71" idx="2"/>
              <a:endCxn id="72" idx="1"/>
            </p:cNvCxnSpPr>
            <p:nvPr/>
          </p:nvCxnSpPr>
          <p:spPr>
            <a:xfrm>
              <a:off x="1563071" y="4114191"/>
              <a:ext cx="1362965" cy="797499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75">
              <a:extLst>
                <a:ext uri="{FF2B5EF4-FFF2-40B4-BE49-F238E27FC236}">
                  <a16:creationId xmlns:a16="http://schemas.microsoft.com/office/drawing/2014/main" id="{EEB83A1E-3FCF-0043-B141-ECC5CD99E129}"/>
                </a:ext>
              </a:extLst>
            </p:cNvPr>
            <p:cNvCxnSpPr>
              <a:cxnSpLocks/>
              <a:stCxn id="69" idx="3"/>
            </p:cNvCxnSpPr>
            <p:nvPr/>
          </p:nvCxnSpPr>
          <p:spPr>
            <a:xfrm>
              <a:off x="5031838" y="2817317"/>
              <a:ext cx="1856650" cy="1042962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75">
              <a:extLst>
                <a:ext uri="{FF2B5EF4-FFF2-40B4-BE49-F238E27FC236}">
                  <a16:creationId xmlns:a16="http://schemas.microsoft.com/office/drawing/2014/main" id="{F0BAB400-320F-9C47-8B61-DA8E2011384D}"/>
                </a:ext>
              </a:extLst>
            </p:cNvPr>
            <p:cNvCxnSpPr>
              <a:cxnSpLocks/>
              <a:stCxn id="72" idx="3"/>
            </p:cNvCxnSpPr>
            <p:nvPr/>
          </p:nvCxnSpPr>
          <p:spPr>
            <a:xfrm flipV="1">
              <a:off x="5031838" y="3983127"/>
              <a:ext cx="1856650" cy="928563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화살표 연결선 75">
              <a:extLst>
                <a:ext uri="{FF2B5EF4-FFF2-40B4-BE49-F238E27FC236}">
                  <a16:creationId xmlns:a16="http://schemas.microsoft.com/office/drawing/2014/main" id="{368CB6C8-C180-784F-B68F-2B4FCA002D48}"/>
                </a:ext>
              </a:extLst>
            </p:cNvPr>
            <p:cNvCxnSpPr>
              <a:cxnSpLocks/>
              <a:stCxn id="71" idx="3"/>
            </p:cNvCxnSpPr>
            <p:nvPr/>
          </p:nvCxnSpPr>
          <p:spPr>
            <a:xfrm>
              <a:off x="2673156" y="3933786"/>
              <a:ext cx="4215332" cy="0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3" name="직선 화살표 연결선 75">
            <a:extLst>
              <a:ext uri="{FF2B5EF4-FFF2-40B4-BE49-F238E27FC236}">
                <a16:creationId xmlns:a16="http://schemas.microsoft.com/office/drawing/2014/main" id="{D2D1DA22-1393-2E42-A605-62ECAE234F18}"/>
              </a:ext>
            </a:extLst>
          </p:cNvPr>
          <p:cNvCxnSpPr>
            <a:cxnSpLocks/>
            <a:stCxn id="69" idx="2"/>
            <a:endCxn id="72" idx="0"/>
          </p:cNvCxnSpPr>
          <p:nvPr/>
        </p:nvCxnSpPr>
        <p:spPr>
          <a:xfrm>
            <a:off x="3978937" y="2826519"/>
            <a:ext cx="0" cy="1733563"/>
          </a:xfrm>
          <a:prstGeom prst="straightConnector1">
            <a:avLst/>
          </a:prstGeom>
          <a:ln w="952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직사각형 25">
            <a:extLst>
              <a:ext uri="{FF2B5EF4-FFF2-40B4-BE49-F238E27FC236}">
                <a16:creationId xmlns:a16="http://schemas.microsoft.com/office/drawing/2014/main" id="{6E991650-7A33-AC4F-9E9D-B8871CE1E9B4}"/>
              </a:ext>
            </a:extLst>
          </p:cNvPr>
          <p:cNvSpPr/>
          <p:nvPr/>
        </p:nvSpPr>
        <p:spPr>
          <a:xfrm>
            <a:off x="7024890" y="4525581"/>
            <a:ext cx="2190824" cy="360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8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endParaRPr lang="ko-KR" altLang="en-US" sz="1200" spc="-80" dirty="0">
              <a:solidFill>
                <a:srgbClr val="002060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2.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연구가설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4" name="그룹 10"/>
          <p:cNvGrpSpPr/>
          <p:nvPr/>
        </p:nvGrpSpPr>
        <p:grpSpPr>
          <a:xfrm>
            <a:off x="403132" y="1763608"/>
            <a:ext cx="8900667" cy="944057"/>
            <a:chOff x="442631" y="1654376"/>
            <a:chExt cx="9082369" cy="944057"/>
          </a:xfrm>
        </p:grpSpPr>
        <p:grpSp>
          <p:nvGrpSpPr>
            <p:cNvPr id="7" name="그룹 11"/>
            <p:cNvGrpSpPr/>
            <p:nvPr/>
          </p:nvGrpSpPr>
          <p:grpSpPr>
            <a:xfrm>
              <a:off x="640664" y="1654376"/>
              <a:ext cx="8884336" cy="944057"/>
              <a:chOff x="254000" y="5450740"/>
              <a:chExt cx="6336000" cy="1592718"/>
            </a:xfrm>
          </p:grpSpPr>
          <p:sp>
            <p:nvSpPr>
              <p:cNvPr id="4" name="직사각형 18"/>
              <p:cNvSpPr/>
              <p:nvPr/>
            </p:nvSpPr>
            <p:spPr>
              <a:xfrm>
                <a:off x="297000" y="5604602"/>
                <a:ext cx="6264000" cy="1211540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5" name="자유형 19"/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6" name="자유형 20"/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12" name="그룹 12"/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10" name="그룹 14"/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8" name="직사각형 16"/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H2-1.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9" name="직사각형 38"/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11" name="직각 삼각형 15"/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13" name="직사각형 13"/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500" u="none" kern="0" spc="-6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effectLst/>
                  <a:latin typeface="GulimChe" panose="020B0609000101010101" pitchFamily="49" charset="-127"/>
                  <a:ea typeface="GulimChe" panose="020B0609000101010101" pitchFamily="49" charset="-127"/>
                </a:rPr>
                <a:t>범위변동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이 작을 수록 프로젝트 성과가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500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pSp>
        <p:nvGrpSpPr>
          <p:cNvPr id="30" name="그룹 60"/>
          <p:cNvGrpSpPr/>
          <p:nvPr/>
        </p:nvGrpSpPr>
        <p:grpSpPr>
          <a:xfrm>
            <a:off x="403132" y="2708920"/>
            <a:ext cx="8900667" cy="1008325"/>
            <a:chOff x="442631" y="1654375"/>
            <a:chExt cx="9082369" cy="1008325"/>
          </a:xfrm>
        </p:grpSpPr>
        <p:grpSp>
          <p:nvGrpSpPr>
            <p:cNvPr id="23" name="그룹 61"/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20" name="직사각형 68"/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21" name="자유형 69"/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22" name="자유형 70"/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28" name="그룹 62"/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26" name="그룹 64"/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24" name="직사각형 66"/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H2-2.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25" name="직사각형 38"/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27" name="직각 삼각형 65"/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29" name="직사각형 63"/>
            <p:cNvSpPr/>
            <p:nvPr/>
          </p:nvSpPr>
          <p:spPr>
            <a:xfrm>
              <a:off x="699939" y="2099892"/>
              <a:ext cx="8784397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u="none" kern="0" spc="-10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일정변동이 작을 수록 프로젝트 성과가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500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pSp>
        <p:nvGrpSpPr>
          <p:cNvPr id="49" name="그룹 4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4" name="오각형 45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bg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schemeClr val="bg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5" name="오각형 46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6" name="오각형 47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7" name="오각형 48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8" name="오각형 49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pSp>
        <p:nvGrpSpPr>
          <p:cNvPr id="50" name="그룹 57">
            <a:extLst>
              <a:ext uri="{FF2B5EF4-FFF2-40B4-BE49-F238E27FC236}">
                <a16:creationId xmlns:a16="http://schemas.microsoft.com/office/drawing/2014/main" id="{41F01C14-BEBF-6C4F-A844-B7D69CA46DBA}"/>
              </a:ext>
            </a:extLst>
          </p:cNvPr>
          <p:cNvGrpSpPr/>
          <p:nvPr/>
        </p:nvGrpSpPr>
        <p:grpSpPr>
          <a:xfrm>
            <a:off x="403132" y="1243464"/>
            <a:ext cx="9016488" cy="360000"/>
            <a:chOff x="1903772" y="1521238"/>
            <a:chExt cx="5096165" cy="360000"/>
          </a:xfrm>
        </p:grpSpPr>
        <p:sp>
          <p:nvSpPr>
            <p:cNvPr id="51" name="직사각형 58">
              <a:extLst>
                <a:ext uri="{FF2B5EF4-FFF2-40B4-BE49-F238E27FC236}">
                  <a16:creationId xmlns:a16="http://schemas.microsoft.com/office/drawing/2014/main" id="{70FBE365-71FB-464A-8304-D249A3FD28E3}"/>
                </a:ext>
              </a:extLst>
            </p:cNvPr>
            <p:cNvSpPr/>
            <p:nvPr/>
          </p:nvSpPr>
          <p:spPr bwMode="gray">
            <a:xfrm>
              <a:off x="1903772" y="1521238"/>
              <a:ext cx="5096165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프로젝트 계획과 실행 간에 발생하는 차이가 프로젝트 성과에 미치는 영향  </a:t>
              </a:r>
            </a:p>
          </p:txBody>
        </p:sp>
        <p:cxnSp>
          <p:nvCxnSpPr>
            <p:cNvPr id="52" name="직선 연결선 59">
              <a:extLst>
                <a:ext uri="{FF2B5EF4-FFF2-40B4-BE49-F238E27FC236}">
                  <a16:creationId xmlns:a16="http://schemas.microsoft.com/office/drawing/2014/main" id="{0DAAC19B-7B49-A744-AE81-2EC2D55A476A}"/>
                </a:ext>
              </a:extLst>
            </p:cNvPr>
            <p:cNvCxnSpPr/>
            <p:nvPr/>
          </p:nvCxnSpPr>
          <p:spPr>
            <a:xfrm>
              <a:off x="2585155" y="1881238"/>
              <a:ext cx="369129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그룹 60">
            <a:extLst>
              <a:ext uri="{FF2B5EF4-FFF2-40B4-BE49-F238E27FC236}">
                <a16:creationId xmlns:a16="http://schemas.microsoft.com/office/drawing/2014/main" id="{3B04CCC9-C56D-914B-BA25-63AEC219EB5E}"/>
              </a:ext>
            </a:extLst>
          </p:cNvPr>
          <p:cNvGrpSpPr/>
          <p:nvPr/>
        </p:nvGrpSpPr>
        <p:grpSpPr>
          <a:xfrm>
            <a:off x="395705" y="3645024"/>
            <a:ext cx="8900667" cy="1008325"/>
            <a:chOff x="442631" y="1654375"/>
            <a:chExt cx="9082369" cy="1008325"/>
          </a:xfrm>
        </p:grpSpPr>
        <p:grpSp>
          <p:nvGrpSpPr>
            <p:cNvPr id="35" name="그룹 61">
              <a:extLst>
                <a:ext uri="{FF2B5EF4-FFF2-40B4-BE49-F238E27FC236}">
                  <a16:creationId xmlns:a16="http://schemas.microsoft.com/office/drawing/2014/main" id="{1B0C2F00-6256-CB4D-9A5B-B589A68F2B45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42" name="직사각형 68">
                <a:extLst>
                  <a:ext uri="{FF2B5EF4-FFF2-40B4-BE49-F238E27FC236}">
                    <a16:creationId xmlns:a16="http://schemas.microsoft.com/office/drawing/2014/main" id="{1D51D517-D97B-CE4E-BE17-F6BFF442853A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43" name="자유형 69">
                <a:extLst>
                  <a:ext uri="{FF2B5EF4-FFF2-40B4-BE49-F238E27FC236}">
                    <a16:creationId xmlns:a16="http://schemas.microsoft.com/office/drawing/2014/main" id="{2FFEE746-280F-FA4D-8A07-CC38D9B0531E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53" name="자유형 70">
                <a:extLst>
                  <a:ext uri="{FF2B5EF4-FFF2-40B4-BE49-F238E27FC236}">
                    <a16:creationId xmlns:a16="http://schemas.microsoft.com/office/drawing/2014/main" id="{03B9E7A4-A5B0-4247-A0AD-1DA6299151FB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36" name="그룹 62">
              <a:extLst>
                <a:ext uri="{FF2B5EF4-FFF2-40B4-BE49-F238E27FC236}">
                  <a16:creationId xmlns:a16="http://schemas.microsoft.com/office/drawing/2014/main" id="{7AB6438F-A46F-5540-9C12-30DA9123DABE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38" name="그룹 64">
                <a:extLst>
                  <a:ext uri="{FF2B5EF4-FFF2-40B4-BE49-F238E27FC236}">
                    <a16:creationId xmlns:a16="http://schemas.microsoft.com/office/drawing/2014/main" id="{5A33D431-2930-2543-B273-1849A0039BFE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40" name="직사각형 66">
                  <a:extLst>
                    <a:ext uri="{FF2B5EF4-FFF2-40B4-BE49-F238E27FC236}">
                      <a16:creationId xmlns:a16="http://schemas.microsoft.com/office/drawing/2014/main" id="{73BDFB8A-E7E5-D14E-A2C5-C41701356352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H2-3.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41" name="직사각형 38">
                  <a:extLst>
                    <a:ext uri="{FF2B5EF4-FFF2-40B4-BE49-F238E27FC236}">
                      <a16:creationId xmlns:a16="http://schemas.microsoft.com/office/drawing/2014/main" id="{8297F759-E8A7-C148-B0B0-F3D832ED5B95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39" name="직각 삼각형 65">
                <a:extLst>
                  <a:ext uri="{FF2B5EF4-FFF2-40B4-BE49-F238E27FC236}">
                    <a16:creationId xmlns:a16="http://schemas.microsoft.com/office/drawing/2014/main" id="{9D6EE5FA-8A02-0B46-869B-E20D10A2397D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37" name="직사각형 63">
              <a:extLst>
                <a:ext uri="{FF2B5EF4-FFF2-40B4-BE49-F238E27FC236}">
                  <a16:creationId xmlns:a16="http://schemas.microsoft.com/office/drawing/2014/main" id="{C954269F-1BA7-594E-9344-F4CF09D34BC4}"/>
                </a:ext>
              </a:extLst>
            </p:cNvPr>
            <p:cNvSpPr/>
            <p:nvPr/>
          </p:nvSpPr>
          <p:spPr>
            <a:xfrm>
              <a:off x="699939" y="2099892"/>
              <a:ext cx="8784397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10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비용변동이 작을 수록 프로젝트 성과가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5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7510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실증분석 및 연구결과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970347" y="4413712"/>
            <a:ext cx="4836159" cy="1407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대상 및 조사방법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</a:t>
            </a:r>
            <a:r>
              <a:rPr lang="en-US" altLang="ko-KR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모형 검정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연구가설 검정</a:t>
            </a: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6024322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대상과 조사방법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6" name="그룹 10"/>
          <p:cNvGrpSpPr/>
          <p:nvPr/>
        </p:nvGrpSpPr>
        <p:grpSpPr>
          <a:xfrm>
            <a:off x="2741338" y="1550287"/>
            <a:ext cx="4460683" cy="360000"/>
            <a:chOff x="2752941" y="1521238"/>
            <a:chExt cx="3355718" cy="360000"/>
          </a:xfrm>
        </p:grpSpPr>
        <p:sp>
          <p:nvSpPr>
            <p:cNvPr id="4" name="직사각형 11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연구 대상과 조사 방법</a:t>
              </a:r>
            </a:p>
          </p:txBody>
        </p:sp>
        <p:cxnSp>
          <p:nvCxnSpPr>
            <p:cNvPr id="5" name="직선 연결선 12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Table 7"/>
          <p:cNvGraphicFramePr/>
          <p:nvPr>
            <p:extLst>
              <p:ext uri="{D42A27DB-BD31-4B8C-83A1-F6EECF244321}">
                <p14:modId xmlns:p14="http://schemas.microsoft.com/office/powerpoint/2010/main" val="3504522409"/>
              </p:ext>
            </p:extLst>
          </p:nvPr>
        </p:nvGraphicFramePr>
        <p:xfrm>
          <a:off x="644350" y="2408288"/>
          <a:ext cx="8642249" cy="3589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8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7021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400" b="0" i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조사 대상의 선정</a:t>
                      </a: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국내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SI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사에서 프로젝트를 수행하면서 각 프로젝트에 대한 계획부터 종료 시점에 등록한 프로젝트에 범위 변동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비용 변동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일정 변동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프로젝트 규모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기간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프로젝트 관리자의 경험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고객만족도 등에 대한 프로젝트 수행 실적 프로젝트</a:t>
                      </a:r>
                      <a:endParaRPr lang="en-US" altLang="ko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950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400" b="0" i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자료 수집 방법</a:t>
                      </a:r>
                      <a:endParaRPr lang="en-US" altLang="ko-KR" sz="1400" b="0" i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사의 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‘08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년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‘18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년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(10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년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수행한 프로젝트 결과 데이터</a:t>
                      </a:r>
                      <a:endParaRPr lang="en-US" altLang="ko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779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400" b="0" i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표본</a:t>
                      </a:r>
                      <a:endParaRPr lang="en-US" altLang="ko-KR" sz="1400" b="0" i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500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개의 프로젝트 수행 실적 데이터</a:t>
                      </a:r>
                      <a:endParaRPr lang="en-US" altLang="ko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57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400" b="0" i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자료 분석 방법</a:t>
                      </a:r>
                      <a:endParaRPr lang="en-US" altLang="ko-KR" sz="1400" b="0" i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SPSS 26.0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을 활용하여 빈도분석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신뢰도 분석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상관관계 분석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 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회귀분석</a:t>
                      </a:r>
                      <a:r>
                        <a:rPr lang="en-US" altLang="ko-KR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,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다중회귀분석</a:t>
                      </a:r>
                      <a:endParaRPr lang="en-US" altLang="ko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5" name="그룹 1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5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 err="1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</a:t>
              </a: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및 가설</a:t>
              </a:r>
            </a:p>
          </p:txBody>
        </p:sp>
        <p:sp>
          <p:nvSpPr>
            <p:cNvPr id="11" name="오각형 16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2" name="오각형 17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3" name="오각형 18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4" name="오각형 19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0569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2.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표본의 특징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5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11" name="오각형 16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2" name="오각형 17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3" name="오각형 18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4" name="오각형 19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BC5C64E-774D-A246-928F-51EE4DF0A4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901929"/>
              </p:ext>
            </p:extLst>
          </p:nvPr>
        </p:nvGraphicFramePr>
        <p:xfrm>
          <a:off x="481494" y="1353184"/>
          <a:ext cx="8503954" cy="49058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1306">
                  <a:extLst>
                    <a:ext uri="{9D8B030D-6E8A-4147-A177-3AD203B41FA5}">
                      <a16:colId xmlns:a16="http://schemas.microsoft.com/office/drawing/2014/main" val="3780719565"/>
                    </a:ext>
                  </a:extLst>
                </a:gridCol>
                <a:gridCol w="3321538">
                  <a:extLst>
                    <a:ext uri="{9D8B030D-6E8A-4147-A177-3AD203B41FA5}">
                      <a16:colId xmlns:a16="http://schemas.microsoft.com/office/drawing/2014/main" val="2058033654"/>
                    </a:ext>
                  </a:extLst>
                </a:gridCol>
                <a:gridCol w="1255555">
                  <a:extLst>
                    <a:ext uri="{9D8B030D-6E8A-4147-A177-3AD203B41FA5}">
                      <a16:colId xmlns:a16="http://schemas.microsoft.com/office/drawing/2014/main" val="4157971566"/>
                    </a:ext>
                  </a:extLst>
                </a:gridCol>
                <a:gridCol w="1255555">
                  <a:extLst>
                    <a:ext uri="{9D8B030D-6E8A-4147-A177-3AD203B41FA5}">
                      <a16:colId xmlns:a16="http://schemas.microsoft.com/office/drawing/2014/main" val="1425226962"/>
                    </a:ext>
                  </a:extLst>
                </a:gridCol>
              </a:tblGrid>
              <a:tr h="302397">
                <a:tc>
                  <a:txBody>
                    <a:bodyPr/>
                    <a:lstStyle/>
                    <a:p>
                      <a:pPr marL="254000" indent="-254000" algn="ctr" latinLnBrk="1">
                        <a:lnSpc>
                          <a:spcPct val="160000"/>
                        </a:lnSpc>
                        <a:spcAft>
                          <a:spcPts val="800"/>
                        </a:spcAft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특성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4000" indent="-254000" algn="ctr" latinLnBrk="1">
                        <a:lnSpc>
                          <a:spcPct val="160000"/>
                        </a:lnSpc>
                        <a:spcAft>
                          <a:spcPts val="800"/>
                        </a:spcAft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구분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4000" indent="-254000" algn="ctr" latinLnBrk="1">
                        <a:lnSpc>
                          <a:spcPct val="160000"/>
                        </a:lnSpc>
                        <a:spcAft>
                          <a:spcPts val="800"/>
                        </a:spcAft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빈도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54000" indent="-254000" algn="ctr" latinLnBrk="1">
                        <a:lnSpc>
                          <a:spcPct val="160000"/>
                        </a:lnSpc>
                        <a:spcAft>
                          <a:spcPts val="800"/>
                        </a:spcAft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퍼센트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8907202"/>
                  </a:ext>
                </a:extLst>
              </a:tr>
              <a:tr h="306899">
                <a:tc rowSpan="5">
                  <a:txBody>
                    <a:bodyPr/>
                    <a:lstStyle/>
                    <a:p>
                      <a:pPr algn="l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규모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1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57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11.42%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036501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5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124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10.82%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0571549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10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190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39.28%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6788668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30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100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24.25%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7454084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30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억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28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5.6%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5375957"/>
                  </a:ext>
                </a:extLst>
              </a:tr>
              <a:tr h="306899">
                <a:tc rowSpan="5">
                  <a:txBody>
                    <a:bodyPr/>
                    <a:lstStyle/>
                    <a:p>
                      <a:pPr algn="l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기간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3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72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14.43%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2358323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6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124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24.85%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0643208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12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116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23.25%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22660402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초과 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~ 24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이하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161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32.26%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0189722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24</a:t>
                      </a: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개월 초과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26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5.21%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59613354"/>
                  </a:ext>
                </a:extLst>
              </a:tr>
              <a:tr h="306899">
                <a:tc rowSpan="2">
                  <a:txBody>
                    <a:bodyPr/>
                    <a:lstStyle/>
                    <a:p>
                      <a:pPr algn="l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발주자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공기업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158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31.66%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193166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일반기업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341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68.34%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04097086"/>
                  </a:ext>
                </a:extLst>
              </a:tr>
              <a:tr h="306899">
                <a:tc rowSpan="2">
                  <a:txBody>
                    <a:bodyPr/>
                    <a:lstStyle/>
                    <a:p>
                      <a:pPr algn="l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프로젝트 관리자의 경험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수행 경험 없음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172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34.47%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719528"/>
                  </a:ext>
                </a:extLst>
              </a:tr>
              <a:tr h="30689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수행 경험 있음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327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65.53%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9903732"/>
                  </a:ext>
                </a:extLst>
              </a:tr>
              <a:tr h="306899">
                <a:tc gridSpan="2">
                  <a:txBody>
                    <a:bodyPr/>
                    <a:lstStyle/>
                    <a:p>
                      <a:pPr algn="ctr" latinLnBrk="0">
                        <a:lnSpc>
                          <a:spcPct val="160000"/>
                        </a:lnSpc>
                      </a:pPr>
                      <a:r>
                        <a:rPr lang="ko-KR" alt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표본의 수</a:t>
                      </a: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(n)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499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latinLnBrk="0">
                        <a:lnSpc>
                          <a:spcPct val="160000"/>
                        </a:lnSpc>
                      </a:pPr>
                      <a:r>
                        <a:rPr lang="en-US" sz="1400" b="0" i="0" kern="1200" spc="-50" baseline="0" dirty="0">
                          <a:solidFill>
                            <a:schemeClr val="tx1"/>
                          </a:solidFill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100%</a:t>
                      </a:r>
                      <a:endParaRPr lang="en-KR" sz="1400" b="0" i="0" kern="1200" spc="-50" baseline="0" dirty="0">
                        <a:solidFill>
                          <a:schemeClr val="tx1"/>
                        </a:solidFill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8511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2118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2.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모형 검증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5F514D2-2657-8444-B0EB-DC18B1F43307}"/>
              </a:ext>
            </a:extLst>
          </p:cNvPr>
          <p:cNvGrpSpPr/>
          <p:nvPr/>
        </p:nvGrpSpPr>
        <p:grpSpPr>
          <a:xfrm>
            <a:off x="474746" y="1916832"/>
            <a:ext cx="8956508" cy="4643201"/>
            <a:chOff x="452986" y="1662037"/>
            <a:chExt cx="8956508" cy="4643201"/>
          </a:xfrm>
        </p:grpSpPr>
        <p:sp>
          <p:nvSpPr>
            <p:cNvPr id="49" name="직사각형 65">
              <a:extLst>
                <a:ext uri="{FF2B5EF4-FFF2-40B4-BE49-F238E27FC236}">
                  <a16:creationId xmlns:a16="http://schemas.microsoft.com/office/drawing/2014/main" id="{19F6994C-F7A9-AF45-B990-F7CF53683C95}"/>
                </a:ext>
              </a:extLst>
            </p:cNvPr>
            <p:cNvSpPr/>
            <p:nvPr/>
          </p:nvSpPr>
          <p:spPr>
            <a:xfrm>
              <a:off x="6936445" y="2229595"/>
              <a:ext cx="2473049" cy="40756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>
                <a:solidFill>
                  <a:srgbClr val="00206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cs typeface="Vrinda"/>
              </a:endParaRPr>
            </a:p>
          </p:txBody>
        </p:sp>
        <p:sp>
          <p:nvSpPr>
            <p:cNvPr id="50" name="직사각형 7">
              <a:extLst>
                <a:ext uri="{FF2B5EF4-FFF2-40B4-BE49-F238E27FC236}">
                  <a16:creationId xmlns:a16="http://schemas.microsoft.com/office/drawing/2014/main" id="{757EF1EF-AC94-EF4C-8FC1-DB7EA338DCFB}"/>
                </a:ext>
              </a:extLst>
            </p:cNvPr>
            <p:cNvSpPr/>
            <p:nvPr/>
          </p:nvSpPr>
          <p:spPr>
            <a:xfrm>
              <a:off x="459734" y="1665523"/>
              <a:ext cx="4572104" cy="51771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 관리 요인</a:t>
              </a:r>
            </a:p>
          </p:txBody>
        </p:sp>
        <p:grpSp>
          <p:nvGrpSpPr>
            <p:cNvPr id="51" name="그룹 51">
              <a:extLst>
                <a:ext uri="{FF2B5EF4-FFF2-40B4-BE49-F238E27FC236}">
                  <a16:creationId xmlns:a16="http://schemas.microsoft.com/office/drawing/2014/main" id="{96248787-94EF-7C41-B65B-3614C5A6E939}"/>
                </a:ext>
              </a:extLst>
            </p:cNvPr>
            <p:cNvGrpSpPr/>
            <p:nvPr/>
          </p:nvGrpSpPr>
          <p:grpSpPr>
            <a:xfrm>
              <a:off x="452986" y="2636912"/>
              <a:ext cx="4578852" cy="2455183"/>
              <a:chOff x="275857" y="2275991"/>
              <a:chExt cx="4578852" cy="2455183"/>
            </a:xfrm>
          </p:grpSpPr>
          <p:sp>
            <p:nvSpPr>
              <p:cNvPr id="69" name="직사각형 13">
                <a:extLst>
                  <a:ext uri="{FF2B5EF4-FFF2-40B4-BE49-F238E27FC236}">
                    <a16:creationId xmlns:a16="http://schemas.microsoft.com/office/drawing/2014/main" id="{F311AE88-2B8C-534E-B4E1-718B214F68FA}"/>
                  </a:ext>
                </a:extLst>
              </p:cNvPr>
              <p:cNvSpPr/>
              <p:nvPr/>
            </p:nvSpPr>
            <p:spPr>
              <a:xfrm>
                <a:off x="2748907" y="2275991"/>
                <a:ext cx="2105802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일정 변동</a:t>
                </a:r>
                <a:r>
                  <a:rPr lang="en-US" altLang="ko-KR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(</a:t>
                </a:r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 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Schedule Variance</a:t>
                </a:r>
                <a:r>
                  <a:rPr lang="en-US" altLang="ko-KR" sz="1200" spc="-80" dirty="0">
                    <a:solidFill>
                      <a:srgbClr val="002060"/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cs typeface="Vrinda"/>
                  </a:rPr>
                  <a:t>)</a:t>
                </a:r>
                <a:endParaRPr lang="ko-KR" altLang="en-US" sz="1200" spc="-8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cs typeface="Vrinda"/>
                </a:endParaRPr>
              </a:p>
            </p:txBody>
          </p:sp>
          <p:sp>
            <p:nvSpPr>
              <p:cNvPr id="71" name="직사각형 14">
                <a:extLst>
                  <a:ext uri="{FF2B5EF4-FFF2-40B4-BE49-F238E27FC236}">
                    <a16:creationId xmlns:a16="http://schemas.microsoft.com/office/drawing/2014/main" id="{B9E1180E-0095-9B46-B9CE-CFD1C2D5A9C5}"/>
                  </a:ext>
                </a:extLst>
              </p:cNvPr>
              <p:cNvSpPr/>
              <p:nvPr/>
            </p:nvSpPr>
            <p:spPr>
              <a:xfrm>
                <a:off x="275857" y="3392460"/>
                <a:ext cx="2220170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범위</a:t>
                </a:r>
                <a:r>
                  <a:rPr lang="en-US" altLang="ko-KR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ko-KR" altLang="en-US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변동</a:t>
                </a:r>
                <a:r>
                  <a:rPr lang="en-US" altLang="ko-KR" sz="1200" spc="-13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(Scope Variance)</a:t>
                </a:r>
                <a:endParaRPr lang="ko-KR" altLang="en-US" sz="1200" spc="-13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72" name="직사각형 15">
                <a:extLst>
                  <a:ext uri="{FF2B5EF4-FFF2-40B4-BE49-F238E27FC236}">
                    <a16:creationId xmlns:a16="http://schemas.microsoft.com/office/drawing/2014/main" id="{96F71388-896A-BD4C-8C37-22C345BB52A8}"/>
                  </a:ext>
                </a:extLst>
              </p:cNvPr>
              <p:cNvSpPr/>
              <p:nvPr/>
            </p:nvSpPr>
            <p:spPr>
              <a:xfrm>
                <a:off x="2748907" y="4370364"/>
                <a:ext cx="2105802" cy="3608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비용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ko-KR" altLang="en-US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변동</a:t>
                </a:r>
                <a:r>
                  <a:rPr lang="en-US" altLang="ko-KR" sz="1200" spc="-80" dirty="0">
                    <a:solidFill>
                      <a:srgbClr val="002060"/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(Cost Variance)</a:t>
                </a:r>
                <a:endParaRPr lang="ko-KR" altLang="en-US" sz="1200" spc="-80" dirty="0">
                  <a:solidFill>
                    <a:srgbClr val="00206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5" name="직사각형 74">
              <a:extLst>
                <a:ext uri="{FF2B5EF4-FFF2-40B4-BE49-F238E27FC236}">
                  <a16:creationId xmlns:a16="http://schemas.microsoft.com/office/drawing/2014/main" id="{319CB477-556B-4B4C-A2AC-2B536CD7AAA2}"/>
                </a:ext>
              </a:extLst>
            </p:cNvPr>
            <p:cNvSpPr/>
            <p:nvPr/>
          </p:nvSpPr>
          <p:spPr>
            <a:xfrm>
              <a:off x="6929697" y="1662037"/>
              <a:ext cx="2473049" cy="51771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spc="-100" dirty="0">
                  <a:solidFill>
                    <a:schemeClr val="accent5">
                      <a:lumMod val="50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</a:t>
              </a:r>
              <a:r>
                <a:rPr lang="ko-KR" altLang="en-US" sz="140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성과 </a:t>
              </a:r>
              <a:endParaRPr lang="ko-KR" altLang="en-US" sz="1400" spc="-100" dirty="0">
                <a:solidFill>
                  <a:schemeClr val="accent5">
                    <a:lumMod val="50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56" name="직사각형 25">
              <a:extLst>
                <a:ext uri="{FF2B5EF4-FFF2-40B4-BE49-F238E27FC236}">
                  <a16:creationId xmlns:a16="http://schemas.microsoft.com/office/drawing/2014/main" id="{1BB08538-54D9-1F4D-9E2A-7FE469149B91}"/>
                </a:ext>
              </a:extLst>
            </p:cNvPr>
            <p:cNvSpPr/>
            <p:nvPr/>
          </p:nvSpPr>
          <p:spPr>
            <a:xfrm>
              <a:off x="7017121" y="3174205"/>
              <a:ext cx="2190824" cy="3608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spc="-80" dirty="0">
                  <a:solidFill>
                    <a:srgbClr val="002060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고객 만족도</a:t>
              </a:r>
              <a:endParaRPr lang="ko-KR" altLang="en-US" sz="1200" spc="-80" dirty="0">
                <a:solidFill>
                  <a:srgbClr val="00206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cxnSp>
          <p:nvCxnSpPr>
            <p:cNvPr id="58" name="직선 화살표 연결선 75">
              <a:extLst>
                <a:ext uri="{FF2B5EF4-FFF2-40B4-BE49-F238E27FC236}">
                  <a16:creationId xmlns:a16="http://schemas.microsoft.com/office/drawing/2014/main" id="{178C020E-6E52-2847-9FC2-0FFC954C1448}"/>
                </a:ext>
              </a:extLst>
            </p:cNvPr>
            <p:cNvCxnSpPr>
              <a:cxnSpLocks/>
              <a:stCxn id="71" idx="0"/>
              <a:endCxn id="69" idx="1"/>
            </p:cNvCxnSpPr>
            <p:nvPr/>
          </p:nvCxnSpPr>
          <p:spPr>
            <a:xfrm flipV="1">
              <a:off x="1563071" y="2817317"/>
              <a:ext cx="1362965" cy="936064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화살표 연결선 75">
              <a:extLst>
                <a:ext uri="{FF2B5EF4-FFF2-40B4-BE49-F238E27FC236}">
                  <a16:creationId xmlns:a16="http://schemas.microsoft.com/office/drawing/2014/main" id="{8DD83F76-DB68-EB49-BE37-CBB2604EA77C}"/>
                </a:ext>
              </a:extLst>
            </p:cNvPr>
            <p:cNvCxnSpPr>
              <a:cxnSpLocks/>
              <a:stCxn id="71" idx="2"/>
              <a:endCxn id="72" idx="1"/>
            </p:cNvCxnSpPr>
            <p:nvPr/>
          </p:nvCxnSpPr>
          <p:spPr>
            <a:xfrm>
              <a:off x="1563071" y="4114191"/>
              <a:ext cx="1362965" cy="797499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75">
              <a:extLst>
                <a:ext uri="{FF2B5EF4-FFF2-40B4-BE49-F238E27FC236}">
                  <a16:creationId xmlns:a16="http://schemas.microsoft.com/office/drawing/2014/main" id="{EEB83A1E-3FCF-0043-B141-ECC5CD99E129}"/>
                </a:ext>
              </a:extLst>
            </p:cNvPr>
            <p:cNvCxnSpPr>
              <a:cxnSpLocks/>
              <a:stCxn id="69" idx="3"/>
            </p:cNvCxnSpPr>
            <p:nvPr/>
          </p:nvCxnSpPr>
          <p:spPr>
            <a:xfrm>
              <a:off x="5031838" y="2817317"/>
              <a:ext cx="1856650" cy="1042962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75">
              <a:extLst>
                <a:ext uri="{FF2B5EF4-FFF2-40B4-BE49-F238E27FC236}">
                  <a16:creationId xmlns:a16="http://schemas.microsoft.com/office/drawing/2014/main" id="{F0BAB400-320F-9C47-8B61-DA8E2011384D}"/>
                </a:ext>
              </a:extLst>
            </p:cNvPr>
            <p:cNvCxnSpPr>
              <a:cxnSpLocks/>
              <a:stCxn id="72" idx="3"/>
            </p:cNvCxnSpPr>
            <p:nvPr/>
          </p:nvCxnSpPr>
          <p:spPr>
            <a:xfrm flipV="1">
              <a:off x="5031838" y="3983127"/>
              <a:ext cx="1856650" cy="928563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화살표 연결선 75">
              <a:extLst>
                <a:ext uri="{FF2B5EF4-FFF2-40B4-BE49-F238E27FC236}">
                  <a16:creationId xmlns:a16="http://schemas.microsoft.com/office/drawing/2014/main" id="{368CB6C8-C180-784F-B68F-2B4FCA002D48}"/>
                </a:ext>
              </a:extLst>
            </p:cNvPr>
            <p:cNvCxnSpPr>
              <a:cxnSpLocks/>
              <a:stCxn id="71" idx="3"/>
            </p:cNvCxnSpPr>
            <p:nvPr/>
          </p:nvCxnSpPr>
          <p:spPr>
            <a:xfrm>
              <a:off x="2673156" y="3933786"/>
              <a:ext cx="4215332" cy="0"/>
            </a:xfrm>
            <a:prstGeom prst="straightConnector1">
              <a:avLst/>
            </a:prstGeom>
            <a:ln w="952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33C5E62-EEDC-8F42-8D89-A512A0BEDBC5}"/>
              </a:ext>
            </a:extLst>
          </p:cNvPr>
          <p:cNvSpPr txBox="1"/>
          <p:nvPr/>
        </p:nvSpPr>
        <p:spPr>
          <a:xfrm>
            <a:off x="3114684" y="390821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>
                <a:uFillTx/>
              </a:defRPr>
            </a:defPPr>
            <a:lvl1pPr>
              <a:defRPr sz="1400" b="1">
                <a:solidFill>
                  <a:schemeClr val="accent2"/>
                </a:solidFill>
              </a:defRPr>
            </a:lvl1pPr>
          </a:lstStyle>
          <a:p>
            <a:r>
              <a:rPr lang="en-US" b="0" dirty="0">
                <a:latin typeface="GulimChe" panose="020B0609000101010101" pitchFamily="49" charset="-127"/>
                <a:ea typeface="GulimChe" panose="020B0609000101010101" pitchFamily="49" charset="-127"/>
              </a:rPr>
              <a:t>H1</a:t>
            </a:r>
            <a:endParaRPr lang="en-KR" b="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4D30B8-D2F1-5A44-8D0D-9C5E8E353FE9}"/>
              </a:ext>
            </a:extLst>
          </p:cNvPr>
          <p:cNvSpPr txBox="1"/>
          <p:nvPr/>
        </p:nvSpPr>
        <p:spPr>
          <a:xfrm>
            <a:off x="5764449" y="319546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>
                <a:uFillTx/>
              </a:defRPr>
            </a:defPPr>
            <a:lvl1pPr>
              <a:defRPr sz="1400" b="1">
                <a:solidFill>
                  <a:schemeClr val="accent2"/>
                </a:solidFill>
              </a:defRPr>
            </a:lvl1pPr>
          </a:lstStyle>
          <a:p>
            <a:r>
              <a:rPr lang="en-US" b="0" dirty="0">
                <a:latin typeface="GulimChe" panose="020B0609000101010101" pitchFamily="49" charset="-127"/>
                <a:ea typeface="GulimChe" panose="020B0609000101010101" pitchFamily="49" charset="-127"/>
              </a:rPr>
              <a:t>H</a:t>
            </a:r>
            <a:r>
              <a:rPr lang="en-US" altLang="ko-KR" b="0" dirty="0">
                <a:latin typeface="GulimChe" panose="020B0609000101010101" pitchFamily="49" charset="-127"/>
                <a:ea typeface="GulimChe" panose="020B0609000101010101" pitchFamily="49" charset="-127"/>
              </a:rPr>
              <a:t>2</a:t>
            </a:r>
            <a:endParaRPr lang="en-KR" b="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BAB2FB-3106-0642-AA20-A5661C95E27F}"/>
              </a:ext>
            </a:extLst>
          </p:cNvPr>
          <p:cNvSpPr txBox="1"/>
          <p:nvPr/>
        </p:nvSpPr>
        <p:spPr>
          <a:xfrm>
            <a:off x="5819379" y="476773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>
                <a:uFillTx/>
              </a:defRPr>
            </a:defPPr>
            <a:lvl1pPr>
              <a:defRPr sz="1400" b="1">
                <a:solidFill>
                  <a:schemeClr val="accent2"/>
                </a:solidFill>
              </a:defRPr>
            </a:lvl1pPr>
          </a:lstStyle>
          <a:p>
            <a:r>
              <a:rPr lang="en-US" b="0" dirty="0">
                <a:latin typeface="GulimChe" panose="020B0609000101010101" pitchFamily="49" charset="-127"/>
                <a:ea typeface="GulimChe" panose="020B0609000101010101" pitchFamily="49" charset="-127"/>
              </a:rPr>
              <a:t>H</a:t>
            </a:r>
            <a:r>
              <a:rPr lang="en-US" altLang="ko-KR" b="0" dirty="0">
                <a:latin typeface="GulimChe" panose="020B0609000101010101" pitchFamily="49" charset="-127"/>
                <a:ea typeface="GulimChe" panose="020B0609000101010101" pitchFamily="49" charset="-127"/>
              </a:rPr>
              <a:t>3</a:t>
            </a:r>
            <a:endParaRPr lang="en-KR" b="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1" name="직사각형 25">
            <a:extLst>
              <a:ext uri="{FF2B5EF4-FFF2-40B4-BE49-F238E27FC236}">
                <a16:creationId xmlns:a16="http://schemas.microsoft.com/office/drawing/2014/main" id="{A074F340-179A-D84A-80EB-5E751E26F539}"/>
              </a:ext>
            </a:extLst>
          </p:cNvPr>
          <p:cNvSpPr/>
          <p:nvPr/>
        </p:nvSpPr>
        <p:spPr>
          <a:xfrm>
            <a:off x="7082656" y="4580358"/>
            <a:ext cx="2190824" cy="3608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8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endParaRPr lang="ko-KR" altLang="en-US" sz="1200" spc="-80" dirty="0">
              <a:solidFill>
                <a:srgbClr val="002060"/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9731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pSp>
        <p:nvGrpSpPr>
          <p:cNvPr id="31" name="그룹 10">
            <a:extLst>
              <a:ext uri="{FF2B5EF4-FFF2-40B4-BE49-F238E27FC236}">
                <a16:creationId xmlns:a16="http://schemas.microsoft.com/office/drawing/2014/main" id="{A13FA98F-9FFB-1A43-A36C-F03C601DBC79}"/>
              </a:ext>
            </a:extLst>
          </p:cNvPr>
          <p:cNvGrpSpPr/>
          <p:nvPr/>
        </p:nvGrpSpPr>
        <p:grpSpPr>
          <a:xfrm>
            <a:off x="488504" y="1628801"/>
            <a:ext cx="8900667" cy="789312"/>
            <a:chOff x="442631" y="1654375"/>
            <a:chExt cx="9082369" cy="1008325"/>
          </a:xfrm>
        </p:grpSpPr>
        <p:grpSp>
          <p:nvGrpSpPr>
            <p:cNvPr id="32" name="그룹 11">
              <a:extLst>
                <a:ext uri="{FF2B5EF4-FFF2-40B4-BE49-F238E27FC236}">
                  <a16:creationId xmlns:a16="http://schemas.microsoft.com/office/drawing/2014/main" id="{603ADA94-7ED3-4D48-9941-457BA1F93AA3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45" name="직사각형 18">
                <a:extLst>
                  <a:ext uri="{FF2B5EF4-FFF2-40B4-BE49-F238E27FC236}">
                    <a16:creationId xmlns:a16="http://schemas.microsoft.com/office/drawing/2014/main" id="{D0F95467-5C37-2646-87CE-5C71F868421F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46" name="자유형 19">
                <a:extLst>
                  <a:ext uri="{FF2B5EF4-FFF2-40B4-BE49-F238E27FC236}">
                    <a16:creationId xmlns:a16="http://schemas.microsoft.com/office/drawing/2014/main" id="{1C89C974-D4EF-D640-8183-703C9725F75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48" name="자유형 20">
                <a:extLst>
                  <a:ext uri="{FF2B5EF4-FFF2-40B4-BE49-F238E27FC236}">
                    <a16:creationId xmlns:a16="http://schemas.microsoft.com/office/drawing/2014/main" id="{46ABEF53-B9AC-0D44-8A48-50245480A8FD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33" name="그룹 12">
              <a:extLst>
                <a:ext uri="{FF2B5EF4-FFF2-40B4-BE49-F238E27FC236}">
                  <a16:creationId xmlns:a16="http://schemas.microsoft.com/office/drawing/2014/main" id="{8FB764AF-B8A2-1C4F-8485-EE800BBB2A47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35" name="그룹 14">
                <a:extLst>
                  <a:ext uri="{FF2B5EF4-FFF2-40B4-BE49-F238E27FC236}">
                    <a16:creationId xmlns:a16="http://schemas.microsoft.com/office/drawing/2014/main" id="{CAE8C440-02D5-6048-8318-746E9CE97290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37" name="직사각형 16">
                  <a:extLst>
                    <a:ext uri="{FF2B5EF4-FFF2-40B4-BE49-F238E27FC236}">
                      <a16:creationId xmlns:a16="http://schemas.microsoft.com/office/drawing/2014/main" id="{BB755A8D-1D39-1248-97A9-03024585C4FC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H1.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44" name="직사각형 38">
                  <a:extLst>
                    <a:ext uri="{FF2B5EF4-FFF2-40B4-BE49-F238E27FC236}">
                      <a16:creationId xmlns:a16="http://schemas.microsoft.com/office/drawing/2014/main" id="{F9158FC1-0A0F-0445-BE3F-B92CCAA5855D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36" name="직각 삼각형 15">
                <a:extLst>
                  <a:ext uri="{FF2B5EF4-FFF2-40B4-BE49-F238E27FC236}">
                    <a16:creationId xmlns:a16="http://schemas.microsoft.com/office/drawing/2014/main" id="{5C5CB460-1274-0049-B07B-F0E5BB952DF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34" name="직사각형 13">
              <a:extLst>
                <a:ext uri="{FF2B5EF4-FFF2-40B4-BE49-F238E27FC236}">
                  <a16:creationId xmlns:a16="http://schemas.microsoft.com/office/drawing/2014/main" id="{5917D71F-1ABF-E14B-B9FA-170D4F7DAC26}"/>
                </a:ext>
              </a:extLst>
            </p:cNvPr>
            <p:cNvSpPr/>
            <p:nvPr/>
          </p:nvSpPr>
          <p:spPr>
            <a:xfrm>
              <a:off x="821755" y="2099893"/>
              <a:ext cx="8522711" cy="4251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500" u="none" kern="0" spc="-6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effectLst/>
                  <a:latin typeface="GulimChe" panose="020B0609000101010101" pitchFamily="49" charset="-127"/>
                  <a:ea typeface="GulimChe" panose="020B0609000101010101" pitchFamily="49" charset="-127"/>
                </a:rPr>
                <a:t>범위변동이 프로젝트 성과에 영향을 미칠 것이다</a:t>
              </a:r>
              <a:r>
                <a:rPr lang="en-US" altLang="ko-KR" sz="1500" u="none" kern="0" spc="-6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effectLst/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en-US" altLang="ko-KR" sz="1500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. </a:t>
              </a:r>
            </a:p>
          </p:txBody>
        </p:sp>
      </p:grpSp>
      <p:grpSp>
        <p:nvGrpSpPr>
          <p:cNvPr id="64" name="그룹 60">
            <a:extLst>
              <a:ext uri="{FF2B5EF4-FFF2-40B4-BE49-F238E27FC236}">
                <a16:creationId xmlns:a16="http://schemas.microsoft.com/office/drawing/2014/main" id="{6D579CF2-542C-EA43-85D3-FE160C770601}"/>
              </a:ext>
            </a:extLst>
          </p:cNvPr>
          <p:cNvGrpSpPr/>
          <p:nvPr/>
        </p:nvGrpSpPr>
        <p:grpSpPr>
          <a:xfrm>
            <a:off x="481494" y="3190453"/>
            <a:ext cx="8900667" cy="777837"/>
            <a:chOff x="442631" y="1654375"/>
            <a:chExt cx="9082369" cy="1008325"/>
          </a:xfrm>
        </p:grpSpPr>
        <p:grpSp>
          <p:nvGrpSpPr>
            <p:cNvPr id="67" name="그룹 61">
              <a:extLst>
                <a:ext uri="{FF2B5EF4-FFF2-40B4-BE49-F238E27FC236}">
                  <a16:creationId xmlns:a16="http://schemas.microsoft.com/office/drawing/2014/main" id="{418B2623-2D9F-774A-BB2C-F974D0FF5C1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78" name="직사각형 68">
                <a:extLst>
                  <a:ext uri="{FF2B5EF4-FFF2-40B4-BE49-F238E27FC236}">
                    <a16:creationId xmlns:a16="http://schemas.microsoft.com/office/drawing/2014/main" id="{46659F2D-6AD1-AA40-9D9A-14436A21F231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79" name="자유형 69">
                <a:extLst>
                  <a:ext uri="{FF2B5EF4-FFF2-40B4-BE49-F238E27FC236}">
                    <a16:creationId xmlns:a16="http://schemas.microsoft.com/office/drawing/2014/main" id="{5D166FAE-62F5-DA40-9B50-EA652B2F9CE2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80" name="자유형 70">
                <a:extLst>
                  <a:ext uri="{FF2B5EF4-FFF2-40B4-BE49-F238E27FC236}">
                    <a16:creationId xmlns:a16="http://schemas.microsoft.com/office/drawing/2014/main" id="{FEAE95F7-47C1-C949-9251-A4BF6CC5712B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68" name="그룹 62">
              <a:extLst>
                <a:ext uri="{FF2B5EF4-FFF2-40B4-BE49-F238E27FC236}">
                  <a16:creationId xmlns:a16="http://schemas.microsoft.com/office/drawing/2014/main" id="{267CC491-197E-2F4A-994F-0731F5B67CD7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74" name="그룹 64">
                <a:extLst>
                  <a:ext uri="{FF2B5EF4-FFF2-40B4-BE49-F238E27FC236}">
                    <a16:creationId xmlns:a16="http://schemas.microsoft.com/office/drawing/2014/main" id="{5D9D0DCC-B5AE-4D4E-818F-3F0D9FDD7AE8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76" name="직사각형 66">
                  <a:extLst>
                    <a:ext uri="{FF2B5EF4-FFF2-40B4-BE49-F238E27FC236}">
                      <a16:creationId xmlns:a16="http://schemas.microsoft.com/office/drawing/2014/main" id="{7B19886D-3FF6-064B-AAAB-D42925BB1685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77" name="직사각형 38">
                  <a:extLst>
                    <a:ext uri="{FF2B5EF4-FFF2-40B4-BE49-F238E27FC236}">
                      <a16:creationId xmlns:a16="http://schemas.microsoft.com/office/drawing/2014/main" id="{C20EE9C8-3271-2347-9BA3-D0D270E677E4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75" name="직각 삼각형 65">
                <a:extLst>
                  <a:ext uri="{FF2B5EF4-FFF2-40B4-BE49-F238E27FC236}">
                    <a16:creationId xmlns:a16="http://schemas.microsoft.com/office/drawing/2014/main" id="{D4F57B24-B0AD-9244-9011-A16DC18C29A6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70" name="직사각형 63">
              <a:extLst>
                <a:ext uri="{FF2B5EF4-FFF2-40B4-BE49-F238E27FC236}">
                  <a16:creationId xmlns:a16="http://schemas.microsoft.com/office/drawing/2014/main" id="{61DF6145-5A4B-724F-BC3A-7AF84E175C05}"/>
                </a:ext>
              </a:extLst>
            </p:cNvPr>
            <p:cNvSpPr/>
            <p:nvPr/>
          </p:nvSpPr>
          <p:spPr>
            <a:xfrm>
              <a:off x="699939" y="2099891"/>
              <a:ext cx="8784397" cy="4313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u="none" kern="0" spc="-10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black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비용변동이 프로젝트 성과에 영향을 미칠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en-US" altLang="ko-KR" sz="1500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endParaRPr lang="en-US" altLang="ko-KR" sz="1500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pSp>
        <p:nvGrpSpPr>
          <p:cNvPr id="81" name="그룹 71">
            <a:extLst>
              <a:ext uri="{FF2B5EF4-FFF2-40B4-BE49-F238E27FC236}">
                <a16:creationId xmlns:a16="http://schemas.microsoft.com/office/drawing/2014/main" id="{F0E918B2-EE95-374A-B8E5-0E83D4A70417}"/>
              </a:ext>
            </a:extLst>
          </p:cNvPr>
          <p:cNvGrpSpPr/>
          <p:nvPr/>
        </p:nvGrpSpPr>
        <p:grpSpPr>
          <a:xfrm>
            <a:off x="508827" y="4695042"/>
            <a:ext cx="8900667" cy="868818"/>
            <a:chOff x="442631" y="1654375"/>
            <a:chExt cx="9082369" cy="1008325"/>
          </a:xfrm>
        </p:grpSpPr>
        <p:grpSp>
          <p:nvGrpSpPr>
            <p:cNvPr id="82" name="그룹 72">
              <a:extLst>
                <a:ext uri="{FF2B5EF4-FFF2-40B4-BE49-F238E27FC236}">
                  <a16:creationId xmlns:a16="http://schemas.microsoft.com/office/drawing/2014/main" id="{18FDE400-8E89-BB41-89B2-E593360FAB7C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89" name="직사각형 79">
                <a:extLst>
                  <a:ext uri="{FF2B5EF4-FFF2-40B4-BE49-F238E27FC236}">
                    <a16:creationId xmlns:a16="http://schemas.microsoft.com/office/drawing/2014/main" id="{F6F15101-BED6-824B-AEDB-CDEEE91A1AD1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90" name="자유형 80">
                <a:extLst>
                  <a:ext uri="{FF2B5EF4-FFF2-40B4-BE49-F238E27FC236}">
                    <a16:creationId xmlns:a16="http://schemas.microsoft.com/office/drawing/2014/main" id="{81CA0D0A-659B-1743-A7FE-461782D55C78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  <p:sp>
            <p:nvSpPr>
              <p:cNvPr id="91" name="자유형 81">
                <a:extLst>
                  <a:ext uri="{FF2B5EF4-FFF2-40B4-BE49-F238E27FC236}">
                    <a16:creationId xmlns:a16="http://schemas.microsoft.com/office/drawing/2014/main" id="{BBC2809C-90B8-594D-82B9-2ECD28701A7B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grpSp>
          <p:nvGrpSpPr>
            <p:cNvPr id="83" name="그룹 73">
              <a:extLst>
                <a:ext uri="{FF2B5EF4-FFF2-40B4-BE49-F238E27FC236}">
                  <a16:creationId xmlns:a16="http://schemas.microsoft.com/office/drawing/2014/main" id="{72E9220D-EBF3-C64C-8ECD-3EE7CD0962A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85" name="그룹 75">
                <a:extLst>
                  <a:ext uri="{FF2B5EF4-FFF2-40B4-BE49-F238E27FC236}">
                    <a16:creationId xmlns:a16="http://schemas.microsoft.com/office/drawing/2014/main" id="{5F23A26F-A209-7B4B-893D-5AD9A9F6A08A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87" name="직사각형 77">
                  <a:extLst>
                    <a:ext uri="{FF2B5EF4-FFF2-40B4-BE49-F238E27FC236}">
                      <a16:creationId xmlns:a16="http://schemas.microsoft.com/office/drawing/2014/main" id="{A83CD93B-6391-7748-BFD5-43EB7F29CC94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H3.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  <p:sp>
              <p:nvSpPr>
                <p:cNvPr id="88" name="직사각형 38">
                  <a:extLst>
                    <a:ext uri="{FF2B5EF4-FFF2-40B4-BE49-F238E27FC236}">
                      <a16:creationId xmlns:a16="http://schemas.microsoft.com/office/drawing/2014/main" id="{4B5B3A4C-09A9-8347-925F-F231D49BFFE4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  <a:cs typeface="+mn-cs"/>
                  </a:endParaRPr>
                </a:p>
              </p:txBody>
            </p:sp>
          </p:grpSp>
          <p:sp>
            <p:nvSpPr>
              <p:cNvPr id="86" name="직각 삼각형 76">
                <a:extLst>
                  <a:ext uri="{FF2B5EF4-FFF2-40B4-BE49-F238E27FC236}">
                    <a16:creationId xmlns:a16="http://schemas.microsoft.com/office/drawing/2014/main" id="{8D0A8B13-7295-6E42-A3A5-FD99437F688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  <a:cs typeface="+mn-cs"/>
                </a:endParaRPr>
              </a:p>
            </p:txBody>
          </p:sp>
        </p:grpSp>
        <p:sp>
          <p:nvSpPr>
            <p:cNvPr id="84" name="직사각형 74">
              <a:extLst>
                <a:ext uri="{FF2B5EF4-FFF2-40B4-BE49-F238E27FC236}">
                  <a16:creationId xmlns:a16="http://schemas.microsoft.com/office/drawing/2014/main" id="{9AF300FB-3DAC-7648-B96C-CEDB782AE075}"/>
                </a:ext>
              </a:extLst>
            </p:cNvPr>
            <p:cNvSpPr/>
            <p:nvPr/>
          </p:nvSpPr>
          <p:spPr>
            <a:xfrm>
              <a:off x="699939" y="2099892"/>
              <a:ext cx="8784397" cy="386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일정 변동이 프로젝트 성과에  영향을 미칠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en-US" altLang="ko-KR" sz="1500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endParaRPr lang="en-US" altLang="ko-KR" sz="1500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pSp>
        <p:nvGrpSpPr>
          <p:cNvPr id="92" name="그룹 57">
            <a:extLst>
              <a:ext uri="{FF2B5EF4-FFF2-40B4-BE49-F238E27FC236}">
                <a16:creationId xmlns:a16="http://schemas.microsoft.com/office/drawing/2014/main" id="{5A6B5F9F-42AB-384A-973D-CD220EA6173B}"/>
              </a:ext>
            </a:extLst>
          </p:cNvPr>
          <p:cNvGrpSpPr/>
          <p:nvPr/>
        </p:nvGrpSpPr>
        <p:grpSpPr>
          <a:xfrm>
            <a:off x="377951" y="1219130"/>
            <a:ext cx="9016488" cy="360000"/>
            <a:chOff x="1903772" y="1521238"/>
            <a:chExt cx="5096165" cy="360000"/>
          </a:xfrm>
        </p:grpSpPr>
        <p:sp>
          <p:nvSpPr>
            <p:cNvPr id="93" name="직사각형 58">
              <a:extLst>
                <a:ext uri="{FF2B5EF4-FFF2-40B4-BE49-F238E27FC236}">
                  <a16:creationId xmlns:a16="http://schemas.microsoft.com/office/drawing/2014/main" id="{89E4705B-BBAB-A045-A9DA-22723A3496CA}"/>
                </a:ext>
              </a:extLst>
            </p:cNvPr>
            <p:cNvSpPr/>
            <p:nvPr/>
          </p:nvSpPr>
          <p:spPr bwMode="gray">
            <a:xfrm>
              <a:off x="1903772" y="1521238"/>
              <a:ext cx="5096165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프로젝트 계획과 </a:t>
              </a: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실행 간에</a:t>
              </a: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 </a:t>
              </a: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발생하는 </a:t>
              </a:r>
              <a:r>
                <a:rPr lang="ko-KR" altLang="en-US" sz="1500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차이가 프로젝트 성과에 미치는 영향  </a:t>
              </a:r>
            </a:p>
          </p:txBody>
        </p:sp>
        <p:cxnSp>
          <p:nvCxnSpPr>
            <p:cNvPr id="94" name="직선 연결선 59">
              <a:extLst>
                <a:ext uri="{FF2B5EF4-FFF2-40B4-BE49-F238E27FC236}">
                  <a16:creationId xmlns:a16="http://schemas.microsoft.com/office/drawing/2014/main" id="{8BC4604B-430E-2746-9F82-76242A563FA7}"/>
                </a:ext>
              </a:extLst>
            </p:cNvPr>
            <p:cNvCxnSpPr/>
            <p:nvPr/>
          </p:nvCxnSpPr>
          <p:spPr>
            <a:xfrm>
              <a:off x="2585155" y="1881238"/>
              <a:ext cx="369129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1BED4B74-D69D-074C-B95B-4592CA7E798E}"/>
              </a:ext>
            </a:extLst>
          </p:cNvPr>
          <p:cNvSpPr/>
          <p:nvPr/>
        </p:nvSpPr>
        <p:spPr>
          <a:xfrm>
            <a:off x="740663" y="2432963"/>
            <a:ext cx="8471585" cy="575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H1-1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범위 변동이 작을 수록 고객만족도가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H1-2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범위 변동이 작을 수록 생산성이 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610B783-EBFC-904C-A845-AAA309122FA2}"/>
              </a:ext>
            </a:extLst>
          </p:cNvPr>
          <p:cNvSpPr/>
          <p:nvPr/>
        </p:nvSpPr>
        <p:spPr>
          <a:xfrm>
            <a:off x="740663" y="3985120"/>
            <a:ext cx="8471585" cy="575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H2-1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비용변동이 작을 수록 고객만족도가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H2-2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비용변동이 작을 수록 생산성이 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A6E5743-B7BA-9648-9FA3-51853BDF31AC}"/>
              </a:ext>
            </a:extLst>
          </p:cNvPr>
          <p:cNvSpPr/>
          <p:nvPr/>
        </p:nvSpPr>
        <p:spPr>
          <a:xfrm>
            <a:off x="765297" y="5562202"/>
            <a:ext cx="8471585" cy="575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H3-1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일정변동이 작을 수록 고객만족도가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H3-2 : </a:t>
            </a:r>
            <a:r>
              <a:rPr lang="ko-KR" altLang="en-US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일정변동이 작을 수록 생산성이  좋을 것이다</a:t>
            </a:r>
            <a:r>
              <a:rPr lang="en-US" altLang="ko-KR" sz="14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28837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560512" y="3429000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 만족도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500657" y="3718872"/>
            <a:ext cx="9286251" cy="2950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347.741(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&lt;.001)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유의한 모형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독립 변수가 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종속 변수</a:t>
            </a:r>
            <a:r>
              <a:rPr kumimoji="0" lang="ko-KR" altLang="en-US" sz="1400" u="none" strike="noStrike" kern="0" cap="none" spc="-3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를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41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.0% 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설명력을 가지고 있음 </a:t>
            </a:r>
            <a:r>
              <a:rPr lang="ko-KR" altLang="en-US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범위 변경이 고객 만족도에 영향을 미친다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</a:p>
          <a:p>
            <a:pPr marL="357188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프로젝트 계획의 변경이 낮을 수록 프로젝트 성과에 영향을 준다는 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Dvir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D(2004)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의 연구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프로젝트 참여자의 설문이 아닌 실제 프로젝트 실적 결과를 분석한 결과 로 보면 기존 연구 결과를 증명하고 있으며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범위 계획과 실행 간의 차이 적을 좋을 성과가 나온다는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Ahimbisibwe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et al(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2015)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의 연구의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이론적 사실로 증명함</a:t>
            </a:r>
            <a:endParaRPr lang="en-US" altLang="ko-KR" sz="1400" kern="0" spc="-30" dirty="0">
              <a:solidFill>
                <a:prstClr val="black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357188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u="sng" kern="0" spc="-3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프로젝트의 수립된 계획에 따라서 프로젝트를 수행했다면 프로젝트의 성과가 좋아진다는 사실과 범위 변경이 낮을 수록 프로젝트 성과</a:t>
            </a:r>
            <a:r>
              <a:rPr lang="en-US" altLang="ko-KR" sz="1400" u="sng" kern="0" spc="-3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u="sng" kern="0" spc="-3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고객만족도</a:t>
            </a:r>
            <a:r>
              <a:rPr lang="en-US" altLang="ko-KR" sz="1400" u="sng" kern="0" spc="-3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u="sng" kern="0" spc="-3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가 더 좋음 </a:t>
            </a:r>
            <a:endParaRPr kumimoji="0" lang="en-US" altLang="ko-KR" sz="1400" u="sng" strike="noStrike" kern="0" cap="none" spc="-3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701334"/>
              </p:ext>
            </p:extLst>
          </p:nvPr>
        </p:nvGraphicFramePr>
        <p:xfrm>
          <a:off x="575071" y="2132856"/>
          <a:ext cx="8834420" cy="1316753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 </a:t>
                      </a:r>
                    </a:p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R2</a:t>
                      </a:r>
                      <a:endParaRPr kumimoji="0" lang="ko-KR" alt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41972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417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.0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90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967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347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741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410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범위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290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.01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642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18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648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124744"/>
            <a:ext cx="8900667" cy="1039184"/>
            <a:chOff x="442631" y="1645266"/>
            <a:chExt cx="9082369" cy="953168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45266"/>
              <a:ext cx="8884336" cy="953168"/>
              <a:chOff x="254000" y="5435369"/>
              <a:chExt cx="6336000" cy="1608089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435369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H1-1.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범위 변동이 작을 수록 고객만족도가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16086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Pilot)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606136" y="3501008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 만족도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496755" y="3826014"/>
            <a:ext cx="8912739" cy="2627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lang="en-US" altLang="ko-KR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76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.131 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&lt;.001)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유의한 모형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독립 변수가 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종속 변수에 대해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13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.1% 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설명력을 가지고 있음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비용 변경이 고객 만족도에 영향을 미친다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</a:p>
          <a:p>
            <a:pPr marL="357188" lvl="0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계획의 변경이 낮을 수록 프로젝트 성과에 영향을 준다는 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Dvir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D(2004)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의 연구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프로젝트 참여자의 설문이 아닌 실제 프로젝트 실적 결과를 분석한 결과 로 보면 기존 연구 결과를 증명하고 있으며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계획과 실행 간의 간격이 적을 좋을 성과를 가져온다는 이론적 사실을 증명하였다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US" altLang="ko-KR" sz="1400" kern="0" spc="-30" dirty="0">
              <a:solidFill>
                <a:prstClr val="black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357188" lvl="0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프로젝트의 수립된 계획에 따라서 프로젝트를 수행했다면 프로젝트의 성과가 좋아진다는 사실을 증명이 되었으며</a:t>
            </a:r>
            <a:r>
              <a:rPr lang="en-US" altLang="ko-KR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비용 변경이 낮을 수록 고객 만족도를 높인다는 사실을 확인하였다</a:t>
            </a:r>
            <a:r>
              <a:rPr lang="en-US" altLang="ko-KR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kumimoji="0" lang="en-US" altLang="ko-KR" sz="140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947527"/>
              </p:ext>
            </p:extLst>
          </p:nvPr>
        </p:nvGraphicFramePr>
        <p:xfrm>
          <a:off x="575071" y="2132856"/>
          <a:ext cx="8834420" cy="1360653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 </a:t>
                      </a:r>
                    </a:p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R2</a:t>
                      </a:r>
                      <a:endParaRPr kumimoji="0" lang="ko-KR" altLang="en-US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l-G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41972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986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124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24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121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 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20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76.313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131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범위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0173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020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365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8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736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20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124531"/>
            <a:ext cx="8900667" cy="1008325"/>
            <a:chOff x="442631" y="1654375"/>
            <a:chExt cx="9082369" cy="1008325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H2-1.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비용 변동이 작을 수록 고객만족도가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5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094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서  론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5578680" y="3076439"/>
            <a:ext cx="4126901" cy="28050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배경 및 필요성</a:t>
            </a:r>
            <a:endParaRPr lang="en-US" altLang="ko-KR" sz="200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목적 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질문 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의의</a:t>
            </a: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방법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구성</a:t>
            </a:r>
            <a:endParaRPr lang="en-US" altLang="ko-KR" sz="200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5691310" y="5966108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Pilot)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606136" y="3501008"/>
            <a:ext cx="4953000" cy="2872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 만족도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496755" y="3789040"/>
            <a:ext cx="8912739" cy="230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lang="en-US" altLang="ko-KR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3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.302 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lang="en-US" altLang="ko-KR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&gt;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.05)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유의하지 않음 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400" u="sng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일정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변경이 고객 만족도에 영향을 미치지 않는다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marL="357188" lvl="0" indent="-357188">
              <a:lnSpc>
                <a:spcPct val="150000"/>
              </a:lnSpc>
              <a:defRPr/>
            </a:pPr>
            <a:endParaRPr kumimoji="0" lang="en-US" altLang="ko-KR" sz="140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357188" lvl="0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⇒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 대비 일정의 변화는 프로젝트 성과에 영향을 미치지 않는다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사실을 확인하였다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실제 프로젝트 에서 납기 준수를 비용과 리소스 추가를 통해서 일정 변동의 최소화하고 있다는 이론적 사실을 확인</a:t>
            </a:r>
            <a:endParaRPr kumimoji="0" lang="en-US" altLang="ko-KR" sz="140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219664"/>
              </p:ext>
            </p:extLst>
          </p:nvPr>
        </p:nvGraphicFramePr>
        <p:xfrm>
          <a:off x="575071" y="2132856"/>
          <a:ext cx="8834420" cy="1339749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 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</a:t>
                      </a:r>
                      <a:r>
                        <a:rPr kumimoji="0" lang="en-US" altLang="ko-KR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</a:t>
                      </a:r>
                      <a:endParaRPr kumimoji="0" lang="ko-KR" alt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41972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939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64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61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158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302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005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일정 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025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0.01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081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817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070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124744"/>
            <a:ext cx="8900667" cy="1008325"/>
            <a:chOff x="442631" y="1654375"/>
            <a:chExt cx="9082369" cy="1008325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H3-1.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일정 변동이 작을 수록 고객만족도가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28833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460594" y="3933056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고객 만족도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544712" y="4221088"/>
            <a:ext cx="8912739" cy="2304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155.653(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&lt;.001)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로 본 회귀 모형이 적합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adj.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R</a:t>
            </a:r>
            <a:r>
              <a:rPr lang="en-US" altLang="ko-KR" sz="1400" baseline="30000" dirty="0">
                <a:latin typeface="GulimChe" panose="020B0609000101010101" pitchFamily="49" charset="-127"/>
                <a:ea typeface="GulimChe" panose="020B0609000101010101" pitchFamily="49" charset="-127"/>
              </a:rPr>
              <a:t>2 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= 0.482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로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48.2%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의 설명력이 있음</a:t>
            </a:r>
            <a:endParaRPr lang="en-US" altLang="ko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범위 변경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 변경과 일정변경 중 고객 만족도에 영향을 누가 더 많이 미치는지 상대적 영향력은  표준화 계수의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값을 통해 비교하면 범위 변경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β=0.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599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비용 변경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β= 0.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275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로 범위 변경이 비용 변경보다 상대적으로 고객 만족도에 더 높은 영향을 미침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(DW &lt; 2, 0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에 가까움으로 양의 상관관계를 가짐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그러나 일정 변경은 통계적으로 유의하지 않음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단순 회귀 분석의 결과도 일정변경은 프로젝트 성과에 영향을 미치지 않음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9600" y="1052736"/>
            <a:ext cx="8900667" cy="944057"/>
            <a:chOff x="442631" y="1654376"/>
            <a:chExt cx="9082369" cy="944057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6"/>
              <a:ext cx="8884336" cy="944057"/>
              <a:chOff x="254000" y="5450740"/>
              <a:chExt cx="6336000" cy="1592718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0"/>
                <a:ext cx="6264000" cy="135871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ko-KR" altLang="en-US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srgbClr val="FF0000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다중회귀분석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srgbClr val="FF0000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범위 변경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비용 변경과 일정 변경이 고객만족도에 미치는 영향 영향관계</a:t>
              </a:r>
              <a:endParaRPr lang="en-US" altLang="ko-KR" sz="15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aphicFrame>
        <p:nvGraphicFramePr>
          <p:cNvPr id="24" name="표 1">
            <a:extLst>
              <a:ext uri="{FF2B5EF4-FFF2-40B4-BE49-F238E27FC236}">
                <a16:creationId xmlns:a16="http://schemas.microsoft.com/office/drawing/2014/main" id="{4D762F34-0B8F-BA44-BD1B-DB8087D5D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056537"/>
              </p:ext>
            </p:extLst>
          </p:nvPr>
        </p:nvGraphicFramePr>
        <p:xfrm>
          <a:off x="537083" y="1965251"/>
          <a:ext cx="8927998" cy="1967805"/>
        </p:xfrm>
        <a:graphic>
          <a:graphicData uri="http://schemas.openxmlformats.org/drawingml/2006/table">
            <a:tbl>
              <a:tblPr/>
              <a:tblGrid>
                <a:gridCol w="1217988">
                  <a:extLst>
                    <a:ext uri="{9D8B030D-6E8A-4147-A177-3AD203B41FA5}">
                      <a16:colId xmlns:a16="http://schemas.microsoft.com/office/drawing/2014/main" val="471099788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402901308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316701094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193813294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581531346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135646307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700992310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929486422"/>
                    </a:ext>
                  </a:extLst>
                </a:gridCol>
              </a:tblGrid>
              <a:tr h="15508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ko-KR" alt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비표준화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계수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-1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표준화계수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𝒑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TOL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VIF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229817"/>
                  </a:ext>
                </a:extLst>
              </a:tr>
              <a:tr h="1558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SE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894924"/>
                  </a:ext>
                </a:extLst>
              </a:tr>
              <a:tr h="1557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상수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712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.123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13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.950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   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000</a:t>
                      </a:r>
                      <a:r>
                        <a:rPr lang="en-US" sz="1200" b="0" i="0" kern="0" spc="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125984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306774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범위 변경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270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.015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.599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18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.225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  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.000</a:t>
                      </a:r>
                      <a:r>
                        <a:rPr lang="en-US" sz="1200" b="0" i="0" kern="0" spc="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125984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0.963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038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50291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비용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변경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130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15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.275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8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.422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 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.000</a:t>
                      </a:r>
                      <a:r>
                        <a:rPr lang="en-US" sz="1200" b="0" i="0" kern="0" spc="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125984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0.977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024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76807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일정 변경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.004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.010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.012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.380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.704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125984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0.985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1.015</a:t>
                      </a:r>
                      <a:endParaRPr 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883359"/>
                  </a:ext>
                </a:extLst>
              </a:tr>
              <a:tr h="155734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R²= .4</a:t>
                      </a: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85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 Adjusted R²= .482,   </a:t>
                      </a:r>
                      <a:r>
                        <a:rPr lang="pt-BR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F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=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155.653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pt-BR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p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&lt;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), Durbin-Watson=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.396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,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VIF &lt; 10 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미만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ko-KR" altLang="en-US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다중공선성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X)</a:t>
                      </a:r>
                      <a:endParaRPr lang="pt-BR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86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9760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606136" y="3711468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500657" y="4009563"/>
            <a:ext cx="9286251" cy="16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30.936(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&lt;.001)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유의한 모형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독립 변수가 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종속 변수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5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.7% 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설명력을 가지고 있음 </a:t>
            </a:r>
            <a:r>
              <a:rPr lang="ko-KR" altLang="en-US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범위 변경이 생산성에 영향을 미친다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</a:p>
          <a:p>
            <a:pPr marL="357188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프로젝트의 수립된 계획에 따라서 프로젝트를 수행했다면 생산성이  좋아진다는 사실과 범위 변경이 낮을 수록 생산성이 좋을 </a:t>
            </a:r>
            <a:r>
              <a:rPr lang="ko-KR" altLang="en-US" sz="1400" u="sng" kern="0" spc="-30" dirty="0" err="1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것이다를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것을 예측할 수 있다</a:t>
            </a:r>
            <a:r>
              <a:rPr lang="en-US" altLang="ko-KR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kumimoji="0" lang="en-US" altLang="ko-KR" sz="140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059157"/>
              </p:ext>
            </p:extLst>
          </p:nvPr>
        </p:nvGraphicFramePr>
        <p:xfrm>
          <a:off x="575071" y="2378011"/>
          <a:ext cx="8834420" cy="1306687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 </a:t>
                      </a:r>
                    </a:p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R2</a:t>
                      </a:r>
                      <a:endParaRPr kumimoji="0" lang="ko-KR" altLang="en-US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l-G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309628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662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.0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50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13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121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20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30.936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57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7366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범위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ko-KR" altLang="en-US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049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.0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09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242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</a:t>
                      </a: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562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366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KR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20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278692"/>
            <a:ext cx="8900667" cy="1008325"/>
            <a:chOff x="442631" y="1654375"/>
            <a:chExt cx="9082369" cy="1008325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H1-2.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범위 변동이 작을 수록 생산성은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37556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Pilot)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606136" y="3711468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496755" y="4037792"/>
            <a:ext cx="8912739" cy="2627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lang="en-US" altLang="ko-KR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38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.433 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&lt;.001)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유의한 모형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독립 변수가 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종속 변수에 대해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7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.0% 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설명력을 가지고 있음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비용 변경이 </a:t>
            </a:r>
            <a:r>
              <a:rPr lang="ko-KR" altLang="en-US" sz="1400" u="sng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에 영향을 미친다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</a:p>
          <a:p>
            <a:pPr marL="357188" lvl="0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  </a:t>
            </a:r>
            <a:r>
              <a:rPr kumimoji="0" lang="en-US" altLang="ko-KR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⇒ 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계획의 변경이 낮을 수록 생산성에 영향을 준다는  </a:t>
            </a:r>
            <a:r>
              <a:rPr lang="en-US" sz="1400" dirty="0" err="1">
                <a:latin typeface="GulimChe" panose="020B0609000101010101" pitchFamily="49" charset="-127"/>
                <a:ea typeface="GulimChe" panose="020B0609000101010101" pitchFamily="49" charset="-127"/>
              </a:rPr>
              <a:t>Dvir</a:t>
            </a:r>
            <a:r>
              <a:rPr 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D(2004)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의 연구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프로젝트 참여자의 설문이 아닌 실제 프로젝트 실적 결과를 분석한 결과 로 보면 기존 연구 결과를 증명하고 있으며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계획과 실행 간의 간격이 적을 좋을 성과를 가져온다는 이론적 사실을 증명하였다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US" altLang="ko-KR" sz="1400" kern="0" spc="-30" dirty="0">
              <a:solidFill>
                <a:prstClr val="black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357188" lvl="0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⇒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프로젝트의 수립된 계획에 따라서 프로젝트를 수행했다면 프로젝트의 성과가 좋아진다는 사실을 증명이 되었으며</a:t>
            </a:r>
            <a:r>
              <a:rPr lang="en-US" altLang="ko-KR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β 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부호가 부</a:t>
            </a:r>
            <a:r>
              <a:rPr 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(-)</a:t>
            </a:r>
            <a:r>
              <a:rPr lang="ko-KR" altLang="en-US" sz="1400" u="sng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이므로 비용변동이 작을수록 생산성이 작아지는 것으로 나타났다  </a:t>
            </a:r>
            <a:endParaRPr lang="en-US" altLang="ko-KR" sz="1400" u="sng" kern="0" spc="-30" dirty="0">
              <a:solidFill>
                <a:prstClr val="black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997215"/>
              </p:ext>
            </p:extLst>
          </p:nvPr>
        </p:nvGraphicFramePr>
        <p:xfrm>
          <a:off x="575071" y="2378011"/>
          <a:ext cx="8834420" cy="1316753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 </a:t>
                      </a:r>
                      <a:endParaRPr kumimoji="0" 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</a:t>
                      </a:r>
                      <a:r>
                        <a:rPr kumimoji="0" lang="en-US" altLang="ko-KR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</a:t>
                      </a:r>
                      <a:endParaRPr kumimoji="0" lang="ko-KR" alt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41972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281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057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22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487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 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38.433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070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범위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-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056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009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009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-6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199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   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  <a:r>
                        <a:rPr kumimoji="0" lang="ko-KR" altLang="en-US" sz="1050" b="0" i="0" u="none" strike="noStrike" kern="0" cap="none" spc="0" normalizeH="0" baseline="3000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***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278692"/>
            <a:ext cx="8900667" cy="1008325"/>
            <a:chOff x="442631" y="1654375"/>
            <a:chExt cx="9082369" cy="1008325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H2-2.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비용변동이 작을 수록 생산성은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5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75580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Pilot)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606136" y="3711468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496755" y="4037792"/>
            <a:ext cx="8912739" cy="1980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회귀 모형에 대한 통계적 유의성 검정 결과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, F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통계량 값은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2.250(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𝘱</a:t>
            </a:r>
            <a:r>
              <a:rPr lang="en-US" altLang="ko-KR" sz="1400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&gt;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.05)</a:t>
            </a:r>
            <a:r>
              <a: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로 통계적으로 유의하지 않음 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400" u="sng" kern="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일정</a:t>
            </a:r>
            <a:r>
              <a:rPr kumimoji="0" lang="ko-KR" altLang="en-US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변동이 생산성에 영향을 미치지 않는다</a:t>
            </a:r>
            <a:r>
              <a:rPr kumimoji="0" lang="en-US" altLang="ko-KR" sz="140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</a:p>
          <a:p>
            <a:pPr marL="357188" lvl="0" indent="-357188">
              <a:lnSpc>
                <a:spcPct val="150000"/>
              </a:lnSpc>
              <a:defRPr/>
            </a:pPr>
            <a:endParaRPr kumimoji="0" lang="en-US" altLang="ko-KR" sz="1400" u="none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357188" lvl="0" indent="-357188">
              <a:lnSpc>
                <a:spcPct val="150000"/>
              </a:lnSpc>
              <a:defRPr/>
            </a:pP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⇒</a:t>
            </a:r>
            <a:r>
              <a:rPr kumimoji="0" lang="ko-KR" altLang="en-US" sz="140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 대비 일정의 변화는 생산성에 영향을 미치지 않는다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사실을 확인하였다</a:t>
            </a:r>
            <a:r>
              <a:rPr lang="en-US" altLang="ko-KR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kern="0" spc="-30" dirty="0">
                <a:solidFill>
                  <a:prstClr val="black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실제 프로젝트 에서 납기 준수를 비용과 리소스 추가를 통해서 일정 변동의 최소화하고 있다는 이론적 사실을 확인</a:t>
            </a:r>
            <a:endParaRPr kumimoji="0" lang="en-US" altLang="ko-KR" sz="140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6CAD6C0-B20B-7143-A117-7ADAF7FFCE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764575"/>
              </p:ext>
            </p:extLst>
          </p:nvPr>
        </p:nvGraphicFramePr>
        <p:xfrm>
          <a:off x="575071" y="2378011"/>
          <a:ext cx="8834420" cy="1339749"/>
        </p:xfrm>
        <a:graphic>
          <a:graphicData uri="http://schemas.openxmlformats.org/drawingml/2006/table">
            <a:tbl>
              <a:tblPr/>
              <a:tblGrid>
                <a:gridCol w="1128163">
                  <a:extLst>
                    <a:ext uri="{9D8B030D-6E8A-4147-A177-3AD203B41FA5}">
                      <a16:colId xmlns:a16="http://schemas.microsoft.com/office/drawing/2014/main" val="4033183070"/>
                    </a:ext>
                  </a:extLst>
                </a:gridCol>
                <a:gridCol w="960541">
                  <a:extLst>
                    <a:ext uri="{9D8B030D-6E8A-4147-A177-3AD203B41FA5}">
                      <a16:colId xmlns:a16="http://schemas.microsoft.com/office/drawing/2014/main" val="4095464785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115789537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78814731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054563249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1565161612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4010297508"/>
                    </a:ext>
                  </a:extLst>
                </a:gridCol>
                <a:gridCol w="1124286">
                  <a:extLst>
                    <a:ext uri="{9D8B030D-6E8A-4147-A177-3AD203B41FA5}">
                      <a16:colId xmlns:a16="http://schemas.microsoft.com/office/drawing/2014/main" val="2081443557"/>
                    </a:ext>
                  </a:extLst>
                </a:gridCol>
              </a:tblGrid>
              <a:tr h="343582"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변수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비 표준화 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400" dirty="0"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47625" marR="47625" marT="0" marB="0" anchor="ctr"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표준화 계수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t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p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F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Adj </a:t>
                      </a:r>
                    </a:p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R2</a:t>
                      </a:r>
                      <a:endParaRPr kumimoji="0" lang="ko-KR" altLang="en-US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7297"/>
                  </a:ext>
                </a:extLst>
              </a:tr>
              <a:tr h="2098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B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SE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β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>
                    <a:lnL w="9525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333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5443166"/>
                  </a:ext>
                </a:extLst>
              </a:tr>
              <a:tr h="41972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(</a:t>
                      </a: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성수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)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895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/>
                      </a:r>
                      <a:b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</a:b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31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235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0.000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250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003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032609"/>
                  </a:ext>
                </a:extLst>
              </a:tr>
              <a:tr h="343582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일정 변경</a:t>
                      </a: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009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0.0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06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067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</a:t>
                      </a: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500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0.</a:t>
                      </a:r>
                      <a:r>
                        <a:rPr kumimoji="0" lang="en-US" altLang="ko-KR" sz="105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134</a:t>
                      </a:r>
                      <a:endParaRPr kumimoji="0" lang="en-KR" sz="1050" b="0" i="0" u="none" strike="noStrike" kern="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L="47625" marR="47625" marT="0" marB="0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6781691"/>
                  </a:ext>
                </a:extLst>
              </a:tr>
            </a:tbl>
          </a:graphicData>
        </a:graphic>
      </p:graphicFrame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6586" y="1278692"/>
            <a:ext cx="8900667" cy="1008325"/>
            <a:chOff x="442631" y="1654375"/>
            <a:chExt cx="9082369" cy="1008325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H3-2.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일정변동이 작을 수록 생산성은 좋을 것이다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50345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3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가설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검증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47" name="직사각형 29">
            <a:extLst>
              <a:ext uri="{FF2B5EF4-FFF2-40B4-BE49-F238E27FC236}">
                <a16:creationId xmlns:a16="http://schemas.microsoft.com/office/drawing/2014/main" id="{FB7325BD-B7FD-BD43-9155-87B94B50A805}"/>
              </a:ext>
            </a:extLst>
          </p:cNvPr>
          <p:cNvSpPr/>
          <p:nvPr/>
        </p:nvSpPr>
        <p:spPr>
          <a:xfrm>
            <a:off x="460594" y="4125983"/>
            <a:ext cx="4953000" cy="287258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kumimoji="0" lang="ko-KR" altLang="en-US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종속변수 </a:t>
            </a:r>
            <a:r>
              <a:rPr kumimoji="0" lang="en-US" altLang="ko-KR" sz="10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: 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생산성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9" name="직사각형 31">
            <a:extLst>
              <a:ext uri="{FF2B5EF4-FFF2-40B4-BE49-F238E27FC236}">
                <a16:creationId xmlns:a16="http://schemas.microsoft.com/office/drawing/2014/main" id="{2D243FC2-E672-8546-BE74-9EBB4F0D833B}"/>
              </a:ext>
            </a:extLst>
          </p:cNvPr>
          <p:cNvSpPr/>
          <p:nvPr/>
        </p:nvSpPr>
        <p:spPr>
          <a:xfrm>
            <a:off x="544712" y="4412275"/>
            <a:ext cx="8912739" cy="16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범위 변경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 변경과 일정변경 중 생산성에 영향을 누가 더 많이 미치는지 상대적 영향력은  표준화 계수의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값을 통해 비교하면 범위 변경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β=0.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286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비용 변경 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β=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-</a:t>
            </a:r>
            <a:r>
              <a:rPr lang="el-G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0.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311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로 범위 변경이 비용 변경보다 상대적으로 고객 만족도에 더 높은 영향을 미침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(DW &lt; 2, 0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에 가까움으로 양의 상관관계를 가짐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그러나 일정 변경은 통계적으로 유의하지 않음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단순 회귀 분석의 결과도 일정변경은 생산성에 영향을 미치지 않음</a:t>
            </a:r>
            <a:endParaRPr kumimoji="0" lang="en-US" altLang="ko-KR" sz="14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51" name="그룹 10">
            <a:extLst>
              <a:ext uri="{FF2B5EF4-FFF2-40B4-BE49-F238E27FC236}">
                <a16:creationId xmlns:a16="http://schemas.microsoft.com/office/drawing/2014/main" id="{8E69C4C7-C909-7849-B651-7C6096E856F2}"/>
              </a:ext>
            </a:extLst>
          </p:cNvPr>
          <p:cNvGrpSpPr/>
          <p:nvPr/>
        </p:nvGrpSpPr>
        <p:grpSpPr>
          <a:xfrm>
            <a:off x="309600" y="1162668"/>
            <a:ext cx="8900667" cy="944057"/>
            <a:chOff x="442631" y="1654376"/>
            <a:chExt cx="9082369" cy="944057"/>
          </a:xfrm>
        </p:grpSpPr>
        <p:grpSp>
          <p:nvGrpSpPr>
            <p:cNvPr id="52" name="그룹 11">
              <a:extLst>
                <a:ext uri="{FF2B5EF4-FFF2-40B4-BE49-F238E27FC236}">
                  <a16:creationId xmlns:a16="http://schemas.microsoft.com/office/drawing/2014/main" id="{B83B924A-2364-7348-BD8A-93785C5304A8}"/>
                </a:ext>
              </a:extLst>
            </p:cNvPr>
            <p:cNvGrpSpPr/>
            <p:nvPr/>
          </p:nvGrpSpPr>
          <p:grpSpPr>
            <a:xfrm>
              <a:off x="640664" y="1654376"/>
              <a:ext cx="8884336" cy="944057"/>
              <a:chOff x="254000" y="5450740"/>
              <a:chExt cx="6336000" cy="1592718"/>
            </a:xfrm>
          </p:grpSpPr>
          <p:sp>
            <p:nvSpPr>
              <p:cNvPr id="59" name="직사각형 18">
                <a:extLst>
                  <a:ext uri="{FF2B5EF4-FFF2-40B4-BE49-F238E27FC236}">
                    <a16:creationId xmlns:a16="http://schemas.microsoft.com/office/drawing/2014/main" id="{6C7CBB35-9C27-7142-B644-50F1B1059D8E}"/>
                  </a:ext>
                </a:extLst>
              </p:cNvPr>
              <p:cNvSpPr/>
              <p:nvPr/>
            </p:nvSpPr>
            <p:spPr>
              <a:xfrm>
                <a:off x="297000" y="5604600"/>
                <a:ext cx="6264000" cy="1358711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0" name="자유형 19">
                <a:extLst>
                  <a:ext uri="{FF2B5EF4-FFF2-40B4-BE49-F238E27FC236}">
                    <a16:creationId xmlns:a16="http://schemas.microsoft.com/office/drawing/2014/main" id="{A68534AB-4BF9-AC46-8B62-1667A6C3ED84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61" name="자유형 20">
                <a:extLst>
                  <a:ext uri="{FF2B5EF4-FFF2-40B4-BE49-F238E27FC236}">
                    <a16:creationId xmlns:a16="http://schemas.microsoft.com/office/drawing/2014/main" id="{8D56349A-23AB-814C-962A-ADE0AF5A1FC3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grpSp>
          <p:nvGrpSpPr>
            <p:cNvPr id="53" name="그룹 12">
              <a:extLst>
                <a:ext uri="{FF2B5EF4-FFF2-40B4-BE49-F238E27FC236}">
                  <a16:creationId xmlns:a16="http://schemas.microsoft.com/office/drawing/2014/main" id="{FBF12917-B578-4B4B-A1E8-5A54875F3A9F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55" name="그룹 14">
                <a:extLst>
                  <a:ext uri="{FF2B5EF4-FFF2-40B4-BE49-F238E27FC236}">
                    <a16:creationId xmlns:a16="http://schemas.microsoft.com/office/drawing/2014/main" id="{0A5E14BB-9C7C-814A-82AF-3C9EE9DBC537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57" name="직사각형 16">
                  <a:extLst>
                    <a:ext uri="{FF2B5EF4-FFF2-40B4-BE49-F238E27FC236}">
                      <a16:creationId xmlns:a16="http://schemas.microsoft.com/office/drawing/2014/main" id="{772AAF97-C62E-1F46-B9E1-70956C8A437D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ko-KR" altLang="en-US" sz="1600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srgbClr val="FF0000"/>
                      </a:solidFill>
                      <a:uFillTx/>
                      <a:latin typeface="GulimChe" panose="020B0609000101010101" pitchFamily="49" charset="-127"/>
                      <a:ea typeface="GulimChe" panose="020B0609000101010101" pitchFamily="49" charset="-127"/>
                    </a:rPr>
                    <a:t>다중회귀분석</a:t>
                  </a:r>
                  <a:endParaRPr lang="ko-KR" altLang="en-US" sz="160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srgbClr val="FF0000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  <p:sp>
              <p:nvSpPr>
                <p:cNvPr id="58" name="직사각형 38">
                  <a:extLst>
                    <a:ext uri="{FF2B5EF4-FFF2-40B4-BE49-F238E27FC236}">
                      <a16:creationId xmlns:a16="http://schemas.microsoft.com/office/drawing/2014/main" id="{88A1E164-9F74-4242-8875-8092653E28BB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u="none" kern="0" spc="0" normalizeH="0" baseline="0" dirty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GulimChe" panose="020B0609000101010101" pitchFamily="49" charset="-127"/>
                    <a:ea typeface="GulimChe" panose="020B0609000101010101" pitchFamily="49" charset="-127"/>
                  </a:endParaRPr>
                </a:p>
              </p:txBody>
            </p:sp>
          </p:grpSp>
          <p:sp>
            <p:nvSpPr>
              <p:cNvPr id="56" name="직각 삼각형 15">
                <a:extLst>
                  <a:ext uri="{FF2B5EF4-FFF2-40B4-BE49-F238E27FC236}">
                    <a16:creationId xmlns:a16="http://schemas.microsoft.com/office/drawing/2014/main" id="{C303ECDF-1160-D845-B2BD-75C7BC722714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u="none" kern="0" spc="0" normalizeH="0" baseline="0" dirty="0">
                  <a:ln>
                    <a:noFill/>
                  </a:ln>
                  <a:solidFill>
                    <a:prstClr val="whiteSmoke"/>
                  </a:solidFill>
                  <a:effectLst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</p:grpSp>
        <p:sp>
          <p:nvSpPr>
            <p:cNvPr id="54" name="직사각형 13">
              <a:extLst>
                <a:ext uri="{FF2B5EF4-FFF2-40B4-BE49-F238E27FC236}">
                  <a16:creationId xmlns:a16="http://schemas.microsoft.com/office/drawing/2014/main" id="{24D567B9-4FE9-E94D-AA0A-707EDB592EC4}"/>
                </a:ext>
              </a:extLst>
            </p:cNvPr>
            <p:cNvSpPr/>
            <p:nvPr/>
          </p:nvSpPr>
          <p:spPr>
            <a:xfrm>
              <a:off x="821755" y="2099892"/>
              <a:ext cx="8522711" cy="33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latinLnBrk="0">
                <a:lnSpc>
                  <a:spcPct val="120000"/>
                </a:lnSpc>
                <a:defRPr>
                  <a:uFillTx/>
                </a:defRPr>
              </a:pP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범위 변경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비용 변경과 일정 변경이 생산성과 미치는 영향관계</a:t>
              </a:r>
              <a:r>
                <a:rPr lang="en-US" altLang="ko-KR" sz="1500" kern="0" spc="-6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 </a:t>
              </a:r>
            </a:p>
          </p:txBody>
        </p:sp>
      </p:grpSp>
      <p:cxnSp>
        <p:nvCxnSpPr>
          <p:cNvPr id="23" name="직선 연결선 10">
            <a:extLst>
              <a:ext uri="{FF2B5EF4-FFF2-40B4-BE49-F238E27FC236}">
                <a16:creationId xmlns:a16="http://schemas.microsoft.com/office/drawing/2014/main" id="{5F088504-205F-0C4D-9FF7-1E5709A2B08F}"/>
              </a:ext>
            </a:extLst>
          </p:cNvPr>
          <p:cNvCxnSpPr/>
          <p:nvPr/>
        </p:nvCxnSpPr>
        <p:spPr>
          <a:xfrm>
            <a:off x="1543944" y="1247285"/>
            <a:ext cx="665217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표 1">
            <a:extLst>
              <a:ext uri="{FF2B5EF4-FFF2-40B4-BE49-F238E27FC236}">
                <a16:creationId xmlns:a16="http://schemas.microsoft.com/office/drawing/2014/main" id="{4D762F34-0B8F-BA44-BD1B-DB8087D5D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014571"/>
              </p:ext>
            </p:extLst>
          </p:nvPr>
        </p:nvGraphicFramePr>
        <p:xfrm>
          <a:off x="537083" y="2052878"/>
          <a:ext cx="8927998" cy="1967805"/>
        </p:xfrm>
        <a:graphic>
          <a:graphicData uri="http://schemas.openxmlformats.org/drawingml/2006/table">
            <a:tbl>
              <a:tblPr/>
              <a:tblGrid>
                <a:gridCol w="1217988">
                  <a:extLst>
                    <a:ext uri="{9D8B030D-6E8A-4147-A177-3AD203B41FA5}">
                      <a16:colId xmlns:a16="http://schemas.microsoft.com/office/drawing/2014/main" val="471099788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402901308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316701094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193813294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581531346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1356463073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2700992310"/>
                    </a:ext>
                  </a:extLst>
                </a:gridCol>
                <a:gridCol w="1101430">
                  <a:extLst>
                    <a:ext uri="{9D8B030D-6E8A-4147-A177-3AD203B41FA5}">
                      <a16:colId xmlns:a16="http://schemas.microsoft.com/office/drawing/2014/main" val="929486422"/>
                    </a:ext>
                  </a:extLst>
                </a:gridCol>
              </a:tblGrid>
              <a:tr h="155086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비표준화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계수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-15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표준화계수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𝒑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TOL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VIF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229817"/>
                  </a:ext>
                </a:extLst>
              </a:tr>
              <a:tr h="1558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B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SE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β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894924"/>
                  </a:ext>
                </a:extLst>
              </a:tr>
              <a:tr h="1557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상수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</a:t>
                      </a:r>
                      <a:endParaRPr lang="ko-KR" altLang="en-US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.996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.070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900" dirty="0">
                          <a:solidFill>
                            <a:srgbClr val="676A6C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14.242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900" baseline="30000" dirty="0">
                          <a:solidFill>
                            <a:srgbClr val="676A6C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900" dirty="0">
                          <a:solidFill>
                            <a:srgbClr val="676A6C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900" dirty="0">
                          <a:solidFill>
                            <a:srgbClr val="676A6C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306774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범위 변경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.057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.008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.286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6.782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.000</a:t>
                      </a:r>
                      <a:r>
                        <a:rPr lang="en-US" sz="1200" kern="10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***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.963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1.038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50291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비용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변경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-.066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.009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-.311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-7.437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.000</a:t>
                      </a:r>
                      <a:r>
                        <a:rPr lang="en-US" sz="1200" kern="10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***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.977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1.024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6576807"/>
                  </a:ext>
                </a:extLst>
              </a:tr>
              <a:tr h="1558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일정 변경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.004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.006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.031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.753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7150" algn="l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.452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 .985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latinLnBrk="1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Times New Roman" panose="02020603050405020304" pitchFamily="18" charset="0"/>
                          <a:cs typeface="Batang" panose="02030600000101010101" pitchFamily="18" charset="-127"/>
                        </a:rPr>
                        <a:t>1.015</a:t>
                      </a:r>
                      <a:endParaRPr lang="en-KR" sz="1400" b="0" i="0" kern="10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883359"/>
                  </a:ext>
                </a:extLst>
              </a:tr>
              <a:tr h="155734">
                <a:tc gridSpan="8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R²= .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154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Adjusted R²= .150,   </a:t>
                      </a:r>
                      <a:r>
                        <a:rPr lang="pt-BR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F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=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30.210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pt-BR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p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&lt;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), Durbin-Watson=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pt-B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.185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,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VIF &lt; 10 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미만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</a:t>
                      </a:r>
                      <a:r>
                        <a:rPr lang="ko-KR" altLang="en-US" sz="1200" b="0" i="0" kern="0" spc="0" dirty="0" err="1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다중공선성</a:t>
                      </a:r>
                      <a:r>
                        <a:rPr lang="ko-KR" altLang="en-US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 </a:t>
                      </a:r>
                      <a:r>
                        <a:rPr lang="en-US" altLang="ko-KR" sz="12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X)</a:t>
                      </a:r>
                      <a:endParaRPr lang="pt-BR" sz="12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86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53938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4.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분석 결과 요약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graphicFrame>
        <p:nvGraphicFramePr>
          <p:cNvPr id="25" name="표 1">
            <a:extLst>
              <a:ext uri="{FF2B5EF4-FFF2-40B4-BE49-F238E27FC236}">
                <a16:creationId xmlns:a16="http://schemas.microsoft.com/office/drawing/2014/main" id="{7545E2A0-BD11-0B4E-9163-9832A8879D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952138"/>
              </p:ext>
            </p:extLst>
          </p:nvPr>
        </p:nvGraphicFramePr>
        <p:xfrm>
          <a:off x="481494" y="1340768"/>
          <a:ext cx="8927999" cy="3287350"/>
        </p:xfrm>
        <a:graphic>
          <a:graphicData uri="http://schemas.openxmlformats.org/drawingml/2006/table">
            <a:tbl>
              <a:tblPr/>
              <a:tblGrid>
                <a:gridCol w="754331">
                  <a:extLst>
                    <a:ext uri="{9D8B030D-6E8A-4147-A177-3AD203B41FA5}">
                      <a16:colId xmlns:a16="http://schemas.microsoft.com/office/drawing/2014/main" val="762568728"/>
                    </a:ext>
                  </a:extLst>
                </a:gridCol>
                <a:gridCol w="836855">
                  <a:extLst>
                    <a:ext uri="{9D8B030D-6E8A-4147-A177-3AD203B41FA5}">
                      <a16:colId xmlns:a16="http://schemas.microsoft.com/office/drawing/2014/main" val="1058564625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1730104243"/>
                    </a:ext>
                  </a:extLst>
                </a:gridCol>
                <a:gridCol w="1209028">
                  <a:extLst>
                    <a:ext uri="{9D8B030D-6E8A-4147-A177-3AD203B41FA5}">
                      <a16:colId xmlns:a16="http://schemas.microsoft.com/office/drawing/2014/main" val="1388861518"/>
                    </a:ext>
                  </a:extLst>
                </a:gridCol>
                <a:gridCol w="870709">
                  <a:extLst>
                    <a:ext uri="{9D8B030D-6E8A-4147-A177-3AD203B41FA5}">
                      <a16:colId xmlns:a16="http://schemas.microsoft.com/office/drawing/2014/main" val="971472131"/>
                    </a:ext>
                  </a:extLst>
                </a:gridCol>
                <a:gridCol w="909408">
                  <a:extLst>
                    <a:ext uri="{9D8B030D-6E8A-4147-A177-3AD203B41FA5}">
                      <a16:colId xmlns:a16="http://schemas.microsoft.com/office/drawing/2014/main" val="1420671122"/>
                    </a:ext>
                  </a:extLst>
                </a:gridCol>
                <a:gridCol w="754616">
                  <a:extLst>
                    <a:ext uri="{9D8B030D-6E8A-4147-A177-3AD203B41FA5}">
                      <a16:colId xmlns:a16="http://schemas.microsoft.com/office/drawing/2014/main" val="3281028234"/>
                    </a:ext>
                  </a:extLst>
                </a:gridCol>
                <a:gridCol w="928756">
                  <a:extLst>
                    <a:ext uri="{9D8B030D-6E8A-4147-A177-3AD203B41FA5}">
                      <a16:colId xmlns:a16="http://schemas.microsoft.com/office/drawing/2014/main" val="2589827268"/>
                    </a:ext>
                  </a:extLst>
                </a:gridCol>
              </a:tblGrid>
              <a:tr h="440300"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가설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독립변수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β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t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𝒑</a:t>
                      </a:r>
                      <a:endParaRPr lang="en-US" sz="1400" b="0" i="0" kern="0" spc="-24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검정 결과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37015"/>
                  </a:ext>
                </a:extLst>
              </a:tr>
              <a:tr h="440300">
                <a:tc rowSpan="7">
                  <a:txBody>
                    <a:bodyPr/>
                    <a:lstStyle/>
                    <a:p>
                      <a:pPr marL="17780" marR="0" indent="-889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H1</a:t>
                      </a: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H1-1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범위변동</a:t>
                      </a: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(Scope Variance)</a:t>
                      </a:r>
                      <a:endParaRPr lang="ko-KR" alt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고객 만족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599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18.225</a:t>
                      </a: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.000</a:t>
                      </a:r>
                      <a:r>
                        <a:rPr lang="en-US" sz="1400" b="0" i="0" kern="0" spc="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채택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0293313"/>
                  </a:ext>
                </a:extLst>
              </a:tr>
              <a:tr h="18301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275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8.442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000</a:t>
                      </a:r>
                      <a:r>
                        <a:rPr lang="en-US" sz="1400" b="0" i="0" kern="0" spc="0" baseline="3000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400" b="0" i="0" kern="0" spc="0" dirty="0">
                        <a:solidFill>
                          <a:srgbClr val="000000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rgbClr val="000000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채택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249565"/>
                  </a:ext>
                </a:extLst>
              </a:tr>
              <a:tr h="440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</a:t>
                      </a: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비용변동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(Cost Variance)</a:t>
                      </a: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.597</a:t>
                      </a:r>
                    </a:p>
                  </a:txBody>
                  <a:tcPr marL="71882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1.281</a:t>
                      </a: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0" spc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.202</a:t>
                      </a:r>
                    </a:p>
                  </a:txBody>
                  <a:tcPr marR="71882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기각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9957142"/>
                  </a:ext>
                </a:extLst>
              </a:tr>
              <a:tr h="440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</a:t>
                      </a: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일정변동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(Schedule Variance)</a:t>
                      </a: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.380</a:t>
                      </a: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.704</a:t>
                      </a: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기각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958874"/>
                  </a:ext>
                </a:extLst>
              </a:tr>
              <a:tr h="440300">
                <a:tc vMerge="1">
                  <a:txBody>
                    <a:bodyPr/>
                    <a:lstStyle/>
                    <a:p>
                      <a:pPr marL="17780" marR="0" lvl="0" indent="-889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34" charset="-127"/>
                          <a:ea typeface="Gulim" panose="020B0600000101010101" pitchFamily="34" charset="-127"/>
                        </a:rPr>
                        <a:t>H</a:t>
                      </a:r>
                      <a:r>
                        <a:rPr lang="en-US" altLang="ko-KR" sz="1400" kern="0" spc="0" dirty="0">
                          <a:solidFill>
                            <a:srgbClr val="000000"/>
                          </a:solidFill>
                          <a:effectLst/>
                          <a:latin typeface="Gulim" panose="020B0600000101010101" pitchFamily="34" charset="-127"/>
                          <a:ea typeface="Gulim" panose="020B0600000101010101" pitchFamily="34" charset="-127"/>
                        </a:rPr>
                        <a:t>2</a:t>
                      </a: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</a:t>
                      </a: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범위변동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(Scope Variance)</a:t>
                      </a: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286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6.782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.000</a:t>
                      </a:r>
                      <a:r>
                        <a:rPr lang="en-US" sz="1400" b="0" i="0" kern="0" spc="0" baseline="3000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채택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45442766"/>
                  </a:ext>
                </a:extLst>
              </a:tr>
              <a:tr h="440300">
                <a:tc vMerge="1">
                  <a:txBody>
                    <a:bodyPr/>
                    <a:lstStyle/>
                    <a:p>
                      <a:pPr marL="17780" marR="0" lvl="0" indent="-889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2-</a:t>
                      </a: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비용변동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(Cost Variance)</a:t>
                      </a: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생산성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-.311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-7.437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.000</a:t>
                      </a:r>
                      <a:r>
                        <a:rPr lang="en-US" sz="1400" b="0" i="0" kern="0" spc="0" baseline="3000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***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채택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9333922"/>
                  </a:ext>
                </a:extLst>
              </a:tr>
              <a:tr h="440300">
                <a:tc vMerge="1">
                  <a:txBody>
                    <a:bodyPr/>
                    <a:lstStyle/>
                    <a:p>
                      <a:pPr marL="17780" marR="0" lvl="0" indent="-889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0" spc="0" dirty="0">
                        <a:solidFill>
                          <a:srgbClr val="000000"/>
                        </a:solidFill>
                        <a:effectLst/>
                        <a:latin typeface="Gulim" panose="020B0600000101010101" pitchFamily="34" charset="-127"/>
                        <a:ea typeface="Gulim" panose="020B0600000101010101" pitchFamily="34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5080" marR="0" indent="-254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H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</a:t>
                      </a:r>
                      <a:r>
                        <a:rPr lang="en-US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-</a:t>
                      </a:r>
                      <a:r>
                        <a:rPr lang="en-US" altLang="ko-KR" sz="1400" b="0" i="0" kern="0" spc="-3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일정변동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(Schedule Variance)</a:t>
                      </a: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.031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.753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71882" marT="17907" marB="17907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0" spc="0" dirty="0">
                          <a:solidFill>
                            <a:schemeClr val="tx1"/>
                          </a:solidFill>
                          <a:effectLst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.</a:t>
                      </a:r>
                      <a:r>
                        <a:rPr lang="en-US" altLang="ko-KR" sz="1400" b="0" i="0" kern="0" spc="0" dirty="0">
                          <a:solidFill>
                            <a:schemeClr val="tx1"/>
                          </a:solidFill>
                          <a:effectLst/>
                          <a:uFillTx/>
                          <a:latin typeface="GulimChe" panose="020B0609000101010101" pitchFamily="49" charset="-127"/>
                          <a:ea typeface="GulimChe" panose="020B0609000101010101" pitchFamily="49" charset="-127"/>
                          <a:cs typeface="+mn-cs"/>
                        </a:rPr>
                        <a:t>452</a:t>
                      </a:r>
                      <a:endParaRPr lang="en-US" sz="1400" b="0" i="0" kern="0" spc="0" dirty="0">
                        <a:solidFill>
                          <a:schemeClr val="tx1"/>
                        </a:solidFill>
                        <a:effectLst/>
                        <a:uFillTx/>
                        <a:latin typeface="GulimChe" panose="020B0609000101010101" pitchFamily="49" charset="-127"/>
                        <a:ea typeface="GulimChe" panose="020B0609000101010101" pitchFamily="49" charset="-127"/>
                        <a:cs typeface="+mn-cs"/>
                      </a:endParaRPr>
                    </a:p>
                  </a:txBody>
                  <a:tcPr marR="71882" marT="17907" marB="17907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i="0" kern="0" spc="0" dirty="0">
                          <a:solidFill>
                            <a:schemeClr val="tx1"/>
                          </a:solidFill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기각</a:t>
                      </a:r>
                    </a:p>
                  </a:txBody>
                  <a:tcPr marT="17907" marB="17907"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7735892"/>
                  </a:ext>
                </a:extLst>
              </a:tr>
            </a:tbl>
          </a:graphicData>
        </a:graphic>
      </p:graphicFrame>
      <p:sp>
        <p:nvSpPr>
          <p:cNvPr id="13" name="직사각형 29">
            <a:extLst>
              <a:ext uri="{FF2B5EF4-FFF2-40B4-BE49-F238E27FC236}">
                <a16:creationId xmlns:a16="http://schemas.microsoft.com/office/drawing/2014/main" id="{3CCB5FA1-FE7B-2341-AD82-C75F83E52B3B}"/>
              </a:ext>
            </a:extLst>
          </p:cNvPr>
          <p:cNvSpPr/>
          <p:nvPr/>
        </p:nvSpPr>
        <p:spPr>
          <a:xfrm>
            <a:off x="1136576" y="4605884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lvl="0" algn="just">
              <a:lnSpc>
                <a:spcPct val="150000"/>
              </a:lnSpc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p&lt;0.1, </a:t>
            </a:r>
            <a:r>
              <a:rPr lang="ko-KR" altLang="en-US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p&lt;0.05, </a:t>
            </a:r>
            <a:r>
              <a:rPr lang="en-US" altLang="ko-KR" sz="1000" kern="0" baseline="3000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***</a:t>
            </a:r>
            <a:r>
              <a:rPr lang="en-US" altLang="ko-KR" sz="1000" kern="0" dirty="0">
                <a:solidFill>
                  <a:srgbClr val="00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p&lt;0.01 </a:t>
            </a:r>
            <a:endParaRPr kumimoji="0" lang="ko-KR" altLang="en-US" sz="10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90316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R" sz="3200" dirty="0">
                <a:latin typeface="GulimChe" panose="020B0609000101010101" pitchFamily="49" charset="-127"/>
                <a:ea typeface="GulimChe" panose="020B0609000101010101" pitchFamily="49" charset="-127"/>
              </a:rPr>
              <a:t>5.</a:t>
            </a:r>
            <a:r>
              <a:rPr lang="ko-KR" altLang="en-US" sz="3200" dirty="0">
                <a:latin typeface="GulimChe" panose="020B0609000101010101" pitchFamily="49" charset="-127"/>
                <a:ea typeface="GulimChe" panose="020B0609000101010101" pitchFamily="49" charset="-127"/>
              </a:rPr>
              <a:t> 결론</a:t>
            </a:r>
            <a:endParaRPr lang="ko-KR" altLang="en-US" sz="3200" dirty="0"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91281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5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결과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2F91A5-04D8-1042-B921-60A6122265A6}"/>
              </a:ext>
            </a:extLst>
          </p:cNvPr>
          <p:cNvSpPr/>
          <p:nvPr/>
        </p:nvSpPr>
        <p:spPr>
          <a:xfrm>
            <a:off x="391309" y="1511534"/>
            <a:ext cx="9108369" cy="3703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marL="285750" indent="-285750">
              <a:spcBef>
                <a:spcPts val="600"/>
              </a:spcBef>
              <a:spcAft>
                <a:spcPts val="800"/>
              </a:spcAft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수립이 잘된 계획은 좋은 성과를 제공한다</a:t>
            </a:r>
            <a:r>
              <a:rPr lang="en-US" altLang="ko-KR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  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범위변동이 작을 수록 프로젝트 성과인 고객만족도 및 생산성이 더 좋은 것으로 나왔으며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비용변동이 작을 수록 프로젝트 성과인 고객만족도 더 좋은 것으로 나오나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비용변동이 작을 수록 생산성에 대해서 부</a:t>
            </a:r>
            <a:r>
              <a:rPr lang="en-US" altLang="ko-KR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(-)</a:t>
            </a:r>
            <a:r>
              <a:rPr lang="ko-KR" altLang="en-US" sz="1400" b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의 효과가 있는 것 </a:t>
            </a:r>
            <a:endParaRPr lang="en-US" altLang="ko-KR" sz="1400" b="1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marL="285750" indent="-285750">
              <a:spcBef>
                <a:spcPts val="600"/>
              </a:spcBef>
              <a:spcAft>
                <a:spcPts val="800"/>
              </a:spcAft>
              <a:buFont typeface="Wingdings" pitchFamily="2" charset="2"/>
              <a:buChar char="ü"/>
            </a:pPr>
            <a:r>
              <a:rPr 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Benjamin Franklin ”Failing to plan is planning to fail” </a:t>
            </a:r>
            <a:r>
              <a:rPr 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/>
            </a:r>
            <a:br>
              <a:rPr 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</a:br>
            <a:r>
              <a:rPr 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- 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계획이 프로젝트의 성공을 반드시 가져온다고 하지는 못하지만 실패는 사전에 막을 수는 있다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US" altLang="ko-KR" sz="1400" b="1" i="1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285750" indent="-285750">
              <a:spcBef>
                <a:spcPts val="600"/>
              </a:spcBef>
              <a:spcAft>
                <a:spcPts val="800"/>
              </a:spcAft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프로젝트의 계획 수립 시간을 시간 확보 필요</a:t>
            </a:r>
            <a:endParaRPr lang="en-US" altLang="ko-KR" sz="1600" b="1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>
              <a:spcBef>
                <a:spcPts val="600"/>
              </a:spcBef>
              <a:spcAft>
                <a:spcPts val="800"/>
              </a:spcAft>
            </a:pP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범위변동 및 비용변동이 작을 수록 프로젝트 성과 정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(+)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의 영향을 미치는 것을 알 수 있다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.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프로젝트 계획단계에서 이해관계자의 요구사항을 명확히 파악하여 범위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일정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비용 등 계획 수립</a:t>
            </a:r>
            <a: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b="1" i="1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소요된 시간만큼 실행을 하면서 그 변화는 작을 것으로 예측됨 </a:t>
            </a:r>
            <a:endParaRPr lang="en-US" altLang="ko-KR" sz="1400" b="1" i="1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</p:txBody>
      </p:sp>
      <p:sp>
        <p:nvSpPr>
          <p:cNvPr id="11" name="직사각형 16">
            <a:extLst>
              <a:ext uri="{FF2B5EF4-FFF2-40B4-BE49-F238E27FC236}">
                <a16:creationId xmlns:a16="http://schemas.microsoft.com/office/drawing/2014/main" id="{C40BBE9E-1AA2-8346-BB56-D651266DB5AE}"/>
              </a:ext>
            </a:extLst>
          </p:cNvPr>
          <p:cNvSpPr/>
          <p:nvPr/>
        </p:nvSpPr>
        <p:spPr>
          <a:xfrm>
            <a:off x="309601" y="1247908"/>
            <a:ext cx="1942879" cy="302054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b="1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effectLst/>
                <a:latin typeface="GulimChe" panose="020B0609000101010101" pitchFamily="49" charset="-127"/>
                <a:ea typeface="GulimChe" panose="020B0609000101010101" pitchFamily="49" charset="-127"/>
              </a:rPr>
              <a:t>실무적시사점</a:t>
            </a:r>
          </a:p>
        </p:txBody>
      </p:sp>
      <p:sp>
        <p:nvSpPr>
          <p:cNvPr id="13" name="직각 삼각형 15">
            <a:extLst>
              <a:ext uri="{FF2B5EF4-FFF2-40B4-BE49-F238E27FC236}">
                <a16:creationId xmlns:a16="http://schemas.microsoft.com/office/drawing/2014/main" id="{BB2F1A97-CAE4-F84B-BB42-60AC184A3FF5}"/>
              </a:ext>
            </a:extLst>
          </p:cNvPr>
          <p:cNvSpPr/>
          <p:nvPr/>
        </p:nvSpPr>
        <p:spPr>
          <a:xfrm flipH="1" flipV="1">
            <a:off x="309600" y="1540309"/>
            <a:ext cx="252159" cy="23261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u="none" kern="0" spc="0" normalizeH="0" baseline="0" dirty="0">
              <a:ln>
                <a:noFill/>
              </a:ln>
              <a:solidFill>
                <a:prstClr val="whiteSmoke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pSp>
        <p:nvGrpSpPr>
          <p:cNvPr id="14" name="그룹 47">
            <a:extLst>
              <a:ext uri="{FF2B5EF4-FFF2-40B4-BE49-F238E27FC236}">
                <a16:creationId xmlns:a16="http://schemas.microsoft.com/office/drawing/2014/main" id="{FCD5F316-F1A4-3C46-88BB-CBC58F16FBAA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5" name="오각형 48">
              <a:extLst>
                <a:ext uri="{FF2B5EF4-FFF2-40B4-BE49-F238E27FC236}">
                  <a16:creationId xmlns:a16="http://schemas.microsoft.com/office/drawing/2014/main" id="{F42A3C41-0AD7-8B45-AFC6-92AC96DABF1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16" name="오각형 49">
              <a:extLst>
                <a:ext uri="{FF2B5EF4-FFF2-40B4-BE49-F238E27FC236}">
                  <a16:creationId xmlns:a16="http://schemas.microsoft.com/office/drawing/2014/main" id="{45E69B4E-F41F-2241-92FC-B328E18AD06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7" name="오각형 52">
              <a:extLst>
                <a:ext uri="{FF2B5EF4-FFF2-40B4-BE49-F238E27FC236}">
                  <a16:creationId xmlns:a16="http://schemas.microsoft.com/office/drawing/2014/main" id="{4BA8EFF0-C8D1-3942-B32F-D2EE9EB2FD69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8" name="오각형 53">
              <a:extLst>
                <a:ext uri="{FF2B5EF4-FFF2-40B4-BE49-F238E27FC236}">
                  <a16:creationId xmlns:a16="http://schemas.microsoft.com/office/drawing/2014/main" id="{73D9EE8C-C3BF-6348-8D4C-2D8F97538B83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19" name="오각형 54">
              <a:extLst>
                <a:ext uri="{FF2B5EF4-FFF2-40B4-BE49-F238E27FC236}">
                  <a16:creationId xmlns:a16="http://schemas.microsoft.com/office/drawing/2014/main" id="{F2FC53F3-BF9A-9848-B88B-61D392B7E89B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32669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5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 결과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2F91A5-04D8-1042-B921-60A6122265A6}"/>
              </a:ext>
            </a:extLst>
          </p:cNvPr>
          <p:cNvSpPr/>
          <p:nvPr/>
        </p:nvSpPr>
        <p:spPr>
          <a:xfrm>
            <a:off x="301124" y="1197801"/>
            <a:ext cx="9108369" cy="9284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기존 연구의 경우 프로젝트 참여 이해관계자 중심의 설문 실증 연구이나 실제 프로젝트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 수행 실적 데이터 분석을 통하여 프로젝트 계획의 변동이 작을 수록 프로젝트 성과가 좋을 것이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 기존 연구의 결과를 증명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범위변동이 작을 수록 고객만족 및 생산성에 정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(+)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의 영향을 이론적으로 증명 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비용변동이 작을 수록 고객만족에 정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(+)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의 영향을 미치지만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생산성에는 부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(-)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의 영향을 미침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일정변동은 프로젝트 성과에 영향을 미치는 않는 것으로 분석 결과가 나왔으나 그 이유는 대부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  프로젝트 관리에서 납기 일정에 맞추지 못할 경우에는 지체 보상금을 법적인 부담을 가지고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  가지고 있음으로 위험요인이 발생시 사전에 일정 지연은 하지 않도록 하면서 추가적인 비용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   부담을 늘리고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추가적인 자원 투입하여 문제 프로젝트를 납기 일정은 맞추고자 함 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</a:t>
            </a: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b="1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프로젝트의 계획의 변동이 작을 수록 프로젝트 성과를 예측할 수 있다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.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프로젝트는 계획 단계를 지나 실행하면 변경이 발생하는 것은 당연하지만 최소화의 변경이 일어나도록 하기 위해서는 프로젝트 계획에 소요되는 시간을 사전에 확보하여 고객의 요구조건에 따른 명확한 범위 산정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비용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일정  수립을 하는 것이 무엇보다 중요하며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계획이 성공을 보장하지는 않지만 실패는 보장하고 있다는 사실을 명확히 알 수 있다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.</a:t>
            </a: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기존 연구에서 프로젝트 참여 인력의 설문을 통한 실증적 연구를 통해서 프로젝트의 계획이 성과와 관계성을 제시하고 있었으나</a:t>
            </a:r>
            <a:r>
              <a:rPr lang="en-US" altLang="ko-KR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실제적을 프로젝트 수행 실적을 결과를 분석을 통해서 그 사실을 한번 더 이론적으로 확인 할 수 있었다</a:t>
            </a:r>
            <a:r>
              <a:rPr lang="en-US" altLang="ko-KR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.</a:t>
            </a:r>
            <a:r>
              <a:rPr lang="ko-KR" altLang="en-US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</a:t>
            </a:r>
            <a:endParaRPr lang="en-US" altLang="ko-KR" sz="1400" kern="900" dirty="0">
              <a:solidFill>
                <a:srgbClr val="676A6C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  <a:cs typeface="Arial" panose="020B0604020202020204" pitchFamily="34" charset="0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본 연구를 한 기업에서 수행한 프로젝트 수행 결과를 중심으로 분석한 결과이므로 각 수행하는 조직 및 기업마다 프로젝트에 접근 방법론이 달라짐에 따라서 프로젝트 단계별 중요성을 어디에 두고 있는 지에 따라서 그 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결과도 다를 것으로 생각된다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.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</a:t>
            </a:r>
            <a:endParaRPr lang="en-US" altLang="ko-KR" sz="1400" kern="900" dirty="0">
              <a:solidFill>
                <a:srgbClr val="676A6C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  <a:cs typeface="Arial" panose="020B0604020202020204" pitchFamily="34" charset="0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프로젝트 계획이 성과에 영향을 주는 프로젝트 환경에 따라서 달라 질 수 있음에 그에 대한 추가적인 연구와 프로젝트 관리자 또는 이해관계자의 프로젝트 방법론에 대한 지식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PMO 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의 참여 정도에 따라서 프로젝트 성과가 얼마나 달라질 것인가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?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프로젝트 발주기관 즉 공공  또는 민간 기업에 따라서 프로젝트 계획 요인 중에서 어는 것에 더 중요하다고 생각하고 있으며 프로젝트 성과를 어떻게 달라질 것인 가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?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에 대한 연구가 필요하다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.</a:t>
            </a:r>
            <a:endParaRPr lang="en-US" altLang="ko-KR" sz="1400" kern="900" dirty="0">
              <a:solidFill>
                <a:srgbClr val="676A6C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  <a:cs typeface="Arial" panose="020B0604020202020204" pitchFamily="34" charset="0"/>
            </a:endParaRPr>
          </a:p>
        </p:txBody>
      </p:sp>
      <p:sp>
        <p:nvSpPr>
          <p:cNvPr id="11" name="직사각형 16">
            <a:extLst>
              <a:ext uri="{FF2B5EF4-FFF2-40B4-BE49-F238E27FC236}">
                <a16:creationId xmlns:a16="http://schemas.microsoft.com/office/drawing/2014/main" id="{BFCCC42F-86C1-D94D-B893-7A50FAF05EF7}"/>
              </a:ext>
            </a:extLst>
          </p:cNvPr>
          <p:cNvSpPr/>
          <p:nvPr/>
        </p:nvSpPr>
        <p:spPr>
          <a:xfrm>
            <a:off x="309601" y="1247908"/>
            <a:ext cx="1942879" cy="302054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b="1" kern="0" dirty="0">
                <a:ln>
                  <a:solidFill>
                    <a:srgbClr val="5B9BD5">
                      <a:alpha val="0"/>
                    </a:srgbClr>
                  </a:solidFill>
                </a:ln>
                <a:latin typeface="GulimChe" panose="020B0609000101010101" pitchFamily="49" charset="-127"/>
                <a:ea typeface="GulimChe" panose="020B0609000101010101" pitchFamily="49" charset="-127"/>
              </a:rPr>
              <a:t>학문적 </a:t>
            </a:r>
            <a:r>
              <a:rPr lang="ko-KR" altLang="en-US" b="1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effectLst/>
                <a:latin typeface="GulimChe" panose="020B0609000101010101" pitchFamily="49" charset="-127"/>
                <a:ea typeface="GulimChe" panose="020B0609000101010101" pitchFamily="49" charset="-127"/>
              </a:rPr>
              <a:t>시사점</a:t>
            </a:r>
          </a:p>
        </p:txBody>
      </p:sp>
      <p:sp>
        <p:nvSpPr>
          <p:cNvPr id="13" name="직각 삼각형 15">
            <a:extLst>
              <a:ext uri="{FF2B5EF4-FFF2-40B4-BE49-F238E27FC236}">
                <a16:creationId xmlns:a16="http://schemas.microsoft.com/office/drawing/2014/main" id="{87FE4C8E-45D8-1F4B-A310-F684436351C5}"/>
              </a:ext>
            </a:extLst>
          </p:cNvPr>
          <p:cNvSpPr/>
          <p:nvPr/>
        </p:nvSpPr>
        <p:spPr>
          <a:xfrm flipH="1" flipV="1">
            <a:off x="309600" y="1540309"/>
            <a:ext cx="252159" cy="23261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u="none" kern="0" spc="0" normalizeH="0" baseline="0" dirty="0">
              <a:ln>
                <a:noFill/>
              </a:ln>
              <a:solidFill>
                <a:prstClr val="whiteSmoke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EC35EB-3D97-CD44-94F4-A64849FD6FD2}"/>
              </a:ext>
            </a:extLst>
          </p:cNvPr>
          <p:cNvSpPr/>
          <p:nvPr/>
        </p:nvSpPr>
        <p:spPr>
          <a:xfrm>
            <a:off x="604186" y="1916832"/>
            <a:ext cx="78598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실제 프로젝트 정량적 데이터 기반의 프로젝트 계획이 성과이 미는 영향 파악</a:t>
            </a:r>
            <a:endParaRPr lang="en-KR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26D99E-3A80-9448-AED4-075BDE7FA171}"/>
              </a:ext>
            </a:extLst>
          </p:cNvPr>
          <p:cNvSpPr/>
          <p:nvPr/>
        </p:nvSpPr>
        <p:spPr>
          <a:xfrm>
            <a:off x="604186" y="3215625"/>
            <a:ext cx="73468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범위변동 및 비용변동</a:t>
            </a:r>
            <a:r>
              <a:rPr lang="en-US" altLang="ko-KR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 일정변동과 프로젝트 성과와 관계 파악</a:t>
            </a:r>
            <a:endParaRPr lang="en-KR" sz="1600" dirty="0"/>
          </a:p>
        </p:txBody>
      </p:sp>
      <p:grpSp>
        <p:nvGrpSpPr>
          <p:cNvPr id="15" name="그룹 47">
            <a:extLst>
              <a:ext uri="{FF2B5EF4-FFF2-40B4-BE49-F238E27FC236}">
                <a16:creationId xmlns:a16="http://schemas.microsoft.com/office/drawing/2014/main" id="{FA36DE05-1E36-264A-90F0-DB5CE88AB1CB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6" name="오각형 48">
              <a:extLst>
                <a:ext uri="{FF2B5EF4-FFF2-40B4-BE49-F238E27FC236}">
                  <a16:creationId xmlns:a16="http://schemas.microsoft.com/office/drawing/2014/main" id="{D7FC9FD3-BE59-A44C-A2A0-5D3573CEE8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17" name="오각형 49">
              <a:extLst>
                <a:ext uri="{FF2B5EF4-FFF2-40B4-BE49-F238E27FC236}">
                  <a16:creationId xmlns:a16="http://schemas.microsoft.com/office/drawing/2014/main" id="{7F5FE2D5-5CB5-4444-A3E7-A056E5C6A8A6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8" name="오각형 52">
              <a:extLst>
                <a:ext uri="{FF2B5EF4-FFF2-40B4-BE49-F238E27FC236}">
                  <a16:creationId xmlns:a16="http://schemas.microsoft.com/office/drawing/2014/main" id="{98D19A33-9109-2B43-945E-B21C9347010C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9" name="오각형 53">
              <a:extLst>
                <a:ext uri="{FF2B5EF4-FFF2-40B4-BE49-F238E27FC236}">
                  <a16:creationId xmlns:a16="http://schemas.microsoft.com/office/drawing/2014/main" id="{B31FA406-B8B9-E544-A26E-131DE8E313A4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20" name="오각형 54">
              <a:extLst>
                <a:ext uri="{FF2B5EF4-FFF2-40B4-BE49-F238E27FC236}">
                  <a16:creationId xmlns:a16="http://schemas.microsoft.com/office/drawing/2014/main" id="{656AB74F-5403-EA49-8D01-B73ACB232245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418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2535F13-70DB-3C44-9D99-1A50152D67A3}"/>
              </a:ext>
            </a:extLst>
          </p:cNvPr>
          <p:cNvSpPr txBox="1"/>
          <p:nvPr/>
        </p:nvSpPr>
        <p:spPr>
          <a:xfrm>
            <a:off x="505570" y="114868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미국 </a:t>
            </a:r>
            <a:r>
              <a:rPr lang="en-US" altLang="ko-KR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IT </a:t>
            </a:r>
            <a:r>
              <a:rPr lang="ko-KR" altLang="en-US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결과 </a:t>
            </a:r>
            <a:endParaRPr lang="en-US" altLang="ko-KR" u="sng" dirty="0">
              <a:solidFill>
                <a:schemeClr val="accent5">
                  <a:lumMod val="50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0DE600-903E-0B47-9CE5-C3CCA2A1B2ED}"/>
              </a:ext>
            </a:extLst>
          </p:cNvPr>
          <p:cNvSpPr txBox="1"/>
          <p:nvPr/>
        </p:nvSpPr>
        <p:spPr>
          <a:xfrm>
            <a:off x="488505" y="1607863"/>
            <a:ext cx="89234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IT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프로젝트의 범위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납기 및 고객만족을 모두 충족한 성공 비율 약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29%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도전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52%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와 실패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19%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 등 중에서 프로젝트 계획 단계의 활동 중 특히 비용과 일정을 좀더  정확하게  예측했다면 </a:t>
            </a:r>
            <a:r>
              <a:rPr lang="ko-KR" altLang="en-US" sz="140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도전 </a:t>
            </a:r>
            <a:r>
              <a:rPr lang="en-US" altLang="ko-KR" sz="140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52%</a:t>
            </a:r>
            <a:r>
              <a:rPr lang="ko-KR" altLang="en-US" sz="1400" dirty="0">
                <a:solidFill>
                  <a:srgbClr val="FF000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에 대해서는 성공으로 이끌어 낼 수 있었을 것임 </a:t>
            </a:r>
            <a:endParaRPr lang="en-US" altLang="ko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4A5279-1123-2A42-B4F0-B6171B35909C}"/>
              </a:ext>
            </a:extLst>
          </p:cNvPr>
          <p:cNvSpPr txBox="1"/>
          <p:nvPr/>
        </p:nvSpPr>
        <p:spPr>
          <a:xfrm>
            <a:off x="1047804" y="5013074"/>
            <a:ext cx="3228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Source : CHAOS Report : Standish Group </a:t>
            </a:r>
            <a:endParaRPr lang="en-KR" sz="12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6B7BB2-05D5-BB4A-9460-E75B23F599F3}"/>
              </a:ext>
            </a:extLst>
          </p:cNvPr>
          <p:cNvSpPr/>
          <p:nvPr/>
        </p:nvSpPr>
        <p:spPr>
          <a:xfrm>
            <a:off x="1100632" y="5408662"/>
            <a:ext cx="540000" cy="3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성공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A204C-597F-DF47-8B06-A844C43BCC4D}"/>
              </a:ext>
            </a:extLst>
          </p:cNvPr>
          <p:cNvSpPr/>
          <p:nvPr/>
        </p:nvSpPr>
        <p:spPr>
          <a:xfrm>
            <a:off x="1100632" y="5842708"/>
            <a:ext cx="540000" cy="324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도전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F4AD7C-2202-364A-BA5D-A388AA77440C}"/>
              </a:ext>
            </a:extLst>
          </p:cNvPr>
          <p:cNvSpPr/>
          <p:nvPr/>
        </p:nvSpPr>
        <p:spPr>
          <a:xfrm>
            <a:off x="1100632" y="6273352"/>
            <a:ext cx="540000" cy="324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실패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3E7323-F714-B143-8AAD-3715C5DB8421}"/>
              </a:ext>
            </a:extLst>
          </p:cNvPr>
          <p:cNvSpPr txBox="1"/>
          <p:nvPr/>
        </p:nvSpPr>
        <p:spPr>
          <a:xfrm>
            <a:off x="1640632" y="5445224"/>
            <a:ext cx="8158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납기 준수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 준수 및 요구되는 특징과 기능이 모두 충족된  경우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423448-41DA-1F40-AD6D-0AFF7456B7CF}"/>
              </a:ext>
            </a:extLst>
          </p:cNvPr>
          <p:cNvSpPr txBox="1"/>
          <p:nvPr/>
        </p:nvSpPr>
        <p:spPr>
          <a:xfrm>
            <a:off x="1640632" y="5843067"/>
            <a:ext cx="8185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추가적인 프로젝트 계획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비용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범위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일정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요구사항 등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)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변경을 통하여 산출물을 고객에 인도한 경우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7CF619-5F7D-3A40-8D5B-457166C97332}"/>
              </a:ext>
            </a:extLst>
          </p:cNvPr>
          <p:cNvSpPr txBox="1"/>
          <p:nvPr/>
        </p:nvSpPr>
        <p:spPr>
          <a:xfrm>
            <a:off x="1640632" y="6240910"/>
            <a:ext cx="8214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산출물이 고객에게 인도되지 못하고 프로젝트가 중간에 중단된 경우 </a:t>
            </a:r>
            <a:endParaRPr lang="en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A0E98E5E-4930-494A-B400-25986173F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488" y="58541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 IT 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프로젝트의 현황 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(1/4)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6" name="그룹 3">
            <a:extLst>
              <a:ext uri="{FF2B5EF4-FFF2-40B4-BE49-F238E27FC236}">
                <a16:creationId xmlns:a16="http://schemas.microsoft.com/office/drawing/2014/main" id="{D81D1693-E84E-2A47-B988-783C7EABB423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7" name="오각형 10">
              <a:extLst>
                <a:ext uri="{FF2B5EF4-FFF2-40B4-BE49-F238E27FC236}">
                  <a16:creationId xmlns:a16="http://schemas.microsoft.com/office/drawing/2014/main" id="{26C25810-F67A-A742-A9DD-7F1151E60A87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8" name="오각형 11">
              <a:extLst>
                <a:ext uri="{FF2B5EF4-FFF2-40B4-BE49-F238E27FC236}">
                  <a16:creationId xmlns:a16="http://schemas.microsoft.com/office/drawing/2014/main" id="{B5EFB862-65D0-A843-9DE6-662C643887D8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9" name="오각형 12">
              <a:extLst>
                <a:ext uri="{FF2B5EF4-FFF2-40B4-BE49-F238E27FC236}">
                  <a16:creationId xmlns:a16="http://schemas.microsoft.com/office/drawing/2014/main" id="{D83E4430-DD4E-8149-87A1-004DA826ED23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prstClr val="whiteSmoke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prstClr val="whiteSmoke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20" name="오각형 13">
              <a:extLst>
                <a:ext uri="{FF2B5EF4-FFF2-40B4-BE49-F238E27FC236}">
                  <a16:creationId xmlns:a16="http://schemas.microsoft.com/office/drawing/2014/main" id="{1DF46B65-18A8-7B48-A0F1-395C6AA1E33D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21" name="오각형 32">
              <a:extLst>
                <a:ext uri="{FF2B5EF4-FFF2-40B4-BE49-F238E27FC236}">
                  <a16:creationId xmlns:a16="http://schemas.microsoft.com/office/drawing/2014/main" id="{1C11B7DA-4CFD-3748-95BE-A7C4E34E4556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04B260B-A82E-F74B-A164-00B66A3BE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46" y="2377806"/>
            <a:ext cx="4215759" cy="277376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F149630-1F9D-7A4C-84AA-7CA84FA1114E}"/>
              </a:ext>
            </a:extLst>
          </p:cNvPr>
          <p:cNvSpPr/>
          <p:nvPr/>
        </p:nvSpPr>
        <p:spPr>
          <a:xfrm>
            <a:off x="596141" y="2949805"/>
            <a:ext cx="3826516" cy="3046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0C6DB2-5E39-D147-A151-37E92635EC03}"/>
              </a:ext>
            </a:extLst>
          </p:cNvPr>
          <p:cNvSpPr txBox="1"/>
          <p:nvPr/>
        </p:nvSpPr>
        <p:spPr>
          <a:xfrm>
            <a:off x="4941474" y="4357113"/>
            <a:ext cx="4706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실행 단계에서 계획 한 대로 변경을 최소화 한다면 그 성과는 달라 질 것임 </a:t>
            </a:r>
            <a:endParaRPr lang="en-KR" dirty="0">
              <a:solidFill>
                <a:schemeClr val="accent5">
                  <a:lumMod val="50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8" name="Oval Callout 27">
            <a:extLst>
              <a:ext uri="{FF2B5EF4-FFF2-40B4-BE49-F238E27FC236}">
                <a16:creationId xmlns:a16="http://schemas.microsoft.com/office/drawing/2014/main" id="{BDE102F8-7591-D84B-842B-F6A625A50A7E}"/>
              </a:ext>
            </a:extLst>
          </p:cNvPr>
          <p:cNvSpPr/>
          <p:nvPr/>
        </p:nvSpPr>
        <p:spPr>
          <a:xfrm>
            <a:off x="5040899" y="2688611"/>
            <a:ext cx="3008445" cy="1532477"/>
          </a:xfrm>
          <a:prstGeom prst="wedgeEllipseCallout">
            <a:avLst>
              <a:gd name="adj1" fmla="val -67391"/>
              <a:gd name="adj2" fmla="val -24568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05F5B5-98DE-F645-A3C3-DB4C1096259B}"/>
              </a:ext>
            </a:extLst>
          </p:cNvPr>
          <p:cNvSpPr txBox="1"/>
          <p:nvPr/>
        </p:nvSpPr>
        <p:spPr>
          <a:xfrm>
            <a:off x="4851446" y="2337788"/>
            <a:ext cx="286662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계획대로 실행 했다면 </a:t>
            </a:r>
            <a:r>
              <a:rPr lang="en-US" altLang="ko-KR" sz="14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?</a:t>
            </a:r>
            <a:endParaRPr lang="en-KR" sz="1400" dirty="0">
              <a:solidFill>
                <a:srgbClr val="00206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0" name="Up Arrow 29">
            <a:extLst>
              <a:ext uri="{FF2B5EF4-FFF2-40B4-BE49-F238E27FC236}">
                <a16:creationId xmlns:a16="http://schemas.microsoft.com/office/drawing/2014/main" id="{BE28CD2D-B89F-1E46-BB9D-41C1DB2D3301}"/>
              </a:ext>
            </a:extLst>
          </p:cNvPr>
          <p:cNvSpPr/>
          <p:nvPr/>
        </p:nvSpPr>
        <p:spPr>
          <a:xfrm>
            <a:off x="7376806" y="3282224"/>
            <a:ext cx="351472" cy="548596"/>
          </a:xfrm>
          <a:prstGeom prst="upArrow">
            <a:avLst/>
          </a:prstGeom>
          <a:gradFill>
            <a:gsLst>
              <a:gs pos="0">
                <a:srgbClr val="FF0000"/>
              </a:gs>
              <a:gs pos="50000">
                <a:schemeClr val="accent2">
                  <a:satMod val="110000"/>
                  <a:lumMod val="100000"/>
                  <a:shade val="10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2B80517-19CA-C243-A47A-FFAC94AE1C4C}"/>
              </a:ext>
            </a:extLst>
          </p:cNvPr>
          <p:cNvSpPr/>
          <p:nvPr/>
        </p:nvSpPr>
        <p:spPr>
          <a:xfrm>
            <a:off x="5708995" y="2916240"/>
            <a:ext cx="1672253" cy="98488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1400" cap="none" spc="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도전 </a:t>
            </a:r>
            <a:r>
              <a:rPr lang="en-US" altLang="ko-KR" sz="1400" cap="none" spc="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0%</a:t>
            </a:r>
            <a:r>
              <a:rPr lang="ko-KR" altLang="en-US" sz="1400" cap="none" spc="0" dirty="0">
                <a:ln w="0"/>
                <a:solidFill>
                  <a:schemeClr val="accent5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  낮추고</a:t>
            </a:r>
            <a:endParaRPr lang="en-US" altLang="ko-KR" sz="1400" cap="none" spc="0" dirty="0">
              <a:ln w="0"/>
              <a:solidFill>
                <a:schemeClr val="accent5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algn="ctr"/>
            <a:r>
              <a:rPr lang="ko-KR" altLang="en-US" sz="20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성공 </a:t>
            </a:r>
            <a:r>
              <a:rPr lang="en-US" altLang="ko-KR" sz="440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80%</a:t>
            </a:r>
            <a:endParaRPr lang="en-US" sz="540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17913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schemeClr val="tx1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schemeClr val="tx1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sysClr val="windowText" lastClr="000000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sysClr val="windowText" lastClr="000000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kern="0" spc="-90" dirty="0">
                  <a:solidFill>
                    <a:schemeClr val="bg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kern="0" spc="-90" dirty="0">
                  <a:solidFill>
                    <a:schemeClr val="tx1"/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782F91A5-04D8-1042-B921-60A6122265A6}"/>
              </a:ext>
            </a:extLst>
          </p:cNvPr>
          <p:cNvSpPr/>
          <p:nvPr/>
        </p:nvSpPr>
        <p:spPr>
          <a:xfrm>
            <a:off x="301124" y="1197801"/>
            <a:ext cx="9110850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계획의 변동 사유 및 근거에 정확한 내용이 없으며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계획이 실행 단계를 지나 변동된 결과만을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          가지고 분석함으로 그 연구의 한계점이 있음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Batang" panose="02030600000101010101" pitchFamily="18" charset="-127"/>
              </a:rPr>
              <a:t>. </a:t>
            </a: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Batang" panose="02030600000101010101" pitchFamily="18" charset="-127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endParaRPr lang="en-US" altLang="ko-KR" sz="1400" kern="900" dirty="0">
              <a:solidFill>
                <a:srgbClr val="676A6C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  <a:cs typeface="Arial" panose="020B0604020202020204" pitchFamily="34" charset="0"/>
            </a:endParaRPr>
          </a:p>
          <a:p>
            <a:pPr indent="180340" algn="just">
              <a:spcBef>
                <a:spcPts val="600"/>
              </a:spcBef>
              <a:spcAft>
                <a:spcPts val="800"/>
              </a:spcAft>
            </a:pPr>
            <a:r>
              <a:rPr lang="ko-KR" altLang="en-US" sz="1400" kern="900" dirty="0">
                <a:solidFill>
                  <a:srgbClr val="676A6C"/>
                </a:solidFill>
                <a:effectLst/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  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-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프로젝트 관리자의 수행 경험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(Skill &amp; Knowledge),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이해관계자의 프로젝트 방법론에 지식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           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PMO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의 참여 정도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,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프로젝트의 발주자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(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공공 또는 민간기업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)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등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</a:t>
            </a: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따라서 프로젝트 계획과 성과 </a:t>
            </a:r>
            <a: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/>
            </a:r>
            <a:br>
              <a:rPr lang="en-US" altLang="ko-KR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</a:br>
            <a:r>
              <a:rPr lang="ko-KR" altLang="en-US" sz="1400" kern="900" dirty="0">
                <a:solidFill>
                  <a:srgbClr val="676A6C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Arial" panose="020B0604020202020204" pitchFamily="34" charset="0"/>
              </a:rPr>
              <a:t>             에 지속적인 연구가 필요</a:t>
            </a:r>
            <a:endParaRPr lang="en-US" altLang="ko-KR" sz="1400" kern="900" dirty="0">
              <a:solidFill>
                <a:srgbClr val="676A6C"/>
              </a:solidFill>
              <a:latin typeface="GulimChe" panose="020B0609000101010101" pitchFamily="49" charset="-127"/>
              <a:ea typeface="GulimChe" panose="020B0609000101010101" pitchFamily="49" charset="-127"/>
              <a:cs typeface="Arial" panose="020B0604020202020204" pitchFamily="34" charset="0"/>
            </a:endParaRPr>
          </a:p>
        </p:txBody>
      </p:sp>
      <p:sp>
        <p:nvSpPr>
          <p:cNvPr id="11" name="직사각형 16">
            <a:extLst>
              <a:ext uri="{FF2B5EF4-FFF2-40B4-BE49-F238E27FC236}">
                <a16:creationId xmlns:a16="http://schemas.microsoft.com/office/drawing/2014/main" id="{BFCCC42F-86C1-D94D-B893-7A50FAF05EF7}"/>
              </a:ext>
            </a:extLst>
          </p:cNvPr>
          <p:cNvSpPr/>
          <p:nvPr/>
        </p:nvSpPr>
        <p:spPr>
          <a:xfrm>
            <a:off x="309600" y="1224185"/>
            <a:ext cx="3491271" cy="338554"/>
          </a:xfrm>
          <a:prstGeom prst="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b="1" kern="0" dirty="0">
                <a:ln>
                  <a:solidFill>
                    <a:srgbClr val="5B9BD5">
                      <a:alpha val="0"/>
                    </a:srgbClr>
                  </a:solidFill>
                </a:ln>
                <a:latin typeface="GulimChe" panose="020B0609000101010101" pitchFamily="49" charset="-127"/>
                <a:ea typeface="GulimChe" panose="020B0609000101010101" pitchFamily="49" charset="-127"/>
              </a:rPr>
              <a:t>한계점 및 향후 연구 방향</a:t>
            </a:r>
            <a:endParaRPr lang="ko-KR" altLang="en-US" b="1" u="none" kern="0" spc="0" normalizeH="0" baseline="0" dirty="0">
              <a:ln>
                <a:solidFill>
                  <a:srgbClr val="5B9BD5">
                    <a:alpha val="0"/>
                  </a:srgbClr>
                </a:solidFill>
              </a:ln>
              <a:effectLst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3" name="직각 삼각형 15">
            <a:extLst>
              <a:ext uri="{FF2B5EF4-FFF2-40B4-BE49-F238E27FC236}">
                <a16:creationId xmlns:a16="http://schemas.microsoft.com/office/drawing/2014/main" id="{87FE4C8E-45D8-1F4B-A310-F684436351C5}"/>
              </a:ext>
            </a:extLst>
          </p:cNvPr>
          <p:cNvSpPr/>
          <p:nvPr/>
        </p:nvSpPr>
        <p:spPr>
          <a:xfrm flipH="1" flipV="1">
            <a:off x="309600" y="1540309"/>
            <a:ext cx="252159" cy="232618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u="none" kern="0" spc="0" normalizeH="0" baseline="0" dirty="0">
              <a:ln>
                <a:noFill/>
              </a:ln>
              <a:solidFill>
                <a:prstClr val="whiteSmoke"/>
              </a:solidFill>
              <a:effectLst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EC35EB-3D97-CD44-94F4-A64849FD6FD2}"/>
              </a:ext>
            </a:extLst>
          </p:cNvPr>
          <p:cNvSpPr/>
          <p:nvPr/>
        </p:nvSpPr>
        <p:spPr>
          <a:xfrm>
            <a:off x="604186" y="1916832"/>
            <a:ext cx="5705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수행하는 회사의 데이터 실적 기준의 한계점 </a:t>
            </a:r>
            <a:endParaRPr lang="en-KR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26D99E-3A80-9448-AED4-075BDE7FA171}"/>
              </a:ext>
            </a:extLst>
          </p:cNvPr>
          <p:cNvSpPr/>
          <p:nvPr/>
        </p:nvSpPr>
        <p:spPr>
          <a:xfrm>
            <a:off x="604186" y="3215625"/>
            <a:ext cx="74494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 각 단계별 변동의 발생 원인에 근거 및 문제에 대한 조사 필요 </a:t>
            </a:r>
            <a:endParaRPr lang="en-KR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4B87D0-CEE6-7043-9168-F385B7530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24" y="565236"/>
            <a:ext cx="8978900" cy="5461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D74B6B-FD62-7643-9DAB-71022A4EBE57}"/>
              </a:ext>
            </a:extLst>
          </p:cNvPr>
          <p:cNvSpPr/>
          <p:nvPr/>
        </p:nvSpPr>
        <p:spPr>
          <a:xfrm>
            <a:off x="561759" y="3580563"/>
            <a:ext cx="92961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GulimChe" panose="020B0609000101010101" pitchFamily="49" charset="-127"/>
                <a:ea typeface="GulimChe" panose="020B0609000101010101" pitchFamily="49" charset="-127"/>
              </a:rPr>
              <a:t>프로젝트를 수행하면 프로젝트 환경에 따라 그 성과도 달라 질 것임으로 추가적인 연구 필요</a:t>
            </a:r>
            <a:endParaRPr lang="en-KR" sz="1600" dirty="0"/>
          </a:p>
        </p:txBody>
      </p:sp>
    </p:spTree>
    <p:extLst>
      <p:ext uri="{BB962C8B-B14F-4D97-AF65-F5344CB8AC3E}">
        <p14:creationId xmlns:p14="http://schemas.microsoft.com/office/powerpoint/2010/main" val="24280565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latin typeface="GulimChe" panose="020B0609000101010101" pitchFamily="49" charset="-127"/>
                <a:ea typeface="GulimChe" panose="020B0609000101010101" pitchFamily="49" charset="-127"/>
              </a:rPr>
              <a:t>참고문헌</a:t>
            </a:r>
            <a:endParaRPr lang="ko-KR" altLang="en-US" sz="3200" dirty="0"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368742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0D50D72-CDBA-8241-9BB8-85D3DDB4811D}"/>
              </a:ext>
            </a:extLst>
          </p:cNvPr>
          <p:cNvSpPr/>
          <p:nvPr/>
        </p:nvSpPr>
        <p:spPr>
          <a:xfrm>
            <a:off x="-159568" y="1144245"/>
            <a:ext cx="972108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-358775" algn="just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Dov Dvira, T. R., Aaron J. Shenhar. (2003). An empirical analysis of the relationship between project planning and project success. International Journal of Project Management, 21, 6. </a:t>
            </a:r>
          </a:p>
          <a:p>
            <a:pPr lvl="2" indent="-358775" algn="just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Dvir, D., &amp; Lechler, T. (2004). Plans are nothing, changing plans is everything: the impact of changes on project success. Research Policy, 33(1), 1-15. doi:10.1016/j.respol.2003.04.001</a:t>
            </a:r>
          </a:p>
          <a:p>
            <a:pPr lvl="2" indent="-358775" algn="just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Dvir, D., Raz, T., &amp; Shenhar, A. J. (2003). An empirical analysis of the relationship between project planning and project success. International Journal of Project Management, 21(2), 89-95. doi:10.1016/s0263-7863(02)00012-1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hullsunder, S. (2019a). The Impact of Effective Planning on Project Success – A Literature Review. nternational Research Journal of Engineering and Technology, 06(02), 3. 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Phullsunder, S. (2019b). The Impact of the Planning Phase on Project Success. International Research Journal of Engineering and Technology (IRJET). 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PMI. (2017a). A guide to the project management body of knowledge: PMBOK guide. Project Management Institute, 6th Edition. 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PMI. (2017b). Success Rates Rise - Transforming  the high cost of low performance. Pulse of the Profession. 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Serrador, P., &amp; Turner, R. (2015). What is Enough Planning? Results From a Global Quantitative Study. IEEE Transactions on Engineering Management, 62(4), 462-474. doi:10.1109/tem.2015.2448059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Son, H., Lee, S., &amp; Kim, C. (2015). An Empirical Investigation of Key Pre-project Planning Practices Affecting the Cost Performance of Green Building Projects. Procedia Engineering, 118, 37-41. doi:10.1016/j.proeng.2015.08.401</a:t>
            </a:r>
          </a:p>
          <a:p>
            <a:endParaRPr lang="en-KR" sz="1200" dirty="0">
              <a:latin typeface="GulimChe" panose="020B0609000101010101" pitchFamily="49" charset="-127"/>
            </a:endParaRPr>
          </a:p>
          <a:p>
            <a:endParaRPr lang="en-KR" dirty="0">
              <a:latin typeface="GulimChe" panose="020B0609000101010101" pitchFamily="49" charset="-127"/>
            </a:endParaRPr>
          </a:p>
          <a:p>
            <a:endParaRPr lang="en-KR" sz="1200" dirty="0">
              <a:latin typeface="GulimChe" panose="020B0609000101010101" pitchFamily="49" charset="-127"/>
            </a:endParaRPr>
          </a:p>
          <a:p>
            <a:pPr marL="457200" indent="-457200" algn="just"/>
            <a:endParaRPr lang="en-KR" sz="1200" dirty="0">
              <a:effectLst/>
              <a:latin typeface="GulimChe" panose="020B0609000101010101" pitchFamily="49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6DD2A61-3F1C-7A46-B646-D19BAF688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A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참고문헌 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6944066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0D50D72-CDBA-8241-9BB8-85D3DDB4811D}"/>
              </a:ext>
            </a:extLst>
          </p:cNvPr>
          <p:cNvSpPr/>
          <p:nvPr/>
        </p:nvSpPr>
        <p:spPr>
          <a:xfrm>
            <a:off x="-159568" y="1144245"/>
            <a:ext cx="950505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Tariq, S., Ahmad, N., Ashraf, M. U., Alghamdi, A. M., &amp; Alfakeeh, A. S. (2020). Measuring the Impact of Scope Changes on Project Plan Using EVM. IEEE Access, 8, 154589-154613. doi:10.1109/access.2020.3018169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Zwikael, O., &amp; Globerson, S. (2006). Benchmarking of project planning and success in selected industries. Benchmarking: An International Journal, 13(6), 688-700. doi:10.1108/14635770610709059</a:t>
            </a:r>
          </a:p>
          <a:p>
            <a:pPr lvl="2" indent="-358775">
              <a:spcBef>
                <a:spcPts val="600"/>
              </a:spcBef>
              <a:tabLst>
                <a:tab pos="5770563" algn="l"/>
              </a:tabLst>
            </a:pPr>
            <a:r>
              <a:rPr lang="en-KR" sz="1200" dirty="0">
                <a:latin typeface="GulimChe" panose="020B0609000101010101" pitchFamily="49" charset="-127"/>
              </a:rPr>
              <a:t>Zwikael, O., Pathak, R. D., Singh, G., &amp; Ahmed, S. (2014). The moderating effect of risk on the relationship between planning and success. International Journal of Project Management, 32(3), 435-441. doi:10.1016/j.ijproman.2013.07.002</a:t>
            </a:r>
          </a:p>
          <a:p>
            <a:pPr lvl="2" indent="-358775" latinLnBrk="0">
              <a:spcBef>
                <a:spcPts val="600"/>
              </a:spcBef>
              <a:tabLst>
                <a:tab pos="5770563" algn="l"/>
              </a:tabLst>
              <a:defRPr>
                <a:uFillTx/>
              </a:defRPr>
            </a:pPr>
            <a:r>
              <a:rPr lang="ko-KR" altLang="en-US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산업통상자원부 </a:t>
            </a:r>
            <a:r>
              <a:rPr lang="ko-KR" altLang="en-US" sz="1200" kern="0" spc="-60" dirty="0" err="1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기술표준원</a:t>
            </a:r>
            <a:r>
              <a:rPr lang="en-US" altLang="ko-KR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 </a:t>
            </a:r>
            <a:r>
              <a:rPr lang="ko-KR" altLang="en-US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산</a:t>
            </a:r>
            <a:r>
              <a:rPr lang="en-US" altLang="ko-KR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 (2013). </a:t>
            </a:r>
            <a:r>
              <a:rPr lang="ko-KR" altLang="en-US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프로젝트관리 표준</a:t>
            </a:r>
            <a:r>
              <a:rPr lang="en-US" altLang="ko-KR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</a:t>
            </a:r>
            <a:r>
              <a:rPr lang="en-US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ISO 21500) </a:t>
            </a:r>
            <a:r>
              <a:rPr lang="ko-KR" altLang="en-US" sz="1200" kern="0" spc="-60" dirty="0" err="1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이행가이드</a:t>
            </a:r>
            <a:r>
              <a:rPr lang="en-US" altLang="ko-KR" sz="1200" kern="0" spc="-60" dirty="0">
                <a:ln>
                  <a:solidFill>
                    <a:srgbClr val="5B9BD5">
                      <a:alpha val="0"/>
                    </a:srgbClr>
                  </a:solidFill>
                </a:ln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. </a:t>
            </a:r>
          </a:p>
          <a:p>
            <a:endParaRPr lang="en-KR" sz="1200" dirty="0">
              <a:latin typeface="GulimChe" panose="020B0609000101010101" pitchFamily="49" charset="-127"/>
            </a:endParaRPr>
          </a:p>
          <a:p>
            <a:endParaRPr lang="en-KR" dirty="0">
              <a:latin typeface="GulimChe" panose="020B0609000101010101" pitchFamily="49" charset="-127"/>
            </a:endParaRPr>
          </a:p>
          <a:p>
            <a:endParaRPr lang="en-KR" sz="1200" dirty="0">
              <a:latin typeface="GulimChe" panose="020B0609000101010101" pitchFamily="49" charset="-127"/>
            </a:endParaRPr>
          </a:p>
          <a:p>
            <a:pPr marL="457200" indent="-457200" algn="just"/>
            <a:endParaRPr lang="en-KR" sz="1200" dirty="0">
              <a:effectLst/>
              <a:latin typeface="GulimChe" panose="020B0609000101010101" pitchFamily="49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71BD57-14BD-9B4F-A7D4-0ABC3AEF5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A</a:t>
            </a: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.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참고문헌 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986990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B7E148-4BCB-684C-B787-63EAE13BFD7D}"/>
              </a:ext>
            </a:extLst>
          </p:cNvPr>
          <p:cNvSpPr/>
          <p:nvPr/>
        </p:nvSpPr>
        <p:spPr>
          <a:xfrm>
            <a:off x="1900231" y="2636912"/>
            <a:ext cx="5724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End of Document</a:t>
            </a:r>
            <a:endParaRPr lang="en-US" sz="540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48253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2273B895-849F-944C-8D70-1E93AB222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87" y="1628800"/>
            <a:ext cx="16224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0BCDA73-1852-CD40-B79E-F183B033A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8" y="404664"/>
            <a:ext cx="529320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ko-KR" sz="2800" dirty="0">
                <a:latin typeface="돋움" pitchFamily="50" charset="-127"/>
                <a:ea typeface="돋움" pitchFamily="50" charset="-127"/>
              </a:rPr>
              <a:t>Question &amp; Answer</a:t>
            </a:r>
          </a:p>
        </p:txBody>
      </p:sp>
    </p:spTree>
    <p:extLst>
      <p:ext uri="{BB962C8B-B14F-4D97-AF65-F5344CB8AC3E}">
        <p14:creationId xmlns:p14="http://schemas.microsoft.com/office/powerpoint/2010/main" val="2402702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2535F13-70DB-3C44-9D99-1A50152D67A3}"/>
              </a:ext>
            </a:extLst>
          </p:cNvPr>
          <p:cNvSpPr txBox="1"/>
          <p:nvPr/>
        </p:nvSpPr>
        <p:spPr>
          <a:xfrm>
            <a:off x="505570" y="1148683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국내  </a:t>
            </a:r>
            <a:r>
              <a:rPr lang="en-US" altLang="ko-KR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IT </a:t>
            </a:r>
            <a:r>
              <a:rPr lang="ko-KR" altLang="en-US" u="sng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결과 </a:t>
            </a:r>
            <a:endParaRPr lang="en-US" altLang="ko-KR" u="sng" dirty="0">
              <a:solidFill>
                <a:schemeClr val="accent5">
                  <a:lumMod val="50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0DE600-903E-0B47-9CE5-C3CCA2A1B2ED}"/>
              </a:ext>
            </a:extLst>
          </p:cNvPr>
          <p:cNvSpPr txBox="1"/>
          <p:nvPr/>
        </p:nvSpPr>
        <p:spPr>
          <a:xfrm>
            <a:off x="488505" y="1607863"/>
            <a:ext cx="907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SW  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공학 백과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2016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년에 따르면  납기 만 준수 약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32.1%,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비용만 준수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10.4%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하고 있다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 그런데 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 프로젝트 계획에  잘 세웠다면  모두 준수한 비율 높일 수 있을 것임</a:t>
            </a:r>
            <a:r>
              <a:rPr lang="en-US" altLang="ko-KR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.</a:t>
            </a:r>
            <a:r>
              <a:rPr lang="ko-KR" altLang="en-US" sz="14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US" altLang="ko-KR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4A5279-1123-2A42-B4F0-B6171B35909C}"/>
              </a:ext>
            </a:extLst>
          </p:cNvPr>
          <p:cNvSpPr txBox="1"/>
          <p:nvPr/>
        </p:nvSpPr>
        <p:spPr>
          <a:xfrm>
            <a:off x="418059" y="583694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Source : SW </a:t>
            </a:r>
            <a:r>
              <a:rPr lang="ko-KR" altLang="en-US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공학 백과 </a:t>
            </a:r>
            <a:r>
              <a:rPr lang="en-US" altLang="ko-KR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2012</a:t>
            </a:r>
            <a:r>
              <a:rPr lang="ko-KR" altLang="en-US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en-US" altLang="ko-KR" sz="1200" dirty="0">
                <a:latin typeface="GulimChe" panose="020B0609000101010101" pitchFamily="49" charset="-127"/>
                <a:ea typeface="GulimChe" panose="020B0609000101010101" pitchFamily="49" charset="-127"/>
              </a:rPr>
              <a:t>~2017</a:t>
            </a:r>
            <a:endParaRPr lang="en-KR" sz="1200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A0E98E5E-4930-494A-B400-25986173F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488" y="58541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 IT 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프로젝트의 현황 </a:t>
            </a: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(2/4)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90CFC1-74FF-4F44-AA55-6065CEB54A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563"/>
          <a:stretch/>
        </p:blipFill>
        <p:spPr>
          <a:xfrm>
            <a:off x="505570" y="2179153"/>
            <a:ext cx="5925643" cy="1864595"/>
          </a:xfrm>
          <a:prstGeom prst="rect">
            <a:avLst/>
          </a:prstGeom>
        </p:spPr>
      </p:pic>
      <p:grpSp>
        <p:nvGrpSpPr>
          <p:cNvPr id="17" name="그룹 3">
            <a:extLst>
              <a:ext uri="{FF2B5EF4-FFF2-40B4-BE49-F238E27FC236}">
                <a16:creationId xmlns:a16="http://schemas.microsoft.com/office/drawing/2014/main" id="{BEE74D51-0400-E940-BA3E-37F227D40B22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8" name="오각형 10">
              <a:extLst>
                <a:ext uri="{FF2B5EF4-FFF2-40B4-BE49-F238E27FC236}">
                  <a16:creationId xmlns:a16="http://schemas.microsoft.com/office/drawing/2014/main" id="{DAEB5190-5610-ED49-AA6F-C8BDEF4421C7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9" name="오각형 11">
              <a:extLst>
                <a:ext uri="{FF2B5EF4-FFF2-40B4-BE49-F238E27FC236}">
                  <a16:creationId xmlns:a16="http://schemas.microsoft.com/office/drawing/2014/main" id="{D61D1C27-D5B2-F747-B8AF-08CF9F842DF0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20" name="오각형 12">
              <a:extLst>
                <a:ext uri="{FF2B5EF4-FFF2-40B4-BE49-F238E27FC236}">
                  <a16:creationId xmlns:a16="http://schemas.microsoft.com/office/drawing/2014/main" id="{8F024068-02BF-7740-94AC-656941775335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prstClr val="whiteSmoke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prstClr val="whiteSmoke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21" name="오각형 13">
              <a:extLst>
                <a:ext uri="{FF2B5EF4-FFF2-40B4-BE49-F238E27FC236}">
                  <a16:creationId xmlns:a16="http://schemas.microsoft.com/office/drawing/2014/main" id="{3E05303E-C02F-4640-8D1F-6E77642EE2EE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22" name="오각형 32">
              <a:extLst>
                <a:ext uri="{FF2B5EF4-FFF2-40B4-BE49-F238E27FC236}">
                  <a16:creationId xmlns:a16="http://schemas.microsoft.com/office/drawing/2014/main" id="{7370518E-1213-0E4A-A832-9B8B13637775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7ADE2C8F-7739-8D40-A1A5-7508F2BFF46A}"/>
              </a:ext>
            </a:extLst>
          </p:cNvPr>
          <p:cNvSpPr/>
          <p:nvPr/>
        </p:nvSpPr>
        <p:spPr>
          <a:xfrm>
            <a:off x="2144688" y="2996952"/>
            <a:ext cx="4104456" cy="43204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15682A-83AD-5E4F-B36D-79A3AE7F86E1}"/>
              </a:ext>
            </a:extLst>
          </p:cNvPr>
          <p:cNvSpPr txBox="1"/>
          <p:nvPr/>
        </p:nvSpPr>
        <p:spPr>
          <a:xfrm>
            <a:off x="6904035" y="4487766"/>
            <a:ext cx="26574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r>
              <a:rPr lang="ko-KR" altLang="en-US" sz="160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계획과 실행 사이의 차이가 작을수록 프로젝트 성과는 계획 시점 기준으로 나올 것임</a:t>
            </a:r>
            <a:endParaRPr lang="en-KR" sz="1600" dirty="0">
              <a:solidFill>
                <a:schemeClr val="accent5">
                  <a:lumMod val="50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2623749-E4D0-EC47-B167-1F7B10482A0E}"/>
              </a:ext>
            </a:extLst>
          </p:cNvPr>
          <p:cNvSpPr txBox="1"/>
          <p:nvPr/>
        </p:nvSpPr>
        <p:spPr>
          <a:xfrm>
            <a:off x="6325688" y="2679940"/>
            <a:ext cx="36283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계획과 실행의 차가 줄어든다면 </a:t>
            </a:r>
            <a:r>
              <a:rPr lang="en-US" altLang="ko-KR" sz="14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?</a:t>
            </a:r>
            <a:r>
              <a:rPr lang="ko-KR" altLang="en-US" sz="1400" dirty="0">
                <a:solidFill>
                  <a:srgbClr val="002060"/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endParaRPr lang="en-KR" sz="1400" dirty="0">
              <a:solidFill>
                <a:srgbClr val="002060"/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814E39A-5397-8043-8458-3AA23F31F67A}"/>
              </a:ext>
            </a:extLst>
          </p:cNvPr>
          <p:cNvSpPr/>
          <p:nvPr/>
        </p:nvSpPr>
        <p:spPr>
          <a:xfrm>
            <a:off x="6686974" y="3364501"/>
            <a:ext cx="2313454" cy="769441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200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모두 준수 </a:t>
            </a:r>
            <a:r>
              <a:rPr lang="en-US" altLang="ko-KR" sz="440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ulimChe" panose="020B0609000101010101" pitchFamily="49" charset="-127"/>
                <a:ea typeface="GulimChe" panose="020B0609000101010101" pitchFamily="49" charset="-127"/>
              </a:rPr>
              <a:t>80%</a:t>
            </a:r>
            <a:endParaRPr lang="en-US" sz="540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7" name="Up Arrow 26">
            <a:extLst>
              <a:ext uri="{FF2B5EF4-FFF2-40B4-BE49-F238E27FC236}">
                <a16:creationId xmlns:a16="http://schemas.microsoft.com/office/drawing/2014/main" id="{9E194D82-A56B-8246-B398-731B9268CAAA}"/>
              </a:ext>
            </a:extLst>
          </p:cNvPr>
          <p:cNvSpPr/>
          <p:nvPr/>
        </p:nvSpPr>
        <p:spPr>
          <a:xfrm>
            <a:off x="8926191" y="3502051"/>
            <a:ext cx="351472" cy="548596"/>
          </a:xfrm>
          <a:prstGeom prst="upArrow">
            <a:avLst/>
          </a:prstGeom>
          <a:gradFill>
            <a:gsLst>
              <a:gs pos="51000">
                <a:srgbClr val="00B050">
                  <a:lumMod val="52000"/>
                  <a:lumOff val="48000"/>
                </a:srgbClr>
              </a:gs>
              <a:gs pos="72000">
                <a:schemeClr val="accent1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05A250A-348E-1641-B244-3FABFC7B6F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782173"/>
              </p:ext>
            </p:extLst>
          </p:nvPr>
        </p:nvGraphicFramePr>
        <p:xfrm>
          <a:off x="488505" y="4062782"/>
          <a:ext cx="6363574" cy="1668648"/>
        </p:xfrm>
        <a:graphic>
          <a:graphicData uri="http://schemas.openxmlformats.org/drawingml/2006/table">
            <a:tbl>
              <a:tblPr/>
              <a:tblGrid>
                <a:gridCol w="909082">
                  <a:extLst>
                    <a:ext uri="{9D8B030D-6E8A-4147-A177-3AD203B41FA5}">
                      <a16:colId xmlns:a16="http://schemas.microsoft.com/office/drawing/2014/main" val="2210051920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2516854761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1384742509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322403906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1309623529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3094580900"/>
                    </a:ext>
                  </a:extLst>
                </a:gridCol>
                <a:gridCol w="909082">
                  <a:extLst>
                    <a:ext uri="{9D8B030D-6E8A-4147-A177-3AD203B41FA5}">
                      <a16:colId xmlns:a16="http://schemas.microsoft.com/office/drawing/2014/main" val="3131294645"/>
                    </a:ext>
                  </a:extLst>
                </a:gridCol>
              </a:tblGrid>
              <a:tr h="19339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구분</a:t>
                      </a:r>
                    </a:p>
                  </a:txBody>
                  <a:tcPr marL="47625" marR="47625" marT="0" marB="0" anchor="ctr">
                    <a:lnL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2011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2012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2013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2014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2015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2016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701895"/>
                  </a:ext>
                </a:extLst>
              </a:tr>
              <a:tr h="330931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모두 준수</a:t>
                      </a:r>
                    </a:p>
                  </a:txBody>
                  <a:tcPr marL="47625" marR="47625" marT="0" marB="0" anchor="ctr">
                    <a:lnL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31.1%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41.0%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34.3%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33.7%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40.3%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11.8%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565269"/>
                  </a:ext>
                </a:extLst>
              </a:tr>
              <a:tr h="38144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납기만 준수</a:t>
                      </a:r>
                    </a:p>
                  </a:txBody>
                  <a:tcPr marL="47625" marR="47625" marT="0" marB="0" anchor="ctr">
                    <a:lnL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36.0%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19.8%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28.6%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30.4%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32.1%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55.1%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430993"/>
                  </a:ext>
                </a:extLst>
              </a:tr>
              <a:tr h="38144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비용만 준수</a:t>
                      </a:r>
                    </a:p>
                  </a:txBody>
                  <a:tcPr marL="47625" marR="47625" marT="0" marB="0" anchor="ctr">
                    <a:lnL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30.7%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2.2%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16.1%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14.1%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10.4%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12.7%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E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672025"/>
                  </a:ext>
                </a:extLst>
              </a:tr>
              <a:tr h="38144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모두 </a:t>
                      </a:r>
                      <a:r>
                        <a:rPr lang="ko-KR" altLang="en-US" sz="1200" b="0" i="0" dirty="0" err="1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미준수</a:t>
                      </a:r>
                      <a:endParaRPr lang="ko-KR" altLang="en-US" sz="1200" b="0" i="0" dirty="0">
                        <a:effectLst/>
                        <a:latin typeface="GulimChe" panose="020B0609000101010101" pitchFamily="49" charset="-127"/>
                        <a:ea typeface="GulimChe" panose="020B0609000101010101" pitchFamily="49" charset="-127"/>
                      </a:endParaRPr>
                    </a:p>
                  </a:txBody>
                  <a:tcPr marL="47625" marR="47625" marT="0" marB="0" anchor="ctr">
                    <a:lnL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2.2%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37.0%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21.0%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21.7%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17.2%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200" b="0" i="0" dirty="0">
                          <a:effectLst/>
                          <a:latin typeface="GulimChe" panose="020B0609000101010101" pitchFamily="49" charset="-127"/>
                          <a:ea typeface="GulimChe" panose="020B0609000101010101" pitchFamily="49" charset="-127"/>
                        </a:rPr>
                        <a:t>20.4%</a:t>
                      </a:r>
                    </a:p>
                  </a:txBody>
                  <a:tcPr marL="47625" marR="47625" marT="0" marB="0" anchor="ctr">
                    <a:lnL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047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914464"/>
                  </a:ext>
                </a:extLst>
              </a:tr>
            </a:tbl>
          </a:graphicData>
        </a:graphic>
      </p:graphicFrame>
      <p:sp>
        <p:nvSpPr>
          <p:cNvPr id="25" name="Oval Callout 24">
            <a:extLst>
              <a:ext uri="{FF2B5EF4-FFF2-40B4-BE49-F238E27FC236}">
                <a16:creationId xmlns:a16="http://schemas.microsoft.com/office/drawing/2014/main" id="{0D17D482-A15F-DE44-8524-8266C2401BDC}"/>
              </a:ext>
            </a:extLst>
          </p:cNvPr>
          <p:cNvSpPr/>
          <p:nvPr/>
        </p:nvSpPr>
        <p:spPr>
          <a:xfrm>
            <a:off x="6325688" y="3028939"/>
            <a:ext cx="3235825" cy="1409829"/>
          </a:xfrm>
          <a:prstGeom prst="wedgeEllipseCallout">
            <a:avLst>
              <a:gd name="adj1" fmla="val -36140"/>
              <a:gd name="adj2" fmla="val 79218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23" name="Oval Callout 22">
            <a:extLst>
              <a:ext uri="{FF2B5EF4-FFF2-40B4-BE49-F238E27FC236}">
                <a16:creationId xmlns:a16="http://schemas.microsoft.com/office/drawing/2014/main" id="{D9A8DC3D-F014-C941-9D83-78B556C32817}"/>
              </a:ext>
            </a:extLst>
          </p:cNvPr>
          <p:cNvSpPr/>
          <p:nvPr/>
        </p:nvSpPr>
        <p:spPr>
          <a:xfrm>
            <a:off x="6325687" y="3036715"/>
            <a:ext cx="3235825" cy="1409829"/>
          </a:xfrm>
          <a:prstGeom prst="wedgeEllipseCallout">
            <a:avLst>
              <a:gd name="adj1" fmla="val -56761"/>
              <a:gd name="adj2" fmla="val -4787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824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 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배경 </a:t>
            </a:r>
            <a:r>
              <a:rPr lang="en-US" altLang="ko-KR" sz="1600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(3/4)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28" name="그룹 1"/>
          <p:cNvGrpSpPr/>
          <p:nvPr/>
        </p:nvGrpSpPr>
        <p:grpSpPr>
          <a:xfrm>
            <a:off x="299044" y="1542851"/>
            <a:ext cx="9203522" cy="3772298"/>
            <a:chOff x="418707" y="1254685"/>
            <a:chExt cx="9203522" cy="3772298"/>
          </a:xfrm>
        </p:grpSpPr>
        <p:grpSp>
          <p:nvGrpSpPr>
            <p:cNvPr id="7" name="그룹 2"/>
            <p:cNvGrpSpPr/>
            <p:nvPr/>
          </p:nvGrpSpPr>
          <p:grpSpPr>
            <a:xfrm>
              <a:off x="559961" y="1254685"/>
              <a:ext cx="8911483" cy="704439"/>
              <a:chOff x="632520" y="1250649"/>
              <a:chExt cx="8911483" cy="704439"/>
            </a:xfrm>
          </p:grpSpPr>
          <p:sp>
            <p:nvSpPr>
              <p:cNvPr id="4" name="직사각형 19"/>
              <p:cNvSpPr/>
              <p:nvPr/>
            </p:nvSpPr>
            <p:spPr>
              <a:xfrm>
                <a:off x="2982938" y="1250649"/>
                <a:ext cx="6561065" cy="704439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lIns="126000" rIns="126000" rtlCol="0" anchor="ctr">
                <a:noAutofit/>
              </a:bodyPr>
              <a:lstStyle/>
              <a:p>
                <a:pPr marL="93663" indent="-82550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uFillTx/>
                  </a:defRPr>
                </a:pP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“4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차 산업혁명 시대의 기술적 도약과  문제  해결 능력을 극 대화 하는  팀 구성과  단위 목표 실행 중심의 기업 내외의 </a:t>
                </a:r>
                <a:r>
                  <a:rPr lang="ko-KR" altLang="en-US" sz="1400" kern="0" spc="-150" dirty="0">
                    <a:solidFill>
                      <a:schemeClr val="accent5">
                        <a:lumMod val="50000"/>
                      </a:schemeClr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프로젝트 중심 조직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이</a:t>
                </a:r>
                <a:r>
                  <a:rPr lang="ko-KR" altLang="en-US" sz="1400" kern="0" spc="-150" dirty="0">
                    <a:solidFill>
                      <a:schemeClr val="accent5">
                        <a:lumMod val="50000"/>
                      </a:schemeClr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산업계의 대세로 자리잡고 있음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”</a:t>
                </a:r>
              </a:p>
            </p:txBody>
          </p:sp>
          <p:sp>
            <p:nvSpPr>
              <p:cNvPr id="5" name="직사각형 20"/>
              <p:cNvSpPr/>
              <p:nvPr/>
            </p:nvSpPr>
            <p:spPr>
              <a:xfrm>
                <a:off x="1342282" y="1387592"/>
                <a:ext cx="1717962" cy="539559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9525">
                <a:noFill/>
              </a:ln>
              <a:effectLst/>
              <a:scene3d>
                <a:camera prst="orthographicFront"/>
                <a:lightRig rig="freezing" dir="t"/>
              </a:scene3d>
              <a:sp3d prstMaterial="matte"/>
            </p:spPr>
            <p:txBody>
              <a:bodyPr lIns="0" rIns="0" rtlCol="0" anchor="ctr">
                <a:noAutofit/>
              </a:bodyPr>
              <a:lstStyle/>
              <a:p>
                <a:pPr algn="ctr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defRPr>
                    <a:uFillTx/>
                  </a:defRPr>
                </a:pPr>
                <a:r>
                  <a:rPr lang="ko-KR" altLang="en-US" sz="1400" kern="0" spc="-150" dirty="0">
                    <a:gradFill>
                      <a:gsLst>
                        <a:gs pos="0">
                          <a:prstClr val="whiteSmoke"/>
                        </a:gs>
                        <a:gs pos="100000">
                          <a:prstClr val="whiteSmoke"/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프로젝트 중심 조직 </a:t>
                </a:r>
              </a:p>
            </p:txBody>
          </p:sp>
          <p:sp>
            <p:nvSpPr>
              <p:cNvPr id="6" name="직사각형 21"/>
              <p:cNvSpPr/>
              <p:nvPr/>
            </p:nvSpPr>
            <p:spPr bwMode="gray">
              <a:xfrm>
                <a:off x="632520" y="1371725"/>
                <a:ext cx="288032" cy="28803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t"/>
              <a:lstStyle/>
              <a:p>
                <a:pPr algn="ctr" fontAlgn="base" latinLnBrk="0">
                  <a:spcBef>
                    <a:spcPct val="20000"/>
                  </a:spcBef>
                  <a:spcAft>
                    <a:spcPct val="0"/>
                  </a:spcAft>
                  <a:defRPr>
                    <a:uFillTx/>
                  </a:defRPr>
                </a:pPr>
                <a:r>
                  <a:rPr lang="en-US" altLang="ko-KR" sz="2800" kern="0" spc="-150" dirty="0">
                    <a:solidFill>
                      <a:srgbClr val="4472C4">
                        <a:lumMod val="75000"/>
                      </a:srgbClr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sym typeface="맑은 고딕"/>
                  </a:rPr>
                  <a:t>1</a:t>
                </a:r>
                <a:endParaRPr lang="ko-KR" altLang="en-US" sz="2800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endParaRPr>
              </a:p>
            </p:txBody>
          </p:sp>
        </p:grpSp>
        <p:grpSp>
          <p:nvGrpSpPr>
            <p:cNvPr id="11" name="그룹 62"/>
            <p:cNvGrpSpPr/>
            <p:nvPr/>
          </p:nvGrpSpPr>
          <p:grpSpPr>
            <a:xfrm>
              <a:off x="559961" y="2128947"/>
              <a:ext cx="9062268" cy="1172152"/>
              <a:chOff x="632520" y="2058745"/>
              <a:chExt cx="9062268" cy="1172152"/>
            </a:xfrm>
          </p:grpSpPr>
          <p:sp>
            <p:nvSpPr>
              <p:cNvPr id="8" name="직사각형 27"/>
              <p:cNvSpPr/>
              <p:nvPr/>
            </p:nvSpPr>
            <p:spPr>
              <a:xfrm>
                <a:off x="1342282" y="2151896"/>
                <a:ext cx="1717962" cy="1011223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9525">
                <a:noFill/>
              </a:ln>
              <a:effectLst/>
              <a:scene3d>
                <a:camera prst="orthographicFront"/>
                <a:lightRig rig="freezing" dir="t"/>
              </a:scene3d>
              <a:sp3d prstMaterial="matte"/>
            </p:spPr>
            <p:txBody>
              <a:bodyPr lIns="144000" rIns="0" rtlCol="0" anchor="ctr">
                <a:noAutofit/>
              </a:bodyPr>
              <a:lstStyle/>
              <a:p>
                <a:pPr algn="ctr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defRPr>
                    <a:uFillTx/>
                  </a:defRPr>
                </a:pPr>
                <a:r>
                  <a:rPr lang="ko-KR" altLang="en-US" sz="1400" kern="0" spc="-150" dirty="0">
                    <a:gradFill>
                      <a:gsLst>
                        <a:gs pos="0">
                          <a:prstClr val="whiteSmoke"/>
                        </a:gs>
                        <a:gs pos="100000">
                          <a:prstClr val="whiteSmoke"/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부정확한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whiteSmoke"/>
                        </a:gs>
                        <a:gs pos="100000">
                          <a:prstClr val="whiteSmoke"/>
                        </a:gs>
                      </a:gsLst>
                      <a:lin ang="10800000" scaled="1"/>
                    </a:gra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</a:rPr>
                  <a:t>계획과 프로젝트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whiteSmoke"/>
                        </a:gs>
                        <a:gs pos="100000">
                          <a:prstClr val="whiteSmoke"/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실패 </a:t>
                </a:r>
                <a:endParaRPr lang="ko-KR" altLang="en-US" sz="1400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uFillTx/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9" name="직사각형 28"/>
              <p:cNvSpPr/>
              <p:nvPr/>
            </p:nvSpPr>
            <p:spPr>
              <a:xfrm>
                <a:off x="2982938" y="2058745"/>
                <a:ext cx="6711850" cy="1172152"/>
              </a:xfrm>
              <a:prstGeom prst="rect">
                <a:avLst/>
              </a:prstGeom>
              <a:noFill/>
              <a:ln w="9525">
                <a:noFill/>
              </a:ln>
              <a:effectLst/>
            </p:spPr>
            <p:txBody>
              <a:bodyPr lIns="126000" rIns="126000" rtlCol="0" anchor="ctr">
                <a:noAutofit/>
              </a:bodyPr>
              <a:lstStyle/>
              <a:p>
                <a:pPr marL="93663" indent="-93663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uFillTx/>
                  </a:defRPr>
                </a:pP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“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프로젝트 계획이 성공을 보장하지는 않지만 </a:t>
                </a:r>
                <a:r>
                  <a:rPr lang="ko-KR" altLang="en-US" sz="1400" kern="0" spc="-150" dirty="0">
                    <a:solidFill>
                      <a:schemeClr val="accent5">
                        <a:lumMod val="50000"/>
                      </a:schemeClr>
                    </a:soli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계획 부족은 실패 보장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”(</a:t>
                </a:r>
                <a:r>
                  <a:rPr lang="en-US" sz="1200" kern="0" spc="-150" dirty="0" err="1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Dov</a:t>
                </a:r>
                <a:r>
                  <a:rPr lang="en-US" sz="12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en-US" sz="1200" kern="0" spc="-150" dirty="0" err="1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Dvira</a:t>
                </a:r>
                <a:r>
                  <a:rPr lang="en-US" sz="12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,</a:t>
                </a:r>
                <a:r>
                  <a:rPr lang="ko-KR" altLang="en-US" sz="12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 </a:t>
                </a:r>
                <a:r>
                  <a:rPr lang="en-US" altLang="ko-KR" sz="12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2003)</a:t>
                </a:r>
              </a:p>
              <a:p>
                <a:pPr marL="93663" indent="-93663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defRPr>
                    <a:uFillTx/>
                  </a:defRPr>
                </a:pPr>
                <a:r>
                  <a:rPr lang="ko-KR" altLang="en-US" sz="1000" dirty="0">
                    <a:latin typeface="GulimChe" panose="020B0609000101010101" pitchFamily="49" charset="-127"/>
                    <a:ea typeface="GulimChe" panose="020B0609000101010101" pitchFamily="49" charset="-127"/>
                  </a:rPr>
                  <a:t>           </a:t>
                </a:r>
                <a:r>
                  <a:rPr lang="en-US" altLang="ko-KR" sz="1000" dirty="0">
                    <a:latin typeface="GulimChe" panose="020B0609000101010101" pitchFamily="49" charset="-127"/>
                    <a:ea typeface="GulimChe" panose="020B0609000101010101" pitchFamily="49" charset="-127"/>
                  </a:rPr>
                  <a:t>(I</a:t>
                </a:r>
                <a:r>
                  <a:rPr lang="en-US" sz="1000" dirty="0">
                    <a:latin typeface="GulimChe" panose="020B0609000101010101" pitchFamily="49" charset="-127"/>
                  </a:rPr>
                  <a:t>n fact, although planning does not guarantee project success, lack of planning will probably guarantee failure.)</a:t>
                </a:r>
              </a:p>
              <a:p>
                <a:pPr marL="93663" indent="-93663" fontAlgn="base" latinLnBrk="0">
                  <a:lnSpc>
                    <a:spcPct val="120000"/>
                  </a:lnSpc>
                  <a:spcBef>
                    <a:spcPts val="2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uFillTx/>
                  </a:defRPr>
                </a:pP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“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프로젝트 계획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(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일정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,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비용 및 범위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),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계획 변경 빈도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, </a:t>
                </a:r>
                <a:r>
                  <a:rPr lang="ko-KR" altLang="en-US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목표 변경에 프로젝트 성공에 영향 주고 프로젝트 계획의 질이  프로젝트 성공에 영향을 미침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“  (</a:t>
                </a:r>
                <a:r>
                  <a:rPr lang="en-US" altLang="ko-KR" sz="1400" kern="0" spc="-150" dirty="0" err="1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Dvir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, D. and </a:t>
                </a:r>
                <a:r>
                  <a:rPr lang="en-US" altLang="ko-KR" sz="1400" kern="0" spc="-150" dirty="0" err="1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Lechler</a:t>
                </a:r>
                <a:r>
                  <a:rPr lang="en-US" altLang="ko-KR" sz="1400" kern="0" spc="-150" dirty="0">
                    <a:gradFill>
                      <a:gsLst>
                        <a:gs pos="0">
                          <a:prstClr val="black">
                            <a:lumMod val="75000"/>
                            <a:lumOff val="25000"/>
                          </a:prstClr>
                        </a:gs>
                        <a:gs pos="100000">
                          <a:prstClr val="black">
                            <a:lumMod val="75000"/>
                            <a:lumOff val="25000"/>
                          </a:prstClr>
                        </a:gs>
                      </a:gsLst>
                      <a:lin ang="10800000" scaled="1"/>
                    </a:gradFill>
                    <a:latin typeface="GulimChe" panose="020B0609000101010101" pitchFamily="49" charset="-127"/>
                    <a:ea typeface="GulimChe" panose="020B0609000101010101" pitchFamily="49" charset="-127"/>
                  </a:rPr>
                  <a:t>, 2004)</a:t>
                </a:r>
                <a:endPara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endParaRPr>
              </a:p>
            </p:txBody>
          </p:sp>
          <p:sp>
            <p:nvSpPr>
              <p:cNvPr id="10" name="직사각형 29"/>
              <p:cNvSpPr/>
              <p:nvPr/>
            </p:nvSpPr>
            <p:spPr bwMode="gray">
              <a:xfrm>
                <a:off x="632520" y="2369475"/>
                <a:ext cx="288032" cy="28803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t"/>
              <a:lstStyle/>
              <a:p>
                <a:pPr algn="ctr" fontAlgn="base" latinLnBrk="0">
                  <a:spcBef>
                    <a:spcPct val="20000"/>
                  </a:spcBef>
                  <a:spcAft>
                    <a:spcPct val="0"/>
                  </a:spcAft>
                  <a:defRPr>
                    <a:uFillTx/>
                  </a:defRPr>
                </a:pPr>
                <a:r>
                  <a:rPr lang="en-US" altLang="ko-KR" sz="2800" kern="0" spc="-150" dirty="0">
                    <a:solidFill>
                      <a:srgbClr val="4472C4">
                        <a:lumMod val="75000"/>
                      </a:srgbClr>
                    </a:soli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sym typeface="맑은 고딕"/>
                  </a:rPr>
                  <a:t>2</a:t>
                </a:r>
                <a:endParaRPr lang="ko-KR" altLang="en-US" sz="2800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endParaRPr>
              </a:p>
            </p:txBody>
          </p:sp>
        </p:grpSp>
        <p:sp>
          <p:nvSpPr>
            <p:cNvPr id="18" name="직사각형 53"/>
            <p:cNvSpPr/>
            <p:nvPr/>
          </p:nvSpPr>
          <p:spPr bwMode="gray">
            <a:xfrm>
              <a:off x="418707" y="4046057"/>
              <a:ext cx="510349" cy="459099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3</a:t>
              </a:r>
              <a:endParaRPr lang="ko-KR" altLang="en-US" sz="2800" kern="0" spc="-150" dirty="0">
                <a:solidFill>
                  <a:srgbClr val="4472C4">
                    <a:lumMod val="75000"/>
                  </a:srgb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  <p:sp>
          <p:nvSpPr>
            <p:cNvPr id="21" name="직사각형 56"/>
            <p:cNvSpPr/>
            <p:nvPr/>
          </p:nvSpPr>
          <p:spPr>
            <a:xfrm>
              <a:off x="2910379" y="3524234"/>
              <a:ext cx="6561066" cy="1502749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marL="93663" indent="-82550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uFillTx/>
                </a:defRPr>
              </a:pP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잘못된 계획으로 인해 프로젝트의 낮은 성공률은 기업에 엄청나고 경영 부담이 될 것이며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절약할 수 있 는 </a:t>
              </a:r>
              <a:r>
                <a:rPr lang="en-US" altLang="ko-KR" sz="1400" kern="0" spc="-150" dirty="0">
                  <a:latin typeface="GulimChe" panose="020B0609000101010101" pitchFamily="49" charset="-127"/>
                  <a:ea typeface="GulimChe" panose="020B0609000101010101" pitchFamily="49" charset="-127"/>
                </a:rPr>
                <a:t>60%</a:t>
              </a:r>
              <a:r>
                <a:rPr lang="ko-KR" altLang="en-US" sz="1400" kern="0" spc="-150" dirty="0">
                  <a:latin typeface="GulimChe" panose="020B0609000101010101" pitchFamily="49" charset="-127"/>
                  <a:ea typeface="GulimChe" panose="020B0609000101010101" pitchFamily="49" charset="-127"/>
                </a:rPr>
                <a:t>의 비용을 낭비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하고  있음 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이석주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2016)</a:t>
              </a:r>
            </a:p>
            <a:p>
              <a:pPr marL="93663" indent="-82550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uFillTx/>
                </a:defRPr>
              </a:pP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잘못된 계획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(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잘못된 범위 정의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)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의 결과는 프로젝트 리듬을 방해하고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 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재 작업을 유발하고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 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시간을 늘리고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 </a:t>
              </a:r>
              <a:r>
                <a:rPr lang="ko-KR" altLang="en-US" sz="1400" kern="0" spc="-1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생산성과 인력의 사기를 낮추고  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불가피한 변경으로 인해 최종 프로젝트 </a:t>
              </a:r>
              <a:r>
                <a:rPr lang="ko-KR" altLang="en-US" sz="1400" kern="0" spc="-1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비용이 더 높아질 것으로 예상 되고 있음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(O'Connor,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1986)</a:t>
              </a:r>
            </a:p>
          </p:txBody>
        </p:sp>
      </p:grpSp>
      <p:grpSp>
        <p:nvGrpSpPr>
          <p:cNvPr id="35" name="그룹 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0" name="오각형 10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1" name="오각형 11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2" name="오각형 1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prstClr val="whiteSmoke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prstClr val="whiteSmoke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3" name="오각형 1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34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36" name="직사각형 55">
            <a:extLst>
              <a:ext uri="{FF2B5EF4-FFF2-40B4-BE49-F238E27FC236}">
                <a16:creationId xmlns:a16="http://schemas.microsoft.com/office/drawing/2014/main" id="{65FA16B5-157F-F94A-A89D-00C6979FB1F0}"/>
              </a:ext>
            </a:extLst>
          </p:cNvPr>
          <p:cNvSpPr/>
          <p:nvPr/>
        </p:nvSpPr>
        <p:spPr>
          <a:xfrm>
            <a:off x="1150060" y="3812399"/>
            <a:ext cx="1717962" cy="150274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marL="11113"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낮은 프로젝트 성공률</a:t>
            </a:r>
            <a:endParaRPr lang="en-US" altLang="ko-KR" sz="1400" kern="0" spc="-150" dirty="0">
              <a:gradFill>
                <a:gsLst>
                  <a:gs pos="0">
                    <a:prstClr val="whiteSmoke"/>
                  </a:gs>
                  <a:gs pos="100000">
                    <a:prstClr val="whiteSmoke"/>
                  </a:gs>
                </a:gsLst>
                <a:lin ang="10800000" scaled="1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1113"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과  </a:t>
            </a:r>
            <a:endParaRPr lang="en-US" altLang="ko-KR" sz="1400" kern="0" spc="-150" dirty="0">
              <a:gradFill>
                <a:gsLst>
                  <a:gs pos="0">
                    <a:prstClr val="whiteSmoke"/>
                  </a:gs>
                  <a:gs pos="100000">
                    <a:prstClr val="whiteSmoke"/>
                  </a:gs>
                </a:gsLst>
                <a:lin ang="10800000" scaled="1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11113"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기업 비용  절감 가능</a:t>
            </a:r>
          </a:p>
        </p:txBody>
      </p:sp>
    </p:spTree>
    <p:extLst>
      <p:ext uri="{BB962C8B-B14F-4D97-AF65-F5344CB8AC3E}">
        <p14:creationId xmlns:p14="http://schemas.microsoft.com/office/powerpoint/2010/main" val="2619636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1.  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배경 </a:t>
            </a:r>
            <a:r>
              <a:rPr lang="en-US" altLang="ko-KR" sz="1600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(</a:t>
            </a:r>
            <a:r>
              <a:rPr lang="en-US" altLang="ko-KR" sz="1600" spc="-150" dirty="0">
                <a:solidFill>
                  <a:prstClr val="black">
                    <a:lumMod val="75000"/>
                    <a:lumOff val="25000"/>
                  </a:prstClr>
                </a:solidFill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4</a:t>
            </a:r>
            <a:r>
              <a:rPr lang="en-US" altLang="ko-KR" sz="1600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/4)</a:t>
            </a:r>
            <a:r>
              <a:rPr lang="ko-KR" altLang="en-US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 </a:t>
            </a:r>
            <a:r>
              <a:rPr lang="en-US" altLang="ko-KR" sz="240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</a:t>
            </a:r>
            <a:endParaRPr lang="en-US" altLang="ko-KR" sz="2000" spc="-15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7" name="그룹 2"/>
          <p:cNvGrpSpPr/>
          <p:nvPr/>
        </p:nvGrpSpPr>
        <p:grpSpPr>
          <a:xfrm>
            <a:off x="559961" y="1813708"/>
            <a:ext cx="9069652" cy="4351595"/>
            <a:chOff x="632520" y="1659544"/>
            <a:chExt cx="9069652" cy="4351595"/>
          </a:xfrm>
        </p:grpSpPr>
        <p:sp>
          <p:nvSpPr>
            <p:cNvPr id="4" name="직사각형 19"/>
            <p:cNvSpPr/>
            <p:nvPr/>
          </p:nvSpPr>
          <p:spPr>
            <a:xfrm>
              <a:off x="2927005" y="5094787"/>
              <a:ext cx="6775167" cy="885084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marL="93663" indent="-93663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uFillTx/>
                </a:defRPr>
              </a:pPr>
              <a:r>
                <a:rPr lang="ko-KR" altLang="en-US" sz="1400" kern="0" spc="-1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계획과 프로젝트 성공 간의 관계를 실증 연구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함으로써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 프로젝트 계획의 중요성을 제시하고  잘 수립된 계획은 프로젝트의 성공에 긍정적인 영향을 준다는 </a:t>
              </a:r>
              <a:r>
                <a:rPr lang="ko-KR" altLang="en-US" sz="1400" kern="0" spc="-1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이론적 명제를 증명하는 학문적 시시점과 실무적인 관점에서는 계획의 중요성을 인식 </a:t>
              </a:r>
              <a:r>
                <a:rPr lang="ko-KR" altLang="en-US" sz="1400" kern="0" spc="-150" dirty="0" err="1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시키고자함</a:t>
              </a:r>
              <a:r>
                <a:rPr lang="ko-KR" altLang="en-US" sz="1400" kern="0" spc="-15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5" name="직사각형 20"/>
            <p:cNvSpPr/>
            <p:nvPr/>
          </p:nvSpPr>
          <p:spPr>
            <a:xfrm>
              <a:off x="1279128" y="5094786"/>
              <a:ext cx="1717962" cy="91635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0" rIns="0" rtlCol="0" anchor="ctr">
              <a:noAutofit/>
            </a:bodyPr>
            <a:lstStyle/>
            <a:p>
              <a:pPr algn="ctr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계획에 대한 실증 연구 필요 </a:t>
              </a:r>
            </a:p>
          </p:txBody>
        </p:sp>
        <p:sp>
          <p:nvSpPr>
            <p:cNvPr id="6" name="직사각형 21"/>
            <p:cNvSpPr/>
            <p:nvPr/>
          </p:nvSpPr>
          <p:spPr bwMode="gray">
            <a:xfrm>
              <a:off x="632520" y="1659544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kern="0" spc="-150" dirty="0">
                  <a:solidFill>
                    <a:srgbClr val="4472C4">
                      <a:lumMod val="75000"/>
                    </a:srgbClr>
                  </a:solidFill>
                  <a:latin typeface="GulimChe" panose="020B0609000101010101" pitchFamily="49" charset="-127"/>
                  <a:ea typeface="GulimChe" panose="020B0609000101010101" pitchFamily="49" charset="-127"/>
                  <a:sym typeface="맑은 고딕"/>
                </a:rPr>
                <a:t>4</a:t>
              </a:r>
              <a:endParaRPr lang="ko-KR" altLang="en-US" sz="2800" kern="0" spc="-150" dirty="0">
                <a:solidFill>
                  <a:srgbClr val="4472C4">
                    <a:lumMod val="75000"/>
                  </a:srgb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endParaRPr>
            </a:p>
          </p:txBody>
        </p:sp>
      </p:grpSp>
      <p:grpSp>
        <p:nvGrpSpPr>
          <p:cNvPr id="11" name="그룹 62"/>
          <p:cNvGrpSpPr/>
          <p:nvPr/>
        </p:nvGrpSpPr>
        <p:grpSpPr>
          <a:xfrm>
            <a:off x="1206569" y="3248324"/>
            <a:ext cx="8394738" cy="1355130"/>
            <a:chOff x="1279128" y="3027994"/>
            <a:chExt cx="8394738" cy="1355130"/>
          </a:xfrm>
        </p:grpSpPr>
        <p:sp>
          <p:nvSpPr>
            <p:cNvPr id="8" name="직사각형 27"/>
            <p:cNvSpPr/>
            <p:nvPr/>
          </p:nvSpPr>
          <p:spPr>
            <a:xfrm>
              <a:off x="1279128" y="3027994"/>
              <a:ext cx="1717962" cy="135512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계획의 실증 연구는 초기 단계</a:t>
              </a:r>
              <a:endPara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9" name="직사각형 28"/>
            <p:cNvSpPr/>
            <p:nvPr/>
          </p:nvSpPr>
          <p:spPr>
            <a:xfrm>
              <a:off x="2927003" y="3027994"/>
              <a:ext cx="6746863" cy="1355130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marL="93663" lvl="0" indent="-82550">
                <a:spcBef>
                  <a:spcPts val="2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 계획과 성공에 대한 대부분의 연구는 학문적 토대를 마련하기 위한 연구 혹은 사례 위주의 연구들로 실증적 연구는 미진함</a:t>
              </a:r>
              <a:endPara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93663" lvl="0" indent="-82550">
                <a:spcBef>
                  <a:spcPts val="200"/>
                </a:spcBef>
                <a:defRPr/>
              </a:pPr>
              <a:endPara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marL="93663" lvl="0" indent="-82550">
                <a:spcBef>
                  <a:spcPts val="200"/>
                </a:spcBef>
                <a:buFont typeface="Arial" panose="020B0604020202020204" pitchFamily="34" charset="0"/>
                <a:buChar char="•"/>
                <a:defRPr/>
              </a:pP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기존 연구 대부분 프로젝트 참여 인력 인력 중심의 설문을 통한 결과 기반 분석 연구가 대부분이다</a:t>
              </a:r>
              <a:r>
                <a:rPr lang="en-US" altLang="ko-KR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GulimChe" panose="020B0609000101010101" pitchFamily="49" charset="-127"/>
                  <a:ea typeface="GulimChe" panose="020B0609000101010101" pitchFamily="49" charset="-127"/>
                </a:rPr>
                <a:t> 그러나 기업에서 수행한 프로젝트 계획과 실행 사이의 차이가 프로젝트 성과를 분석 실증 연구는 미진함</a:t>
              </a:r>
              <a:endPara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sp>
        <p:nvSpPr>
          <p:cNvPr id="22" name="직사각형 57"/>
          <p:cNvSpPr/>
          <p:nvPr/>
        </p:nvSpPr>
        <p:spPr bwMode="gray">
          <a:xfrm>
            <a:off x="559961" y="3781873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kern="0" spc="-150" dirty="0">
                <a:solidFill>
                  <a:srgbClr val="4472C4">
                    <a:lumMod val="75000"/>
                  </a:srgb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5</a:t>
            </a:r>
            <a:endParaRPr lang="ko-KR" altLang="en-US" sz="2800" kern="0" spc="-150" dirty="0">
              <a:solidFill>
                <a:srgbClr val="4472C4">
                  <a:lumMod val="75000"/>
                </a:srgb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sp>
        <p:nvSpPr>
          <p:cNvPr id="26" name="직사각형 69"/>
          <p:cNvSpPr/>
          <p:nvPr/>
        </p:nvSpPr>
        <p:spPr bwMode="gray">
          <a:xfrm>
            <a:off x="559961" y="5358295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kern="0" spc="-150" dirty="0">
                <a:solidFill>
                  <a:srgbClr val="4472C4">
                    <a:lumMod val="75000"/>
                  </a:srgb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6</a:t>
            </a:r>
            <a:endParaRPr lang="ko-KR" altLang="en-US" sz="2800" kern="0" spc="-150" dirty="0">
              <a:solidFill>
                <a:srgbClr val="4472C4">
                  <a:lumMod val="75000"/>
                </a:srgb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35" name="그룹 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0" name="오각형 10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1" name="오각형 11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2" name="오각형 1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prstClr val="whiteSmoke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prstClr val="whiteSmoke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33" name="오각형 1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34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  <p:sp>
        <p:nvSpPr>
          <p:cNvPr id="36" name="직사각형 47">
            <a:extLst>
              <a:ext uri="{FF2B5EF4-FFF2-40B4-BE49-F238E27FC236}">
                <a16:creationId xmlns:a16="http://schemas.microsoft.com/office/drawing/2014/main" id="{9B413588-BF6F-C447-AF02-DD1363D5D503}"/>
              </a:ext>
            </a:extLst>
          </p:cNvPr>
          <p:cNvSpPr/>
          <p:nvPr/>
        </p:nvSpPr>
        <p:spPr>
          <a:xfrm>
            <a:off x="1206569" y="1425799"/>
            <a:ext cx="1717962" cy="135512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14400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GulimChe" panose="020B0609000101010101" pitchFamily="49" charset="-127"/>
                <a:ea typeface="GulimChe" panose="020B0609000101010101" pitchFamily="49" charset="-127"/>
              </a:rPr>
              <a:t>프로젝</a:t>
            </a: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트 계획</a:t>
            </a:r>
            <a:r>
              <a:rPr lang="en-US" altLang="ko-KR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실행 및 성공의 관계</a:t>
            </a:r>
            <a:endParaRPr lang="ko-KR" altLang="en-US" sz="1400" kern="0" spc="-150" dirty="0">
              <a:gradFill>
                <a:gsLst>
                  <a:gs pos="0">
                    <a:prstClr val="whiteSmoke"/>
                  </a:gs>
                  <a:gs pos="100000">
                    <a:prstClr val="whiteSmoke"/>
                  </a:gs>
                </a:gsLst>
                <a:lin ang="10800000" scaled="1"/>
              </a:gradFill>
              <a:uFillTx/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  <p:sp>
        <p:nvSpPr>
          <p:cNvPr id="37" name="직사각형 48">
            <a:extLst>
              <a:ext uri="{FF2B5EF4-FFF2-40B4-BE49-F238E27FC236}">
                <a16:creationId xmlns:a16="http://schemas.microsoft.com/office/drawing/2014/main" id="{6BDE155A-E902-A148-88E0-C2881C6165A8}"/>
              </a:ext>
            </a:extLst>
          </p:cNvPr>
          <p:cNvSpPr/>
          <p:nvPr/>
        </p:nvSpPr>
        <p:spPr>
          <a:xfrm>
            <a:off x="2854444" y="1232306"/>
            <a:ext cx="6923091" cy="1655534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marL="93663" indent="-93663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프로젝트의  명확하게 수립된 세부  계획에 따른  실행과 프로젝트 성공은 은  서비스 및 제품의 무결성 뿐 아니라 </a:t>
            </a:r>
            <a:r>
              <a: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</a:t>
            </a: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계획에  소비된 노력 수준에 따라 크게 좌우함</a:t>
            </a:r>
            <a:r>
              <a: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(Gibson 1996)</a:t>
            </a:r>
          </a:p>
          <a:p>
            <a:pPr marL="93663" indent="-93663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프로젝트  실행  단계에서 다양한 이유로 인하여 프로젝트의 저조한 성과로 너무 많은 자원과  비용 지출  발생하고</a:t>
            </a:r>
            <a:r>
              <a: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또한  프로젝트 계획과 실행 사이의 차이를 극복하지 못하고</a:t>
            </a:r>
            <a:r>
              <a:rPr lang="en-US" altLang="ko-KR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,</a:t>
            </a: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 프로젝트의 </a:t>
            </a:r>
            <a:r>
              <a:rPr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성공의 동력원으로 작용</a:t>
            </a:r>
            <a:r>
              <a:rPr lang="ko-KR" altLang="en-US" sz="14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GulimChe" panose="020B0609000101010101" pitchFamily="49" charset="-127"/>
                <a:ea typeface="GulimChe" panose="020B0609000101010101" pitchFamily="49" charset="-127"/>
              </a:rPr>
              <a:t> 하는 프로젝트 계획의 중요성을 대부분 간과하고 있음</a:t>
            </a:r>
            <a:endParaRPr lang="en-US" altLang="ko-KR" sz="14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latin typeface="GulimChe" panose="020B0609000101010101" pitchFamily="49" charset="-127"/>
              <a:ea typeface="GulimChe" panose="020B0609000101010101" pitchFamily="49" charset="-127"/>
            </a:endParaRPr>
          </a:p>
          <a:p>
            <a:pPr marL="93663" indent="-93663" fontAlgn="base">
              <a:spcBef>
                <a:spcPts val="2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프로젝트 관리에서 </a:t>
            </a:r>
            <a:r>
              <a:rPr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49</a:t>
            </a:r>
            <a:r>
              <a:rPr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개 중 </a:t>
            </a:r>
            <a:r>
              <a:rPr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24</a:t>
            </a:r>
            <a:r>
              <a:rPr lang="ko-KR" altLang="en-US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개가 계획 관련 프로세스로 구성되어 있음</a:t>
            </a:r>
            <a:r>
              <a:rPr lang="en-US" altLang="ko-KR" sz="1400" kern="0" spc="-150" dirty="0">
                <a:solidFill>
                  <a:schemeClr val="accent5">
                    <a:lumMod val="50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rPr>
              <a:t>(PMI, PMBOK 6ed)</a:t>
            </a:r>
            <a:endParaRPr lang="en-US" sz="1400" kern="0" spc="-150" dirty="0">
              <a:solidFill>
                <a:schemeClr val="accent5">
                  <a:lumMod val="50000"/>
                </a:schemeClr>
              </a:solidFill>
              <a:latin typeface="GulimChe" panose="020B0609000101010101" pitchFamily="49" charset="-127"/>
              <a:ea typeface="GulimChe" panose="020B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1618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2.  </a:t>
            </a:r>
            <a:r>
              <a:rPr lang="ko-KR" altLang="en-US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연구의 목적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		</a:t>
            </a:r>
            <a:endParaRPr lang="en-US" altLang="ko-KR" sz="2000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Che" panose="020B0609000101010101" pitchFamily="49" charset="-127"/>
              <a:ea typeface="GulimChe" panose="020B0609000101010101" pitchFamily="49" charset="-127"/>
              <a:sym typeface="맑은 고딕"/>
            </a:endParaRPr>
          </a:p>
        </p:txBody>
      </p:sp>
      <p:grpSp>
        <p:nvGrpSpPr>
          <p:cNvPr id="16" name="그룹 6"/>
          <p:cNvGrpSpPr/>
          <p:nvPr/>
        </p:nvGrpSpPr>
        <p:grpSpPr>
          <a:xfrm>
            <a:off x="517271" y="1268760"/>
            <a:ext cx="8892223" cy="4650569"/>
            <a:chOff x="646889" y="1528012"/>
            <a:chExt cx="8892223" cy="4650569"/>
          </a:xfrm>
        </p:grpSpPr>
        <p:grpSp>
          <p:nvGrpSpPr>
            <p:cNvPr id="7" name="그룹 7"/>
            <p:cNvGrpSpPr/>
            <p:nvPr/>
          </p:nvGrpSpPr>
          <p:grpSpPr>
            <a:xfrm>
              <a:off x="646889" y="1528012"/>
              <a:ext cx="3859713" cy="360000"/>
              <a:chOff x="2585155" y="1521238"/>
              <a:chExt cx="3523504" cy="360000"/>
            </a:xfrm>
          </p:grpSpPr>
          <p:sp>
            <p:nvSpPr>
              <p:cNvPr id="5" name="직사각형 9"/>
              <p:cNvSpPr/>
              <p:nvPr/>
            </p:nvSpPr>
            <p:spPr bwMode="gray">
              <a:xfrm>
                <a:off x="2585155" y="1521238"/>
                <a:ext cx="3523504" cy="360000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ctr"/>
              <a:lstStyle/>
              <a:p>
                <a:pPr algn="ctr" latinLnBrk="0">
                  <a:spcBef>
                    <a:spcPct val="20000"/>
                  </a:spcBef>
                </a:pPr>
                <a:r>
                  <a:rPr lang="ko-KR" altLang="en-US" sz="1600" b="1" spc="-150" dirty="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uFillTx/>
                    <a:latin typeface="GulimChe" panose="020B0609000101010101" pitchFamily="49" charset="-127"/>
                    <a:ea typeface="GulimChe" panose="020B0609000101010101" pitchFamily="49" charset="-127"/>
                    <a:sym typeface="맑은 고딕"/>
                  </a:rPr>
                  <a:t>본 연구의 목적</a:t>
                </a:r>
              </a:p>
            </p:txBody>
          </p:sp>
          <p:cxnSp>
            <p:nvCxnSpPr>
              <p:cNvPr id="6" name="직선 연결선 10"/>
              <p:cNvCxnSpPr/>
              <p:nvPr/>
            </p:nvCxnSpPr>
            <p:spPr>
              <a:xfrm>
                <a:off x="2752941" y="1881238"/>
                <a:ext cx="3355718" cy="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ectangle 18"/>
            <p:cNvSpPr>
              <a:spLocks noChangeArrowheads="1"/>
            </p:cNvSpPr>
            <p:nvPr/>
          </p:nvSpPr>
          <p:spPr bwMode="gray">
            <a:xfrm>
              <a:off x="646889" y="1977090"/>
              <a:ext cx="8892223" cy="4201491"/>
            </a:xfrm>
            <a:prstGeom prst="rect">
              <a:avLst/>
            </a:prstGeom>
            <a:solidFill>
              <a:sysClr val="window" lastClr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9200" rIns="90488" bIns="79200" anchor="ctr">
              <a:noAutofit/>
            </a:bodyPr>
            <a:lstStyle/>
            <a:p>
              <a:pPr lvl="0" defTabSz="762000" fontAlgn="base" latinLnBrk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관리에는 계획의 수립과 실행이라는 두가지 중요한 측면이 있다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프로젝트의 계획이 적정하게 수립되었고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 또 계획이 예정대로 실행된다면 프로젝트는 성공적이며  프로젝트 계획과 프로젝트 성과  간의 연관성 찾고자 함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400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lvl="0" defTabSz="762000" fontAlgn="base" latinLnBrk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잘 수립된 프로젝트 계획은 실행을 지나 종료 시점에 프로젝트의 성과에 영향을 주고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 좋은 성과가 나올 것이라고 하는 것이 일반적인 사실이다 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이를 실제 프로젝트 수행 결과 데이터를 기반으로 분석하여 증명하는 것임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400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lvl="0" defTabSz="762000" fontAlgn="base" latinLnBrk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계획과 실행의  차이가 크지 않다면 프로젝트의 최종결과는 의도한대로 나올 것이라는 명제는 </a:t>
              </a:r>
              <a:r>
                <a:rPr lang="ko-KR" altLang="en-US" sz="1400" kern="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관리 분야 연구의 일반적인 진리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이다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 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이런 명제는 산업 실무자들이 </a:t>
              </a:r>
              <a:r>
                <a:rPr lang="ko-KR" altLang="en-US" sz="1400" kern="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경험적으로 얘기하는 수준이며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,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r>
                <a:rPr lang="ko-KR" altLang="en-US" sz="1400" kern="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계획과 실행의 차이가 프로젝트 성공에 미치는 영향에 대해서 계량적이고 실증적 연구를 통해 그 관계를 증명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하는 것임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</a:t>
              </a:r>
              <a:endParaRPr lang="en-US" altLang="ko-KR" sz="1400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GulimChe" panose="020B0609000101010101" pitchFamily="49" charset="-127"/>
                <a:ea typeface="GulimChe" panose="020B0609000101010101" pitchFamily="49" charset="-127"/>
              </a:endParaRPr>
            </a:p>
            <a:p>
              <a:pPr lvl="0" defTabSz="762000" fontAlgn="base" latinLnBrk="0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프로젝트 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계획은 수행하면서 변경되는 것이 당연한 사실이다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 그러나 프로젝트 환경에 대해서 사전에 충분히 분석하고 이를 반영하여 계획을 잘 수립했다면 계획에 따라 성실히 수행한다면 </a:t>
              </a:r>
              <a:r>
                <a:rPr lang="ko-KR" altLang="en-US" sz="1400" kern="0" spc="-100" dirty="0">
                  <a:solidFill>
                    <a:schemeClr val="accent5">
                      <a:lumMod val="50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프로젝트의 성공을 보장할 수 있다는 사실을 실무적으로 증명하고자 </a:t>
              </a:r>
              <a:r>
                <a:rPr lang="ko-KR" altLang="en-US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함</a:t>
              </a:r>
              <a:r>
                <a:rPr lang="en-US" altLang="ko-KR" sz="1400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ulimChe" panose="020B0609000101010101" pitchFamily="49" charset="-127"/>
                  <a:ea typeface="GulimChe" panose="020B0609000101010101" pitchFamily="49" charset="-127"/>
                </a:rPr>
                <a:t>.</a:t>
              </a:r>
              <a:endParaRPr lang="ko-KR" altLang="en-US" sz="1400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</p:grpSp>
      <p:grpSp>
        <p:nvGrpSpPr>
          <p:cNvPr id="23" name="그룹 2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8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연구모형 및 가설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19" name="오각형 2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이론적 배경</a:t>
              </a:r>
              <a:endParaRPr lang="ko-KR" altLang="en-US" sz="1400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kern="0" spc="-150" dirty="0">
                  <a:solidFill>
                    <a:prstClr val="whiteSmoke"/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서  론</a:t>
              </a:r>
              <a:endParaRPr lang="ko-KR" altLang="en-US" sz="900" kern="0" spc="-150" dirty="0">
                <a:solidFill>
                  <a:prstClr val="whiteSmoke"/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결 론</a:t>
              </a: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Che" panose="020B0609000101010101" pitchFamily="49" charset="-127"/>
                  <a:ea typeface="GulimChe" panose="020B0609000101010101" pitchFamily="49" charset="-127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그룹 45">
            <a:extLst>
              <a:ext uri="{FF2B5EF4-FFF2-40B4-BE49-F238E27FC236}">
                <a16:creationId xmlns:a16="http://schemas.microsoft.com/office/drawing/2014/main" id="{AA690663-4AEC-8B44-AAAB-CFC32CCBBF9B}"/>
              </a:ext>
            </a:extLst>
          </p:cNvPr>
          <p:cNvGrpSpPr/>
          <p:nvPr/>
        </p:nvGrpSpPr>
        <p:grpSpPr>
          <a:xfrm>
            <a:off x="731955" y="2254398"/>
            <a:ext cx="7728353" cy="442414"/>
            <a:chOff x="799484" y="1521312"/>
            <a:chExt cx="7150659" cy="442414"/>
          </a:xfrm>
        </p:grpSpPr>
        <p:sp>
          <p:nvSpPr>
            <p:cNvPr id="61" name="직사각형 46">
              <a:extLst>
                <a:ext uri="{FF2B5EF4-FFF2-40B4-BE49-F238E27FC236}">
                  <a16:creationId xmlns:a16="http://schemas.microsoft.com/office/drawing/2014/main" id="{58BE13B7-405D-9C40-A11B-F41273A850B2}"/>
                </a:ext>
              </a:extLst>
            </p:cNvPr>
            <p:cNvSpPr/>
            <p:nvPr/>
          </p:nvSpPr>
          <p:spPr>
            <a:xfrm>
              <a:off x="1192537" y="1521312"/>
              <a:ext cx="6757606" cy="4154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비용 변동이 프로젝트 성과는 영향을 미치는가</a:t>
              </a:r>
              <a:r>
                <a:rPr lang="en-US" altLang="ko-KR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?</a:t>
              </a:r>
            </a:p>
          </p:txBody>
        </p:sp>
        <p:sp>
          <p:nvSpPr>
            <p:cNvPr id="62" name="타원 47">
              <a:extLst>
                <a:ext uri="{FF2B5EF4-FFF2-40B4-BE49-F238E27FC236}">
                  <a16:creationId xmlns:a16="http://schemas.microsoft.com/office/drawing/2014/main" id="{B158CEF1-9FC5-644C-AC88-2AD474AAE23C}"/>
                </a:ext>
              </a:extLst>
            </p:cNvPr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4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  <a:sym typeface="맑은 고딕"/>
                </a:rPr>
                <a:t>2</a:t>
              </a:r>
              <a:endParaRPr lang="ko-KR" altLang="en-US" sz="14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endParaRPr>
            </a:p>
          </p:txBody>
        </p:sp>
      </p:grpSp>
      <p:sp>
        <p:nvSpPr>
          <p:cNvPr id="57" name="Line 57">
            <a:extLst>
              <a:ext uri="{FF2B5EF4-FFF2-40B4-BE49-F238E27FC236}">
                <a16:creationId xmlns:a16="http://schemas.microsoft.com/office/drawing/2014/main" id="{48FFE677-73ED-2E43-A21E-76397789B96B}"/>
              </a:ext>
            </a:extLst>
          </p:cNvPr>
          <p:cNvSpPr>
            <a:spLocks/>
          </p:cNvSpPr>
          <p:nvPr/>
        </p:nvSpPr>
        <p:spPr bwMode="auto">
          <a:xfrm>
            <a:off x="1183871" y="2784494"/>
            <a:ext cx="7452000" cy="4567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8" name="Line 57">
            <a:extLst>
              <a:ext uri="{FF2B5EF4-FFF2-40B4-BE49-F238E27FC236}">
                <a16:creationId xmlns:a16="http://schemas.microsoft.com/office/drawing/2014/main" id="{584CD710-A649-194B-A0E1-678183C84748}"/>
              </a:ext>
            </a:extLst>
          </p:cNvPr>
          <p:cNvSpPr>
            <a:spLocks/>
          </p:cNvSpPr>
          <p:nvPr/>
        </p:nvSpPr>
        <p:spPr bwMode="auto">
          <a:xfrm>
            <a:off x="1183871" y="4057218"/>
            <a:ext cx="7452000" cy="36395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9" name="Line 57">
            <a:extLst>
              <a:ext uri="{FF2B5EF4-FFF2-40B4-BE49-F238E27FC236}">
                <a16:creationId xmlns:a16="http://schemas.microsoft.com/office/drawing/2014/main" id="{FD4B97A9-CF77-924D-8D65-A33AC7B78A69}"/>
              </a:ext>
            </a:extLst>
          </p:cNvPr>
          <p:cNvSpPr>
            <a:spLocks/>
          </p:cNvSpPr>
          <p:nvPr/>
        </p:nvSpPr>
        <p:spPr bwMode="auto">
          <a:xfrm>
            <a:off x="1183871" y="4712800"/>
            <a:ext cx="7452000" cy="37409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63" name="Line 57">
            <a:extLst>
              <a:ext uri="{FF2B5EF4-FFF2-40B4-BE49-F238E27FC236}">
                <a16:creationId xmlns:a16="http://schemas.microsoft.com/office/drawing/2014/main" id="{A3BA7B14-9DFC-0444-856C-596BAD118DAA}"/>
              </a:ext>
            </a:extLst>
          </p:cNvPr>
          <p:cNvSpPr>
            <a:spLocks/>
          </p:cNvSpPr>
          <p:nvPr/>
        </p:nvSpPr>
        <p:spPr bwMode="auto">
          <a:xfrm>
            <a:off x="1183871" y="3408248"/>
            <a:ext cx="7452000" cy="29783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EAED57-D932-984B-823B-1BDEFF6D1C50}"/>
              </a:ext>
            </a:extLst>
          </p:cNvPr>
          <p:cNvGrpSpPr/>
          <p:nvPr/>
        </p:nvGrpSpPr>
        <p:grpSpPr>
          <a:xfrm>
            <a:off x="704528" y="1566333"/>
            <a:ext cx="7728353" cy="446491"/>
            <a:chOff x="1032516" y="1710909"/>
            <a:chExt cx="7728353" cy="446491"/>
          </a:xfrm>
        </p:grpSpPr>
        <p:grpSp>
          <p:nvGrpSpPr>
            <p:cNvPr id="33" name="그룹 22">
              <a:extLst>
                <a:ext uri="{FF2B5EF4-FFF2-40B4-BE49-F238E27FC236}">
                  <a16:creationId xmlns:a16="http://schemas.microsoft.com/office/drawing/2014/main" id="{7D45D987-76CA-854F-9256-5166FCEBD9C9}"/>
                </a:ext>
              </a:extLst>
            </p:cNvPr>
            <p:cNvGrpSpPr/>
            <p:nvPr/>
          </p:nvGrpSpPr>
          <p:grpSpPr>
            <a:xfrm>
              <a:off x="1032516" y="1710909"/>
              <a:ext cx="7303008" cy="446491"/>
              <a:chOff x="799484" y="1519569"/>
              <a:chExt cx="5218805" cy="446491"/>
            </a:xfrm>
          </p:grpSpPr>
          <p:sp>
            <p:nvSpPr>
              <p:cNvPr id="39" name="직사각형 13">
                <a:extLst>
                  <a:ext uri="{FF2B5EF4-FFF2-40B4-BE49-F238E27FC236}">
                    <a16:creationId xmlns:a16="http://schemas.microsoft.com/office/drawing/2014/main" id="{2D88CE08-1A8B-9A42-9DE8-4EBE2935C092}"/>
                  </a:ext>
                </a:extLst>
              </p:cNvPr>
              <p:cNvSpPr/>
              <p:nvPr/>
            </p:nvSpPr>
            <p:spPr>
              <a:xfrm>
                <a:off x="1192537" y="1519569"/>
                <a:ext cx="4825752" cy="41549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marL="35992" lvl="1" fontAlgn="ctr">
                  <a:lnSpc>
                    <a:spcPct val="150000"/>
                  </a:lnSpc>
                  <a:spcBef>
                    <a:spcPct val="0"/>
                  </a:spcBef>
                  <a:defRPr>
                    <a:uFillTx/>
                  </a:defRPr>
                </a:pPr>
                <a:endParaRPr lang="en-US" altLang="ko-KR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endParaRPr>
              </a:p>
            </p:txBody>
          </p:sp>
          <p:sp>
            <p:nvSpPr>
              <p:cNvPr id="40" name="타원 20">
                <a:extLst>
                  <a:ext uri="{FF2B5EF4-FFF2-40B4-BE49-F238E27FC236}">
                    <a16:creationId xmlns:a16="http://schemas.microsoft.com/office/drawing/2014/main" id="{4D21BB82-495D-714B-BD05-D37043CB1A54}"/>
                  </a:ext>
                </a:extLst>
              </p:cNvPr>
              <p:cNvSpPr/>
              <p:nvPr/>
            </p:nvSpPr>
            <p:spPr bwMode="gray">
              <a:xfrm>
                <a:off x="799484" y="1606020"/>
                <a:ext cx="278074" cy="360040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ko-KR" sz="1400" b="1" i="1" kern="0" dirty="0">
                    <a:solidFill>
                      <a:schemeClr val="accent5">
                        <a:lumMod val="75000"/>
                      </a:schemeClr>
                    </a:solidFill>
                    <a:uFillTx/>
                    <a:latin typeface="Gulim" panose="020B0600000101010101" pitchFamily="34" charset="-127"/>
                    <a:ea typeface="Gulim" panose="020B0600000101010101" pitchFamily="34" charset="-127"/>
                    <a:sym typeface="맑은 고딕"/>
                  </a:rPr>
                  <a:t>1</a:t>
                </a:r>
                <a:endParaRPr lang="ko-KR" altLang="en-US" sz="14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  <a:sym typeface="맑은 고딕"/>
                </a:endParaRPr>
              </a:p>
            </p:txBody>
          </p:sp>
        </p:grpSp>
        <p:sp>
          <p:nvSpPr>
            <p:cNvPr id="64" name="직사각형 24">
              <a:extLst>
                <a:ext uri="{FF2B5EF4-FFF2-40B4-BE49-F238E27FC236}">
                  <a16:creationId xmlns:a16="http://schemas.microsoft.com/office/drawing/2014/main" id="{9BB2BE19-9789-4F47-8643-0AB0573D9830}"/>
                </a:ext>
              </a:extLst>
            </p:cNvPr>
            <p:cNvSpPr/>
            <p:nvPr/>
          </p:nvSpPr>
          <p:spPr>
            <a:xfrm>
              <a:off x="1465469" y="1712948"/>
              <a:ext cx="7295400" cy="4154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범위 변동이 프로젝트 성과에  영향을 미치는가</a:t>
              </a:r>
              <a:r>
                <a:rPr lang="en-US" altLang="ko-KR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?</a:t>
              </a:r>
              <a:r>
                <a:rPr lang="ko-KR" altLang="en-US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 </a:t>
              </a:r>
              <a:endParaRPr lang="en-US" altLang="ko-KR" sz="1400" b="1" spc="-70" dirty="0">
                <a:solidFill>
                  <a:srgbClr val="FF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</p:grpSp>
      <p:sp>
        <p:nvSpPr>
          <p:cNvPr id="68" name="Line 57">
            <a:extLst>
              <a:ext uri="{FF2B5EF4-FFF2-40B4-BE49-F238E27FC236}">
                <a16:creationId xmlns:a16="http://schemas.microsoft.com/office/drawing/2014/main" id="{F8D6416D-1EDB-FF48-A5CD-E5092564FB15}"/>
              </a:ext>
            </a:extLst>
          </p:cNvPr>
          <p:cNvSpPr>
            <a:spLocks/>
          </p:cNvSpPr>
          <p:nvPr/>
        </p:nvSpPr>
        <p:spPr bwMode="auto">
          <a:xfrm>
            <a:off x="1183871" y="5369397"/>
            <a:ext cx="745200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" name="제목 1"/>
          <p:cNvSpPr>
            <a:spLocks/>
          </p:cNvSpPr>
          <p:nvPr/>
        </p:nvSpPr>
        <p:spPr bwMode="auto">
          <a:xfrm>
            <a:off x="481494" y="1091801"/>
            <a:ext cx="8928000" cy="30925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marL="1588" marR="0" lvl="0" indent="0" algn="l" defTabSz="914400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앞서 제시한 본 연구의 목적을 달성하기 위하여 다음과 같은 연구질문을 제시하고 실증적 연구를 진행 함 </a:t>
            </a: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3.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연구 질문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51" name="그룹 3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6" name="오각형 5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7" name="오각형 5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8" name="오각형 5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prstClr val="whiteSmoke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prstClr val="whiteSmoke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49" name="오각형 5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50" name="오각형 5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41" name="그룹 23">
            <a:extLst>
              <a:ext uri="{FF2B5EF4-FFF2-40B4-BE49-F238E27FC236}">
                <a16:creationId xmlns:a16="http://schemas.microsoft.com/office/drawing/2014/main" id="{1F9A2847-CB78-5D47-BB64-54513992B110}"/>
              </a:ext>
            </a:extLst>
          </p:cNvPr>
          <p:cNvGrpSpPr/>
          <p:nvPr/>
        </p:nvGrpSpPr>
        <p:grpSpPr>
          <a:xfrm>
            <a:off x="731955" y="2881262"/>
            <a:ext cx="7728351" cy="450803"/>
            <a:chOff x="799484" y="1512923"/>
            <a:chExt cx="7150657" cy="450803"/>
          </a:xfrm>
        </p:grpSpPr>
        <p:sp>
          <p:nvSpPr>
            <p:cNvPr id="42" name="직사각형 24">
              <a:extLst>
                <a:ext uri="{FF2B5EF4-FFF2-40B4-BE49-F238E27FC236}">
                  <a16:creationId xmlns:a16="http://schemas.microsoft.com/office/drawing/2014/main" id="{1D5A4F09-9B1C-3549-8BAF-AF46ED34EBC5}"/>
                </a:ext>
              </a:extLst>
            </p:cNvPr>
            <p:cNvSpPr/>
            <p:nvPr/>
          </p:nvSpPr>
          <p:spPr>
            <a:xfrm>
              <a:off x="1192536" y="1512923"/>
              <a:ext cx="6757605" cy="4154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일정</a:t>
              </a:r>
              <a:r>
                <a:rPr lang="en-US" altLang="ko-KR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 </a:t>
              </a:r>
              <a:r>
                <a:rPr lang="ko-KR" altLang="en-US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변동이 프로젝트 성과는 영향을 미치는가</a:t>
              </a:r>
              <a:r>
                <a:rPr lang="en-US" altLang="ko-KR" sz="14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Gulim" panose="020B0600000101010101" pitchFamily="34" charset="-127"/>
                  <a:ea typeface="Gulim" panose="020B0600000101010101" pitchFamily="34" charset="-127"/>
                </a:rPr>
                <a:t>? </a:t>
              </a:r>
            </a:p>
          </p:txBody>
        </p:sp>
        <p:sp>
          <p:nvSpPr>
            <p:cNvPr id="43" name="타원 25">
              <a:extLst>
                <a:ext uri="{FF2B5EF4-FFF2-40B4-BE49-F238E27FC236}">
                  <a16:creationId xmlns:a16="http://schemas.microsoft.com/office/drawing/2014/main" id="{9C48A343-9280-E441-AB4E-F0FFB2AE5428}"/>
                </a:ext>
              </a:extLst>
            </p:cNvPr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4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  <a:sym typeface="맑은 고딕"/>
                </a:rPr>
                <a:t>3</a:t>
              </a:r>
              <a:endParaRPr lang="ko-KR" altLang="en-US" sz="14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endParaRPr>
            </a:p>
          </p:txBody>
        </p:sp>
      </p:grpSp>
      <p:sp>
        <p:nvSpPr>
          <p:cNvPr id="56" name="Line 57">
            <a:extLst>
              <a:ext uri="{FF2B5EF4-FFF2-40B4-BE49-F238E27FC236}">
                <a16:creationId xmlns:a16="http://schemas.microsoft.com/office/drawing/2014/main" id="{E1F3245A-9D68-4142-BAB8-421C614C37EE}"/>
              </a:ext>
            </a:extLst>
          </p:cNvPr>
          <p:cNvSpPr>
            <a:spLocks/>
          </p:cNvSpPr>
          <p:nvPr/>
        </p:nvSpPr>
        <p:spPr bwMode="auto">
          <a:xfrm>
            <a:off x="1183871" y="2165307"/>
            <a:ext cx="745200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 sz="2000" dirty="0">
              <a:solidFill>
                <a:prstClr val="black"/>
              </a:solidFill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zGTXlchc0qbmDGnpXwnh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Tq9LudXECBYfXgpX.Sg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JJ_UiAEEUiQxE8NSSSvX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JGucVat02JYDC4WU6Iv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hKfBiPwNEKMgUl8AIOzB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OTVqE0rEWoUjpmIzp7m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JGucVat02JYDC4WU6Iv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hKfBiPwNEKMgUl8AIOzB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OTVqE0rEWoUjpmIzp7m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Tq9LudXECBYfXgpX.S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JGucVat02JYDC4WU6Iv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hKfBiPwNEKMgUl8AIOzB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OTVqE0rEWoUjpmIzp7m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JGucVat02JYDC4WU6Iv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OTVqE0rEWoUjpmIzp7m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GJGucVat02JYDC4WU6Iv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hKfBiPwNEKMgUl8AIOz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JJ_UiAEEUiQxE8NSSSv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1QMwuUKfECS5wFHLNVr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EHBWeFkA0yexuB6UFQjy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ZaT.p9E9U.UHpyXtSMRx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zGTXlchc0qbmDGnpXwnh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FTq9LudXECBYfXgpX.Sg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JJ_UiAEEUiQxE8NSSSvX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zGTXlchc0qbmDGnpXwnhg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8239</TotalTime>
  <Words>6207</Words>
  <Application>Microsoft Office PowerPoint</Application>
  <PresentationFormat>A4 용지(210x297mm)</PresentationFormat>
  <Paragraphs>969</Paragraphs>
  <Slides>45</Slides>
  <Notes>18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45</vt:i4>
      </vt:variant>
    </vt:vector>
  </HeadingPairs>
  <TitlesOfParts>
    <vt:vector size="59" baseType="lpstr">
      <vt:lpstr>돋움</vt:lpstr>
      <vt:lpstr>맑은 고딕</vt:lpstr>
      <vt:lpstr>Vrinda</vt:lpstr>
      <vt:lpstr>GulimChe</vt:lpstr>
      <vt:lpstr>Wingdings</vt:lpstr>
      <vt:lpstr>Arial</vt:lpstr>
      <vt:lpstr>Times New Roman</vt:lpstr>
      <vt:lpstr>HY견고딕</vt:lpstr>
      <vt:lpstr>Gulim</vt:lpstr>
      <vt:lpstr>Batang</vt:lpstr>
      <vt:lpstr>Marlett</vt:lpstr>
      <vt:lpstr>맑은 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MinJeong Oh</dc:creator>
  <cp:lastModifiedBy>user</cp:lastModifiedBy>
  <cp:revision>371</cp:revision>
  <cp:lastPrinted>2017-11-22T10:00:14Z</cp:lastPrinted>
  <dcterms:created xsi:type="dcterms:W3CDTF">2017-06-05T08:45:24Z</dcterms:created>
  <dcterms:modified xsi:type="dcterms:W3CDTF">2021-06-22T06:09:49Z</dcterms:modified>
</cp:coreProperties>
</file>