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8"/>
  </p:notesMasterIdLst>
  <p:sldIdLst>
    <p:sldId id="371" r:id="rId2"/>
    <p:sldId id="326" r:id="rId3"/>
    <p:sldId id="378" r:id="rId4"/>
    <p:sldId id="379" r:id="rId5"/>
    <p:sldId id="381" r:id="rId6"/>
    <p:sldId id="382" r:id="rId7"/>
    <p:sldId id="383" r:id="rId8"/>
    <p:sldId id="386" r:id="rId9"/>
    <p:sldId id="387" r:id="rId10"/>
    <p:sldId id="388" r:id="rId11"/>
    <p:sldId id="389" r:id="rId12"/>
    <p:sldId id="390" r:id="rId13"/>
    <p:sldId id="391" r:id="rId14"/>
    <p:sldId id="312" r:id="rId15"/>
    <p:sldId id="392" r:id="rId16"/>
    <p:sldId id="394" r:id="rId17"/>
  </p:sldIdLst>
  <p:sldSz cx="9144000" cy="6858000" type="screen4x3"/>
  <p:notesSz cx="6858000" cy="9144000"/>
  <p:embeddedFontLst>
    <p:embeddedFont>
      <p:font typeface="맑은 고딕" panose="020B0503020000020004" pitchFamily="50" charset="-127"/>
      <p:regular r:id="rId19"/>
      <p:bold r:id="rId20"/>
    </p:embeddedFont>
    <p:embeddedFont>
      <p:font typeface="맑은 고딕" panose="020B0503020000020004" pitchFamily="50" charset="-127"/>
      <p:regular r:id="rId19"/>
      <p:bold r:id="rId20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60AD"/>
    <a:srgbClr val="F15920"/>
    <a:srgbClr val="F84827"/>
    <a:srgbClr val="005AAD"/>
    <a:srgbClr val="4F81BD"/>
    <a:srgbClr val="06285C"/>
    <a:srgbClr val="5BA5F0"/>
    <a:srgbClr val="47D976"/>
    <a:srgbClr val="A847D9"/>
    <a:srgbClr val="FED3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밝은 스타일 1 - 강조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5962" autoAdjust="0"/>
  </p:normalViewPr>
  <p:slideViewPr>
    <p:cSldViewPr snapToObjects="1">
      <p:cViewPr>
        <p:scale>
          <a:sx n="125" d="100"/>
          <a:sy n="125" d="100"/>
        </p:scale>
        <p:origin x="72" y="-504"/>
      </p:cViewPr>
      <p:guideLst>
        <p:guide orient="horz" pos="2159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26AEE9-1F92-446B-8B6B-2A165D2660DF}" type="datetimeFigureOut">
              <a:rPr lang="ko-KR" altLang="en-US" smtClean="0"/>
              <a:t>2022-06-14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9EE626-9DEA-46C3-9251-DA00406C70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6812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7545-EEF4-4267-BF5C-9F500E559E09}" type="datetimeFigureOut">
              <a:rPr lang="ko-KR" altLang="en-US" smtClean="0"/>
              <a:t>2022-06-14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57887-7E2F-4354-BE0A-566284B4E1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6987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7545-EEF4-4267-BF5C-9F500E559E09}" type="datetimeFigureOut">
              <a:rPr lang="ko-KR" altLang="en-US" smtClean="0"/>
              <a:t>2022-06-14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57887-7E2F-4354-BE0A-566284B4E1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7326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7545-EEF4-4267-BF5C-9F500E559E09}" type="datetimeFigureOut">
              <a:rPr lang="ko-KR" altLang="en-US" smtClean="0"/>
              <a:t>2022-06-14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57887-7E2F-4354-BE0A-566284B4E1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2641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7545-EEF4-4267-BF5C-9F500E559E09}" type="datetimeFigureOut">
              <a:rPr lang="ko-KR" altLang="en-US" smtClean="0"/>
              <a:t>2022-06-14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57887-7E2F-4354-BE0A-566284B4E1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8310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7545-EEF4-4267-BF5C-9F500E559E09}" type="datetimeFigureOut">
              <a:rPr lang="ko-KR" altLang="en-US" smtClean="0"/>
              <a:t>2022-06-14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57887-7E2F-4354-BE0A-566284B4E1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2628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7545-EEF4-4267-BF5C-9F500E559E09}" type="datetimeFigureOut">
              <a:rPr lang="ko-KR" altLang="en-US" smtClean="0"/>
              <a:t>2022-06-14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57887-7E2F-4354-BE0A-566284B4E1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7657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7545-EEF4-4267-BF5C-9F500E559E09}" type="datetimeFigureOut">
              <a:rPr lang="ko-KR" altLang="en-US" smtClean="0"/>
              <a:t>2022-06-14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57887-7E2F-4354-BE0A-566284B4E1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4454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7545-EEF4-4267-BF5C-9F500E559E09}" type="datetimeFigureOut">
              <a:rPr lang="ko-KR" altLang="en-US" smtClean="0"/>
              <a:t>2022-06-14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57887-7E2F-4354-BE0A-566284B4E1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4190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7545-EEF4-4267-BF5C-9F500E559E09}" type="datetimeFigureOut">
              <a:rPr lang="ko-KR" altLang="en-US" smtClean="0"/>
              <a:t>2022-06-14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57887-7E2F-4354-BE0A-566284B4E1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3180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7545-EEF4-4267-BF5C-9F500E559E09}" type="datetimeFigureOut">
              <a:rPr lang="ko-KR" altLang="en-US" smtClean="0"/>
              <a:t>2022-06-14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57887-7E2F-4354-BE0A-566284B4E1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0807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7545-EEF4-4267-BF5C-9F500E559E09}" type="datetimeFigureOut">
              <a:rPr lang="ko-KR" altLang="en-US" smtClean="0"/>
              <a:t>2022-06-14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57887-7E2F-4354-BE0A-566284B4E1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3939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57545-EEF4-4267-BF5C-9F500E559E09}" type="datetimeFigureOut">
              <a:rPr lang="ko-KR" altLang="en-US" smtClean="0"/>
              <a:t>2022-06-14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57887-7E2F-4354-BE0A-566284B4E1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3227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41000">
              <a:schemeClr val="tx1">
                <a:lumMod val="0"/>
                <a:lumOff val="100000"/>
                <a:alpha val="0"/>
              </a:schemeClr>
            </a:gs>
            <a:gs pos="95000">
              <a:schemeClr val="bg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-36195" y="0"/>
            <a:ext cx="5400675" cy="2961005"/>
          </a:xfrm>
          <a:prstGeom prst="rect">
            <a:avLst/>
          </a:prstGeom>
          <a:solidFill>
            <a:srgbClr val="005A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>
            <a:spLocks/>
          </p:cNvSpPr>
          <p:nvPr/>
        </p:nvSpPr>
        <p:spPr>
          <a:xfrm>
            <a:off x="-18696" y="10114"/>
            <a:ext cx="9147175" cy="6882130"/>
          </a:xfrm>
          <a:prstGeom prst="rect">
            <a:avLst/>
          </a:prstGeom>
          <a:gradFill rotWithShape="1">
            <a:gsLst>
              <a:gs pos="41000">
                <a:schemeClr val="tx1">
                  <a:lumMod val="0"/>
                  <a:lumOff val="100000"/>
                  <a:alpha val="0"/>
                </a:schemeClr>
              </a:gs>
              <a:gs pos="95000">
                <a:schemeClr val="tx1">
                  <a:lumMod val="0"/>
                  <a:alpha val="21000"/>
                </a:schemeClr>
              </a:gs>
            </a:gsLst>
            <a:path path="circle">
              <a:fillToRect l="50000" t="50000" r="50000" b="50000"/>
            </a:path>
          </a:gra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latinLnBrk="0">
              <a:buFontTx/>
              <a:buNone/>
            </a:pPr>
            <a:endParaRPr lang="ko-KR" altLang="en-US" sz="2800">
              <a:solidFill>
                <a:srgbClr val="FFFFFF"/>
              </a:solidFill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5363845" y="2961005"/>
            <a:ext cx="3816350" cy="3896995"/>
            <a:chOff x="5363845" y="2961005"/>
            <a:chExt cx="3816350" cy="3896995"/>
          </a:xfrm>
        </p:grpSpPr>
        <p:sp>
          <p:nvSpPr>
            <p:cNvPr id="15" name="직사각형 14"/>
            <p:cNvSpPr/>
            <p:nvPr/>
          </p:nvSpPr>
          <p:spPr>
            <a:xfrm flipV="1">
              <a:off x="5363845" y="2961005"/>
              <a:ext cx="3816350" cy="3896995"/>
            </a:xfrm>
            <a:prstGeom prst="rect">
              <a:avLst/>
            </a:prstGeom>
            <a:solidFill>
              <a:srgbClr val="005A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012160" y="3007995"/>
              <a:ext cx="29899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spc="-150" dirty="0" err="1">
                  <a:ln>
                    <a:solidFill>
                      <a:schemeClr val="bg1">
                        <a:alpha val="15000"/>
                      </a:schemeClr>
                    </a:solidFill>
                  </a:ln>
                  <a:solidFill>
                    <a:schemeClr val="bg1"/>
                  </a:solidFill>
                  <a:latin typeface="+mj-lt"/>
                  <a:ea typeface="굴림체" panose="020B0609000101010101" pitchFamily="49" charset="-127"/>
                </a:rPr>
                <a:t>남은진ㅣ</a:t>
              </a:r>
              <a:r>
                <a:rPr lang="ko-KR" altLang="en-US" sz="1200" spc="-150" dirty="0">
                  <a:ln>
                    <a:solidFill>
                      <a:schemeClr val="bg1">
                        <a:alpha val="15000"/>
                      </a:schemeClr>
                    </a:solidFill>
                  </a:ln>
                  <a:solidFill>
                    <a:schemeClr val="bg1"/>
                  </a:solidFill>
                  <a:latin typeface="+mj-lt"/>
                  <a:ea typeface="굴림체" panose="020B0609000101010101" pitchFamily="49" charset="-127"/>
                </a:rPr>
                <a:t> 윤영준 </a:t>
              </a:r>
              <a:r>
                <a:rPr lang="ko-KR" altLang="en-US" sz="1200" spc="-150" dirty="0" err="1">
                  <a:ln>
                    <a:solidFill>
                      <a:schemeClr val="bg1">
                        <a:alpha val="15000"/>
                      </a:schemeClr>
                    </a:solidFill>
                  </a:ln>
                  <a:solidFill>
                    <a:schemeClr val="bg1"/>
                  </a:solidFill>
                  <a:latin typeface="+mj-lt"/>
                  <a:ea typeface="굴림체" panose="020B0609000101010101" pitchFamily="49" charset="-127"/>
                </a:rPr>
                <a:t>ㅣ</a:t>
              </a:r>
              <a:r>
                <a:rPr lang="ko-KR" altLang="en-US" sz="1200" spc="-150" dirty="0">
                  <a:ln>
                    <a:solidFill>
                      <a:schemeClr val="bg1">
                        <a:alpha val="15000"/>
                      </a:schemeClr>
                    </a:solidFill>
                  </a:ln>
                  <a:solidFill>
                    <a:schemeClr val="bg1"/>
                  </a:solidFill>
                  <a:latin typeface="+mj-lt"/>
                  <a:ea typeface="굴림체" panose="020B0609000101010101" pitchFamily="49" charset="-127"/>
                </a:rPr>
                <a:t> 신정현 </a:t>
              </a:r>
              <a:r>
                <a:rPr lang="ko-KR" altLang="en-US" sz="1200" spc="-150" dirty="0" err="1">
                  <a:ln>
                    <a:solidFill>
                      <a:schemeClr val="bg1">
                        <a:alpha val="15000"/>
                      </a:schemeClr>
                    </a:solidFill>
                  </a:ln>
                  <a:solidFill>
                    <a:schemeClr val="bg1"/>
                  </a:solidFill>
                  <a:latin typeface="+mj-lt"/>
                  <a:ea typeface="굴림체" panose="020B0609000101010101" pitchFamily="49" charset="-127"/>
                </a:rPr>
                <a:t>ㅣ</a:t>
              </a:r>
              <a:r>
                <a:rPr lang="ko-KR" altLang="en-US" sz="1200" spc="-150" dirty="0">
                  <a:ln>
                    <a:solidFill>
                      <a:schemeClr val="bg1">
                        <a:alpha val="15000"/>
                      </a:schemeClr>
                    </a:solidFill>
                  </a:ln>
                  <a:solidFill>
                    <a:schemeClr val="bg1"/>
                  </a:solidFill>
                  <a:latin typeface="+mj-lt"/>
                  <a:ea typeface="굴림체" panose="020B0609000101010101" pitchFamily="49" charset="-127"/>
                </a:rPr>
                <a:t> 장은진 </a:t>
              </a:r>
              <a:r>
                <a:rPr lang="ko-KR" altLang="en-US" sz="1200" spc="-150" dirty="0" err="1">
                  <a:ln>
                    <a:solidFill>
                      <a:schemeClr val="bg1">
                        <a:alpha val="15000"/>
                      </a:schemeClr>
                    </a:solidFill>
                  </a:ln>
                  <a:solidFill>
                    <a:schemeClr val="bg1"/>
                  </a:solidFill>
                  <a:latin typeface="+mj-lt"/>
                  <a:ea typeface="굴림체" panose="020B0609000101010101" pitchFamily="49" charset="-127"/>
                </a:rPr>
                <a:t>ㅣ</a:t>
              </a:r>
              <a:r>
                <a:rPr lang="ko-KR" altLang="en-US" sz="1200" spc="-150" dirty="0">
                  <a:ln>
                    <a:solidFill>
                      <a:schemeClr val="bg1">
                        <a:alpha val="15000"/>
                      </a:schemeClr>
                    </a:solidFill>
                  </a:ln>
                  <a:solidFill>
                    <a:schemeClr val="bg1"/>
                  </a:solidFill>
                  <a:latin typeface="+mj-lt"/>
                  <a:ea typeface="굴림체" panose="020B0609000101010101" pitchFamily="49" charset="-127"/>
                </a:rPr>
                <a:t> 이호경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58626" y="3060065"/>
            <a:ext cx="4712509" cy="830997"/>
          </a:xfrm>
          <a:prstGeom prst="rect">
            <a:avLst/>
          </a:prstGeom>
          <a:noFill/>
        </p:spPr>
        <p:txBody>
          <a:bodyPr vert="horz" wrap="none" lIns="91440" tIns="45720" rIns="91440" bIns="45720" numCol="1" anchor="t">
            <a:spAutoFit/>
          </a:bodyPr>
          <a:lstStyle/>
          <a:p>
            <a:pPr marL="0" indent="0" algn="r" latinLnBrk="0">
              <a:buFontTx/>
              <a:buNone/>
            </a:pPr>
            <a:r>
              <a:rPr lang="ko-KR" altLang="en-US" sz="2400" b="1" spc="-90" dirty="0">
                <a:ln w="9525" cap="flat" cmpd="sng">
                  <a:solidFill>
                    <a:schemeClr val="bg1">
                      <a:alpha val="29803"/>
                    </a:schemeClr>
                  </a:solidFill>
                  <a:prstDash val="solid"/>
                </a:ln>
                <a:solidFill>
                  <a:srgbClr val="F84827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예약부도율</a:t>
            </a:r>
            <a:r>
              <a:rPr lang="en-US" altLang="ko-KR" sz="2400" b="1" spc="-90" dirty="0">
                <a:ln w="9525" cap="flat" cmpd="sng">
                  <a:solidFill>
                    <a:schemeClr val="bg1">
                      <a:alpha val="29803"/>
                    </a:schemeClr>
                  </a:solidFill>
                  <a:prstDash val="solid"/>
                </a:ln>
                <a:solidFill>
                  <a:srgbClr val="F84827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(No-show)</a:t>
            </a:r>
            <a:r>
              <a:rPr lang="ko-KR" altLang="en-US" sz="2400" b="1" spc="-90">
                <a:ln w="9525" cap="flat" cmpd="sng">
                  <a:solidFill>
                    <a:schemeClr val="bg1">
                      <a:alpha val="29803"/>
                    </a:schemeClr>
                  </a:solidFill>
                  <a:prstDash val="solid"/>
                </a:ln>
                <a:solidFill>
                  <a:srgbClr val="F84827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방지</a:t>
            </a:r>
            <a:r>
              <a:rPr lang="ko-KR" altLang="en-US" sz="2400" spc="-90">
                <a:ln w="9525" cap="flat" cmpd="sng">
                  <a:solidFill>
                    <a:schemeClr val="bg1">
                      <a:alpha val="29803"/>
                    </a:schemeClr>
                  </a:solidFill>
                  <a:prstDash val="solid"/>
                </a:ln>
                <a:solidFill>
                  <a:srgbClr val="F84827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000" spc="-90">
                <a:ln w="9525" cap="flat" cmpd="sng">
                  <a:solidFill>
                    <a:schemeClr val="bg1">
                      <a:alpha val="29803"/>
                    </a:schemeClr>
                  </a:solidFill>
                  <a:prstDash val="solid"/>
                </a:ln>
                <a:solidFill>
                  <a:srgbClr val="F84827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를 위한</a:t>
            </a:r>
            <a:r>
              <a:rPr lang="ko-KR" altLang="en-US" sz="2400" spc="-90">
                <a:ln w="9525" cap="flat" cmpd="sng">
                  <a:solidFill>
                    <a:schemeClr val="bg1">
                      <a:alpha val="29803"/>
                    </a:schemeClr>
                  </a:solidFill>
                  <a:prstDash val="solid"/>
                </a:ln>
                <a:solidFill>
                  <a:srgbClr val="F84827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ko-KR" altLang="en-US" sz="2400">
              <a:ln w="9525" cap="flat" cmpd="sng">
                <a:solidFill>
                  <a:schemeClr val="bg1">
                    <a:alpha val="29803"/>
                  </a:schemeClr>
                </a:solidFill>
                <a:prstDash val="solid"/>
              </a:ln>
              <a:solidFill>
                <a:srgbClr val="F84827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indent="0" algn="r" latinLnBrk="0">
              <a:buFontTx/>
              <a:buNone/>
            </a:pPr>
            <a:r>
              <a:rPr lang="ko-KR" altLang="en-US" sz="2400" b="1" spc="-90" dirty="0">
                <a:ln w="9525" cap="flat" cmpd="sng">
                  <a:solidFill>
                    <a:schemeClr val="bg1">
                      <a:alpha val="29803"/>
                    </a:schemeClr>
                  </a:solidFill>
                  <a:prstDash val="solid"/>
                </a:ln>
                <a:solidFill>
                  <a:srgbClr val="F84827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지능형 </a:t>
            </a:r>
            <a:r>
              <a:rPr lang="ko-KR" altLang="en-US" sz="2400" b="1" spc="-90" dirty="0" err="1">
                <a:ln w="9525" cap="flat" cmpd="sng">
                  <a:solidFill>
                    <a:schemeClr val="bg1">
                      <a:alpha val="29803"/>
                    </a:schemeClr>
                  </a:solidFill>
                  <a:prstDash val="solid"/>
                </a:ln>
                <a:solidFill>
                  <a:srgbClr val="F84827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앱</a:t>
            </a:r>
            <a:r>
              <a:rPr lang="ko-KR" altLang="en-US" sz="2400" b="1" spc="-90" dirty="0">
                <a:ln w="9525" cap="flat" cmpd="sng">
                  <a:solidFill>
                    <a:schemeClr val="bg1">
                      <a:alpha val="29803"/>
                    </a:schemeClr>
                  </a:solidFill>
                  <a:prstDash val="solid"/>
                </a:ln>
                <a:solidFill>
                  <a:srgbClr val="F84827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개발</a:t>
            </a:r>
            <a:endParaRPr lang="ko-KR" altLang="en-US" sz="2400" b="1" dirty="0">
              <a:ln w="9525" cap="flat" cmpd="sng">
                <a:solidFill>
                  <a:schemeClr val="bg1">
                    <a:alpha val="29803"/>
                  </a:schemeClr>
                </a:solidFill>
                <a:prstDash val="solid"/>
              </a:ln>
              <a:solidFill>
                <a:srgbClr val="F84827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86618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64">
        <p:fade/>
      </p:transition>
    </mc:Choice>
    <mc:Fallback xmlns="">
      <p:transition spd="slow" advTm="15064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그룹 95"/>
          <p:cNvGrpSpPr/>
          <p:nvPr/>
        </p:nvGrpSpPr>
        <p:grpSpPr>
          <a:xfrm>
            <a:off x="4804410" y="2422525"/>
            <a:ext cx="3853180" cy="3439795"/>
            <a:chOff x="4804410" y="2422525"/>
            <a:chExt cx="3853180" cy="3439795"/>
          </a:xfrm>
        </p:grpSpPr>
        <p:sp>
          <p:nvSpPr>
            <p:cNvPr id="97" name="모서리가 둥근 직사각형 96"/>
            <p:cNvSpPr/>
            <p:nvPr/>
          </p:nvSpPr>
          <p:spPr>
            <a:xfrm>
              <a:off x="4804410" y="2422525"/>
              <a:ext cx="3853180" cy="3439795"/>
            </a:xfrm>
            <a:prstGeom prst="roundRect">
              <a:avLst/>
            </a:prstGeom>
            <a:noFill/>
            <a:ln w="19050">
              <a:solidFill>
                <a:schemeClr val="accent5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굴림체" panose="020B0609000101010101" pitchFamily="49" charset="-127"/>
                <a:ea typeface="굴림체" panose="020B0609000101010101" pitchFamily="49" charset="-127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4860925" y="3234055"/>
              <a:ext cx="3012363" cy="2031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spc="-150" dirty="0">
                  <a:ln>
                    <a:solidFill>
                      <a:schemeClr val="bg1">
                        <a:alpha val="15000"/>
                      </a:schemeClr>
                    </a:solidFill>
                  </a:ln>
                  <a:latin typeface="굴림체" panose="020B0609000101010101" pitchFamily="49" charset="-127"/>
                  <a:ea typeface="굴림체" panose="020B0609000101010101" pitchFamily="49" charset="-127"/>
                </a:rPr>
                <a:t>- </a:t>
              </a:r>
              <a:r>
                <a:rPr lang="ko-KR" altLang="en-US" sz="1400" spc="-150" dirty="0">
                  <a:ln>
                    <a:solidFill>
                      <a:schemeClr val="bg1">
                        <a:alpha val="15000"/>
                      </a:schemeClr>
                    </a:solidFill>
                  </a:ln>
                  <a:latin typeface="굴림체" panose="020B0609000101010101" pitchFamily="49" charset="-127"/>
                  <a:ea typeface="굴림체" panose="020B0609000101010101" pitchFamily="49" charset="-127"/>
                </a:rPr>
                <a:t>진료예약을 통해 병원 운영</a:t>
              </a:r>
              <a:endParaRPr lang="en-US" altLang="ko-KR" sz="14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latin typeface="굴림체" panose="020B0609000101010101" pitchFamily="49" charset="-127"/>
                <a:ea typeface="굴림체" panose="020B0609000101010101" pitchFamily="49" charset="-127"/>
              </a:endParaRPr>
            </a:p>
            <a:p>
              <a:r>
                <a:rPr lang="en-US" altLang="ko-KR" sz="1400" spc="-150" dirty="0">
                  <a:ln>
                    <a:solidFill>
                      <a:schemeClr val="bg1">
                        <a:alpha val="15000"/>
                      </a:schemeClr>
                    </a:solidFill>
                  </a:ln>
                  <a:latin typeface="굴림체" panose="020B0609000101010101" pitchFamily="49" charset="-127"/>
                  <a:ea typeface="굴림체" panose="020B0609000101010101" pitchFamily="49" charset="-127"/>
                </a:rPr>
                <a:t>- </a:t>
              </a:r>
              <a:r>
                <a:rPr lang="ko-KR" altLang="en-US" sz="1400" spc="-150" dirty="0">
                  <a:ln>
                    <a:solidFill>
                      <a:schemeClr val="bg1">
                        <a:alpha val="15000"/>
                      </a:schemeClr>
                    </a:solidFill>
                  </a:ln>
                  <a:latin typeface="굴림체" panose="020B0609000101010101" pitchFamily="49" charset="-127"/>
                  <a:ea typeface="굴림체" panose="020B0609000101010101" pitchFamily="49" charset="-127"/>
                </a:rPr>
                <a:t>예약 부도 발생시 피해가 큼</a:t>
              </a:r>
              <a:endParaRPr lang="en-US" altLang="ko-KR" sz="14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latin typeface="굴림체" panose="020B0609000101010101" pitchFamily="49" charset="-127"/>
                <a:ea typeface="굴림체" panose="020B0609000101010101" pitchFamily="49" charset="-127"/>
              </a:endParaRPr>
            </a:p>
            <a:p>
              <a:pPr marL="285750" indent="-285750">
                <a:buFontTx/>
                <a:buChar char="-"/>
              </a:pPr>
              <a:endParaRPr lang="en-US" altLang="ko-KR" sz="14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latin typeface="굴림체" panose="020B0609000101010101" pitchFamily="49" charset="-127"/>
                <a:ea typeface="굴림체" panose="020B0609000101010101" pitchFamily="49" charset="-127"/>
              </a:endParaRPr>
            </a:p>
            <a:p>
              <a:endParaRPr lang="en-US" altLang="ko-KR" sz="14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latin typeface="굴림체" panose="020B0609000101010101" pitchFamily="49" charset="-127"/>
                <a:ea typeface="굴림체" panose="020B0609000101010101" pitchFamily="49" charset="-127"/>
              </a:endParaRPr>
            </a:p>
            <a:p>
              <a:r>
                <a:rPr lang="ko-KR" altLang="en-US" sz="1400" spc="-150" dirty="0">
                  <a:ln>
                    <a:solidFill>
                      <a:schemeClr val="bg1">
                        <a:alpha val="15000"/>
                      </a:schemeClr>
                    </a:solidFill>
                  </a:ln>
                  <a:latin typeface="굴림체" panose="020B0609000101010101" pitchFamily="49" charset="-127"/>
                  <a:ea typeface="굴림체" panose="020B0609000101010101" pitchFamily="49" charset="-127"/>
                </a:rPr>
                <a:t>운영 효율성 저하</a:t>
              </a:r>
              <a:endParaRPr lang="en-US" altLang="ko-KR" sz="14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latin typeface="굴림체" panose="020B0609000101010101" pitchFamily="49" charset="-127"/>
                <a:ea typeface="굴림체" panose="020B0609000101010101" pitchFamily="49" charset="-127"/>
              </a:endParaRPr>
            </a:p>
            <a:p>
              <a:r>
                <a:rPr lang="ko-KR" altLang="en-US" sz="1400" spc="-150" dirty="0">
                  <a:ln>
                    <a:solidFill>
                      <a:schemeClr val="bg1">
                        <a:alpha val="15000"/>
                      </a:schemeClr>
                    </a:solidFill>
                  </a:ln>
                  <a:latin typeface="굴림체" panose="020B0609000101010101" pitchFamily="49" charset="-127"/>
                  <a:ea typeface="굴림체" panose="020B0609000101010101" pitchFamily="49" charset="-127"/>
                </a:rPr>
                <a:t>매출 감소로 이어짐 </a:t>
              </a:r>
              <a:endParaRPr lang="en-US" altLang="ko-KR" sz="14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latin typeface="굴림체" panose="020B0609000101010101" pitchFamily="49" charset="-127"/>
                <a:ea typeface="굴림체" panose="020B0609000101010101" pitchFamily="49" charset="-127"/>
              </a:endParaRPr>
            </a:p>
            <a:p>
              <a:endParaRPr lang="en-US" altLang="ko-KR" sz="14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latin typeface="굴림체" panose="020B0609000101010101" pitchFamily="49" charset="-127"/>
                <a:ea typeface="굴림체" panose="020B0609000101010101" pitchFamily="49" charset="-127"/>
              </a:endParaRPr>
            </a:p>
            <a:p>
              <a:r>
                <a:rPr lang="ko-KR" altLang="en-US" sz="1400" spc="-150" dirty="0">
                  <a:ln>
                    <a:solidFill>
                      <a:schemeClr val="bg1">
                        <a:alpha val="15000"/>
                      </a:schemeClr>
                    </a:solidFill>
                  </a:ln>
                  <a:latin typeface="굴림체" panose="020B0609000101010101" pitchFamily="49" charset="-127"/>
                  <a:ea typeface="굴림체" panose="020B0609000101010101" pitchFamily="49" charset="-127"/>
                </a:rPr>
                <a:t>예약 부도로 인해 해당 시간에 진료를 </a:t>
              </a:r>
              <a:endParaRPr lang="en-US" altLang="ko-KR" sz="14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latin typeface="굴림체" panose="020B0609000101010101" pitchFamily="49" charset="-127"/>
                <a:ea typeface="굴림체" panose="020B0609000101010101" pitchFamily="49" charset="-127"/>
              </a:endParaRPr>
            </a:p>
            <a:p>
              <a:r>
                <a:rPr lang="ko-KR" altLang="en-US" sz="1400" spc="-150" dirty="0">
                  <a:ln>
                    <a:solidFill>
                      <a:schemeClr val="bg1">
                        <a:alpha val="15000"/>
                      </a:schemeClr>
                    </a:solidFill>
                  </a:ln>
                  <a:latin typeface="굴림체" panose="020B0609000101010101" pitchFamily="49" charset="-127"/>
                  <a:ea typeface="굴림체" panose="020B0609000101010101" pitchFamily="49" charset="-127"/>
                </a:rPr>
                <a:t>받을 수 있던 고객이 못 받음 </a:t>
              </a:r>
            </a:p>
          </p:txBody>
        </p:sp>
      </p:grpSp>
      <p:grpSp>
        <p:nvGrpSpPr>
          <p:cNvPr id="77" name="Google Shape;329;p15"/>
          <p:cNvGrpSpPr/>
          <p:nvPr/>
        </p:nvGrpSpPr>
        <p:grpSpPr>
          <a:xfrm>
            <a:off x="1492885" y="1880235"/>
            <a:ext cx="3137535" cy="1541145"/>
            <a:chOff x="1492885" y="1880235"/>
            <a:chExt cx="3137535" cy="1541145"/>
          </a:xfrm>
        </p:grpSpPr>
        <p:grpSp>
          <p:nvGrpSpPr>
            <p:cNvPr id="78" name="Google Shape;330;p15"/>
            <p:cNvGrpSpPr/>
            <p:nvPr/>
          </p:nvGrpSpPr>
          <p:grpSpPr>
            <a:xfrm>
              <a:off x="1492885" y="1880235"/>
              <a:ext cx="3137535" cy="1541145"/>
              <a:chOff x="1492885" y="1880235"/>
              <a:chExt cx="3137535" cy="1541145"/>
            </a:xfrm>
          </p:grpSpPr>
          <p:cxnSp>
            <p:nvCxnSpPr>
              <p:cNvPr id="80" name="Google Shape;331;p15"/>
              <p:cNvCxnSpPr/>
              <p:nvPr/>
            </p:nvCxnSpPr>
            <p:spPr>
              <a:xfrm>
                <a:off x="1675130" y="2651125"/>
                <a:ext cx="2955290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3DB8C3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sp>
            <p:nvSpPr>
              <p:cNvPr id="81" name="Google Shape;332;p15"/>
              <p:cNvSpPr/>
              <p:nvPr/>
            </p:nvSpPr>
            <p:spPr>
              <a:xfrm>
                <a:off x="1492885" y="1880235"/>
                <a:ext cx="1584325" cy="1541145"/>
              </a:xfrm>
              <a:prstGeom prst="ellipse">
                <a:avLst/>
              </a:prstGeom>
              <a:solidFill>
                <a:srgbClr val="3DB8C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600"/>
                  <a:buFont typeface="Malgun Gothic"/>
                  <a:buNone/>
                </a:pPr>
                <a:r>
                  <a:rPr lang="ko-KR" sz="1400" dirty="0">
                    <a:gradFill>
                      <a:gsLst>
                        <a:gs pos="0">
                          <a:schemeClr val="bg1"/>
                        </a:gs>
                        <a:gs pos="100000">
                          <a:schemeClr val="bg1"/>
                        </a:gs>
                      </a:gsLst>
                      <a:lin ang="5400000" scaled="0"/>
                    </a:gradFill>
                    <a:latin typeface="굴림체" panose="020B0609000101010101" pitchFamily="49" charset="-127"/>
                    <a:ea typeface="굴림체" panose="020B0609000101010101" pitchFamily="49" charset="-127"/>
                    <a:sym typeface="Malgun Gothic"/>
                  </a:rPr>
                  <a:t>01</a:t>
                </a:r>
                <a:endParaRPr sz="14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600"/>
                  <a:buFont typeface="Malgun Gothic"/>
                  <a:buNone/>
                </a:pPr>
                <a:br>
                  <a:rPr lang="ko-KR" sz="1100" b="1" dirty="0">
                    <a:solidFill>
                      <a:schemeClr val="lt1"/>
                    </a:solidFill>
                    <a:latin typeface="굴림체" panose="020B0609000101010101" pitchFamily="49" charset="-127"/>
                    <a:ea typeface="굴림체" panose="020B0609000101010101" pitchFamily="49" charset="-127"/>
                    <a:cs typeface="Malgun Gothic"/>
                    <a:sym typeface="Malgun Gothic"/>
                  </a:rPr>
                </a:br>
                <a:r>
                  <a:rPr lang="ko-KR" sz="1400" dirty="0">
                    <a:gradFill>
                      <a:gsLst>
                        <a:gs pos="0">
                          <a:schemeClr val="bg1"/>
                        </a:gs>
                        <a:gs pos="100000">
                          <a:schemeClr val="bg1"/>
                        </a:gs>
                      </a:gsLst>
                      <a:lin ang="5400000" scaled="0"/>
                    </a:gradFill>
                    <a:latin typeface="굴림체" panose="020B0609000101010101" pitchFamily="49" charset="-127"/>
                    <a:ea typeface="굴림체" panose="020B0609000101010101" pitchFamily="49" charset="-127"/>
                    <a:sym typeface="Malgun Gothic"/>
                  </a:rPr>
                  <a:t>성형외과</a:t>
                </a:r>
                <a:endParaRPr sz="14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  <a:sym typeface="Malgun Gothic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Malgun Gothic"/>
                  <a:buNone/>
                </a:pPr>
                <a:endParaRPr sz="1100" b="1" dirty="0">
                  <a:solidFill>
                    <a:schemeClr val="lt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Malgun Gothic"/>
                  <a:sym typeface="Malgun Gothic"/>
                </a:endParaRPr>
              </a:p>
            </p:txBody>
          </p:sp>
        </p:grpSp>
        <p:cxnSp>
          <p:nvCxnSpPr>
            <p:cNvPr id="79" name="Google Shape;333;p15"/>
            <p:cNvCxnSpPr/>
            <p:nvPr/>
          </p:nvCxnSpPr>
          <p:spPr>
            <a:xfrm>
              <a:off x="1934845" y="2571115"/>
              <a:ext cx="733425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82" name="Google Shape;334;p15"/>
          <p:cNvGrpSpPr/>
          <p:nvPr/>
        </p:nvGrpSpPr>
        <p:grpSpPr>
          <a:xfrm>
            <a:off x="1506220" y="3288665"/>
            <a:ext cx="3137535" cy="1541145"/>
            <a:chOff x="1506220" y="3288665"/>
            <a:chExt cx="3137535" cy="1541145"/>
          </a:xfrm>
        </p:grpSpPr>
        <p:grpSp>
          <p:nvGrpSpPr>
            <p:cNvPr id="83" name="Google Shape;335;p15"/>
            <p:cNvGrpSpPr/>
            <p:nvPr/>
          </p:nvGrpSpPr>
          <p:grpSpPr>
            <a:xfrm>
              <a:off x="1506220" y="3288665"/>
              <a:ext cx="3137535" cy="1541145"/>
              <a:chOff x="1506220" y="3288665"/>
              <a:chExt cx="3137535" cy="1541145"/>
            </a:xfrm>
          </p:grpSpPr>
          <p:cxnSp>
            <p:nvCxnSpPr>
              <p:cNvPr id="85" name="Google Shape;336;p15"/>
              <p:cNvCxnSpPr/>
              <p:nvPr/>
            </p:nvCxnSpPr>
            <p:spPr>
              <a:xfrm>
                <a:off x="1688465" y="4058920"/>
                <a:ext cx="2955290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3D74A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sp>
            <p:nvSpPr>
              <p:cNvPr id="86" name="Google Shape;337;p15"/>
              <p:cNvSpPr/>
              <p:nvPr/>
            </p:nvSpPr>
            <p:spPr>
              <a:xfrm>
                <a:off x="1506220" y="3288665"/>
                <a:ext cx="1584325" cy="1541145"/>
              </a:xfrm>
              <a:prstGeom prst="ellipse">
                <a:avLst/>
              </a:prstGeom>
              <a:solidFill>
                <a:srgbClr val="3D74A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algn="ctr">
                  <a:buClr>
                    <a:schemeClr val="lt1"/>
                  </a:buClr>
                  <a:buSzPts val="1600"/>
                </a:pPr>
                <a:r>
                  <a:rPr lang="ko-KR" sz="1400" dirty="0">
                    <a:gradFill>
                      <a:gsLst>
                        <a:gs pos="0">
                          <a:schemeClr val="bg1"/>
                        </a:gs>
                        <a:gs pos="100000">
                          <a:schemeClr val="bg1"/>
                        </a:gs>
                      </a:gsLst>
                      <a:lin ang="5400000" scaled="0"/>
                    </a:gradFill>
                    <a:latin typeface="굴림체" panose="020B0609000101010101" pitchFamily="49" charset="-127"/>
                    <a:ea typeface="굴림체" panose="020B0609000101010101" pitchFamily="49" charset="-127"/>
                    <a:sym typeface="Malgun Gothic"/>
                  </a:rPr>
                  <a:t>02</a:t>
                </a:r>
                <a:endParaRPr sz="14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endParaRPr>
              </a:p>
              <a:p>
                <a:pPr algn="ctr">
                  <a:buClr>
                    <a:schemeClr val="lt1"/>
                  </a:buClr>
                  <a:buSzPts val="1600"/>
                </a:pPr>
                <a:br>
                  <a:rPr lang="ko-KR" sz="1400" dirty="0">
                    <a:gradFill>
                      <a:gsLst>
                        <a:gs pos="0">
                          <a:schemeClr val="bg1"/>
                        </a:gs>
                        <a:gs pos="100000">
                          <a:schemeClr val="bg1"/>
                        </a:gs>
                      </a:gsLst>
                      <a:lin ang="5400000" scaled="0"/>
                    </a:gradFill>
                    <a:latin typeface="굴림체" panose="020B0609000101010101" pitchFamily="49" charset="-127"/>
                    <a:ea typeface="굴림체" panose="020B0609000101010101" pitchFamily="49" charset="-127"/>
                    <a:sym typeface="Malgun Gothic"/>
                  </a:rPr>
                </a:br>
                <a:r>
                  <a:rPr lang="ko-KR" sz="1400" dirty="0">
                    <a:gradFill>
                      <a:gsLst>
                        <a:gs pos="0">
                          <a:schemeClr val="bg1"/>
                        </a:gs>
                        <a:gs pos="100000">
                          <a:schemeClr val="bg1"/>
                        </a:gs>
                      </a:gsLst>
                      <a:lin ang="5400000" scaled="0"/>
                    </a:gradFill>
                    <a:latin typeface="굴림체" panose="020B0609000101010101" pitchFamily="49" charset="-127"/>
                    <a:ea typeface="굴림체" panose="020B0609000101010101" pitchFamily="49" charset="-127"/>
                    <a:sym typeface="Malgun Gothic"/>
                  </a:rPr>
                  <a:t>치과</a:t>
                </a:r>
                <a:endParaRPr sz="14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  <a:sym typeface="Malgun Gothic"/>
                </a:endParaRPr>
              </a:p>
            </p:txBody>
          </p:sp>
        </p:grpSp>
        <p:cxnSp>
          <p:nvCxnSpPr>
            <p:cNvPr id="84" name="Google Shape;338;p15"/>
            <p:cNvCxnSpPr/>
            <p:nvPr/>
          </p:nvCxnSpPr>
          <p:spPr>
            <a:xfrm>
              <a:off x="1948180" y="3978910"/>
              <a:ext cx="733425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87" name="Google Shape;339;p15"/>
          <p:cNvGrpSpPr/>
          <p:nvPr/>
        </p:nvGrpSpPr>
        <p:grpSpPr>
          <a:xfrm>
            <a:off x="1490345" y="4696460"/>
            <a:ext cx="3137535" cy="1541145"/>
            <a:chOff x="1490345" y="4696460"/>
            <a:chExt cx="3137535" cy="1541145"/>
          </a:xfrm>
        </p:grpSpPr>
        <p:grpSp>
          <p:nvGrpSpPr>
            <p:cNvPr id="88" name="Google Shape;340;p15"/>
            <p:cNvGrpSpPr/>
            <p:nvPr/>
          </p:nvGrpSpPr>
          <p:grpSpPr>
            <a:xfrm>
              <a:off x="1490345" y="4696460"/>
              <a:ext cx="3137535" cy="1541145"/>
              <a:chOff x="1490345" y="4696460"/>
              <a:chExt cx="3137535" cy="1541145"/>
            </a:xfrm>
          </p:grpSpPr>
          <p:cxnSp>
            <p:nvCxnSpPr>
              <p:cNvPr id="90" name="Google Shape;341;p15"/>
              <p:cNvCxnSpPr/>
              <p:nvPr/>
            </p:nvCxnSpPr>
            <p:spPr>
              <a:xfrm>
                <a:off x="1673225" y="5466715"/>
                <a:ext cx="2955290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025294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sp>
            <p:nvSpPr>
              <p:cNvPr id="91" name="Google Shape;342;p15"/>
              <p:cNvSpPr/>
              <p:nvPr/>
            </p:nvSpPr>
            <p:spPr>
              <a:xfrm>
                <a:off x="1490345" y="4696460"/>
                <a:ext cx="1584325" cy="1541145"/>
              </a:xfrm>
              <a:prstGeom prst="ellipse">
                <a:avLst/>
              </a:prstGeom>
              <a:solidFill>
                <a:srgbClr val="02529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algn="ctr">
                  <a:buClr>
                    <a:schemeClr val="lt1"/>
                  </a:buClr>
                  <a:buSzPts val="1600"/>
                </a:pPr>
                <a:r>
                  <a:rPr lang="ko-KR" sz="1400" dirty="0">
                    <a:gradFill>
                      <a:gsLst>
                        <a:gs pos="0">
                          <a:schemeClr val="bg1"/>
                        </a:gs>
                        <a:gs pos="100000">
                          <a:schemeClr val="bg1"/>
                        </a:gs>
                      </a:gsLst>
                      <a:lin ang="5400000" scaled="0"/>
                    </a:gradFill>
                    <a:latin typeface="굴림체" panose="020B0609000101010101" pitchFamily="49" charset="-127"/>
                    <a:ea typeface="굴림체" panose="020B0609000101010101" pitchFamily="49" charset="-127"/>
                    <a:sym typeface="Malgun Gothic"/>
                  </a:rPr>
                  <a:t>03</a:t>
                </a:r>
                <a:endParaRPr sz="14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endParaRPr>
              </a:p>
              <a:p>
                <a:pPr algn="ctr">
                  <a:buClr>
                    <a:schemeClr val="lt1"/>
                  </a:buClr>
                  <a:buSzPts val="1600"/>
                </a:pPr>
                <a:endParaRPr sz="14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  <a:sym typeface="Malgun Gothic"/>
                </a:endParaRPr>
              </a:p>
              <a:p>
                <a:pPr algn="ctr">
                  <a:buClr>
                    <a:schemeClr val="lt1"/>
                  </a:buClr>
                  <a:buSzPts val="1600"/>
                </a:pPr>
                <a:r>
                  <a:rPr lang="ko-KR" sz="1400" dirty="0">
                    <a:gradFill>
                      <a:gsLst>
                        <a:gs pos="0">
                          <a:schemeClr val="bg1"/>
                        </a:gs>
                        <a:gs pos="100000">
                          <a:schemeClr val="bg1"/>
                        </a:gs>
                      </a:gsLst>
                      <a:lin ang="5400000" scaled="0"/>
                    </a:gradFill>
                    <a:latin typeface="굴림체" panose="020B0609000101010101" pitchFamily="49" charset="-127"/>
                    <a:ea typeface="굴림체" panose="020B0609000101010101" pitchFamily="49" charset="-127"/>
                    <a:sym typeface="Malgun Gothic"/>
                  </a:rPr>
                  <a:t>정형외과</a:t>
                </a:r>
                <a:endParaRPr sz="14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  <a:sym typeface="Malgun Gothic"/>
                </a:endParaRPr>
              </a:p>
            </p:txBody>
          </p:sp>
        </p:grpSp>
        <p:cxnSp>
          <p:nvCxnSpPr>
            <p:cNvPr id="89" name="Google Shape;343;p15"/>
            <p:cNvCxnSpPr/>
            <p:nvPr/>
          </p:nvCxnSpPr>
          <p:spPr>
            <a:xfrm>
              <a:off x="1932940" y="5386705"/>
              <a:ext cx="733425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76" name="TextBox 75"/>
          <p:cNvSpPr txBox="1"/>
          <p:nvPr/>
        </p:nvSpPr>
        <p:spPr>
          <a:xfrm>
            <a:off x="539115" y="950595"/>
            <a:ext cx="7696338" cy="61555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sz="2000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005AAD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연구 방안 제시</a:t>
            </a:r>
            <a:endParaRPr lang="en-US" altLang="ko-KR" sz="2000" b="1" spc="-120" dirty="0">
              <a:ln>
                <a:solidFill>
                  <a:schemeClr val="bg1">
                    <a:alpha val="29804"/>
                  </a:schemeClr>
                </a:solidFill>
              </a:ln>
              <a:solidFill>
                <a:srgbClr val="005AAD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 marL="285750" indent="-285750">
              <a:buFontTx/>
              <a:buChar char="-"/>
            </a:pPr>
            <a:r>
              <a:rPr lang="ko-KR" altLang="en-US" sz="1400" b="1" spc="-100" dirty="0">
                <a:ln>
                  <a:solidFill>
                    <a:schemeClr val="bg1">
                      <a:alpha val="29804"/>
                    </a:schemeClr>
                  </a:solidFill>
                </a:ln>
                <a:latin typeface="굴림체" panose="020B0609000101010101" pitchFamily="49" charset="-127"/>
                <a:ea typeface="굴림체" panose="020B0609000101010101" pitchFamily="49" charset="-127"/>
              </a:rPr>
              <a:t>일개병원을 기본으로 하되</a:t>
            </a:r>
            <a:r>
              <a:rPr lang="en-US" altLang="ko-KR" sz="1400" b="1" spc="-100" dirty="0">
                <a:ln>
                  <a:solidFill>
                    <a:schemeClr val="bg1">
                      <a:alpha val="29804"/>
                    </a:schemeClr>
                  </a:solidFill>
                </a:ln>
                <a:latin typeface="굴림체" panose="020B0609000101010101" pitchFamily="49" charset="-127"/>
                <a:ea typeface="굴림체" panose="020B0609000101010101" pitchFamily="49" charset="-127"/>
              </a:rPr>
              <a:t>, </a:t>
            </a:r>
            <a:r>
              <a:rPr lang="ko-KR" altLang="en-US" sz="1400" b="1" spc="-100" dirty="0">
                <a:ln>
                  <a:solidFill>
                    <a:schemeClr val="bg1">
                      <a:alpha val="29804"/>
                    </a:schemeClr>
                  </a:solidFill>
                </a:ln>
                <a:latin typeface="굴림체" panose="020B0609000101010101" pitchFamily="49" charset="-127"/>
                <a:ea typeface="굴림체" panose="020B0609000101010101" pitchFamily="49" charset="-127"/>
              </a:rPr>
              <a:t>예약 </a:t>
            </a:r>
            <a:r>
              <a:rPr lang="ko-KR" altLang="en-US" sz="1400" b="1" spc="-100" dirty="0" err="1">
                <a:ln>
                  <a:solidFill>
                    <a:schemeClr val="bg1">
                      <a:alpha val="29804"/>
                    </a:schemeClr>
                  </a:solidFill>
                </a:ln>
                <a:latin typeface="굴림체" panose="020B0609000101010101" pitchFamily="49" charset="-127"/>
                <a:ea typeface="굴림체" panose="020B0609000101010101" pitchFamily="49" charset="-127"/>
              </a:rPr>
              <a:t>부도시</a:t>
            </a:r>
            <a:r>
              <a:rPr lang="ko-KR" altLang="en-US" sz="1400" b="1" spc="-100" dirty="0">
                <a:ln>
                  <a:solidFill>
                    <a:schemeClr val="bg1">
                      <a:alpha val="29804"/>
                    </a:schemeClr>
                  </a:solidFill>
                </a:ln>
                <a:latin typeface="굴림체" panose="020B0609000101010101" pitchFamily="49" charset="-127"/>
                <a:ea typeface="굴림체" panose="020B0609000101010101" pitchFamily="49" charset="-127"/>
              </a:rPr>
              <a:t> 피해가 큰 병원 및 진료과를 대상으로 활용 연구 제안</a:t>
            </a:r>
            <a:endParaRPr lang="ko-KR" altLang="en-US" sz="1400" spc="-100" dirty="0">
              <a:ln>
                <a:solidFill>
                  <a:schemeClr val="bg1">
                    <a:alpha val="29804"/>
                  </a:schemeClr>
                </a:solidFill>
              </a:ln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-2604" y="3000"/>
            <a:ext cx="9146540" cy="6858000"/>
          </a:xfrm>
          <a:prstGeom prst="rect">
            <a:avLst/>
          </a:prstGeom>
          <a:gradFill flip="none" rotWithShape="1">
            <a:gsLst>
              <a:gs pos="95000">
                <a:schemeClr val="tx1">
                  <a:alpha val="21000"/>
                  <a:lumMod val="0"/>
                </a:schemeClr>
              </a:gs>
              <a:gs pos="41000">
                <a:schemeClr val="tx1">
                  <a:alpha val="0"/>
                  <a:lumMod val="0"/>
                  <a:lumOff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prstClr val="white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22" name="직각 삼각형 21"/>
          <p:cNvSpPr/>
          <p:nvPr/>
        </p:nvSpPr>
        <p:spPr>
          <a:xfrm rot="10800000" flipV="1">
            <a:off x="7242810" y="5733415"/>
            <a:ext cx="1837690" cy="1044575"/>
          </a:xfrm>
          <a:prstGeom prst="rtTriangle">
            <a:avLst/>
          </a:prstGeom>
          <a:solidFill>
            <a:srgbClr val="005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20" name="직각 삼각형 19"/>
          <p:cNvSpPr/>
          <p:nvPr/>
        </p:nvSpPr>
        <p:spPr>
          <a:xfrm rot="10800000" flipH="1">
            <a:off x="78740" y="80010"/>
            <a:ext cx="1837690" cy="1044575"/>
          </a:xfrm>
          <a:prstGeom prst="rtTriangle">
            <a:avLst/>
          </a:prstGeom>
          <a:solidFill>
            <a:srgbClr val="F15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-2540" y="44450"/>
            <a:ext cx="6591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4.</a:t>
            </a:r>
            <a:endParaRPr lang="ko-KR" altLang="en-US" sz="4000" spc="-150" dirty="0">
              <a:ln>
                <a:solidFill>
                  <a:schemeClr val="bg1">
                    <a:alpha val="15000"/>
                  </a:schemeClr>
                </a:solidFill>
              </a:ln>
              <a:solidFill>
                <a:schemeClr val="bg1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268605" y="154305"/>
            <a:ext cx="85151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8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연구방안 제시</a:t>
            </a:r>
          </a:p>
        </p:txBody>
      </p:sp>
    </p:spTree>
    <p:extLst>
      <p:ext uri="{BB962C8B-B14F-4D97-AF65-F5344CB8AC3E}">
        <p14:creationId xmlns:p14="http://schemas.microsoft.com/office/powerpoint/2010/main" val="370685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912">
        <p:fade/>
      </p:transition>
    </mc:Choice>
    <mc:Fallback xmlns="">
      <p:transition spd="slow" advTm="4912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822960" y="2346325"/>
            <a:ext cx="1934210" cy="3867785"/>
            <a:chOff x="822960" y="2346325"/>
            <a:chExt cx="1934210" cy="3867785"/>
          </a:xfrm>
        </p:grpSpPr>
        <p:pic>
          <p:nvPicPr>
            <p:cNvPr id="61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960" y="2346325"/>
              <a:ext cx="1934210" cy="38677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3" name="Google Shape;360;p16"/>
            <p:cNvPicPr preferRelativeResize="0"/>
            <p:nvPr/>
          </p:nvPicPr>
          <p:blipFill rotWithShape="1">
            <a:blip r:embed="rId3">
              <a:alphaModFix/>
            </a:blip>
            <a:srcRect l="3698" t="3452" r="53713" b="1744"/>
            <a:stretch/>
          </p:blipFill>
          <p:spPr>
            <a:xfrm>
              <a:off x="1074420" y="2853055"/>
              <a:ext cx="1428115" cy="236410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" name="그룹 2"/>
          <p:cNvGrpSpPr/>
          <p:nvPr/>
        </p:nvGrpSpPr>
        <p:grpSpPr>
          <a:xfrm>
            <a:off x="2814320" y="2353945"/>
            <a:ext cx="1934210" cy="3867785"/>
            <a:chOff x="2814320" y="2353945"/>
            <a:chExt cx="1934210" cy="3867785"/>
          </a:xfrm>
        </p:grpSpPr>
        <p:grpSp>
          <p:nvGrpSpPr>
            <p:cNvPr id="65" name="그룹 64"/>
            <p:cNvGrpSpPr/>
            <p:nvPr/>
          </p:nvGrpSpPr>
          <p:grpSpPr>
            <a:xfrm>
              <a:off x="2814320" y="2353945"/>
              <a:ext cx="1934210" cy="3867785"/>
              <a:chOff x="2814320" y="2353945"/>
              <a:chExt cx="1934210" cy="3867785"/>
            </a:xfrm>
          </p:grpSpPr>
          <p:pic>
            <p:nvPicPr>
              <p:cNvPr id="66" name="Picture 6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14320" y="2353945"/>
                <a:ext cx="1934210" cy="386778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7" name="Google Shape;360;p16"/>
              <p:cNvPicPr preferRelativeResize="0"/>
              <p:nvPr/>
            </p:nvPicPr>
            <p:blipFill rotWithShape="1">
              <a:blip r:embed="rId3">
                <a:alphaModFix/>
              </a:blip>
              <a:srcRect l="3698" t="3452" r="53713" b="1744"/>
              <a:stretch/>
            </p:blipFill>
            <p:spPr>
              <a:xfrm>
                <a:off x="3065780" y="2860040"/>
                <a:ext cx="1428115" cy="236410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64" name="Google Shape;360;p16"/>
            <p:cNvPicPr preferRelativeResize="0"/>
            <p:nvPr/>
          </p:nvPicPr>
          <p:blipFill rotWithShape="1">
            <a:blip r:embed="rId3">
              <a:alphaModFix/>
            </a:blip>
            <a:srcRect l="51404" t="3200" r="6007" b="1744"/>
            <a:stretch/>
          </p:blipFill>
          <p:spPr>
            <a:xfrm>
              <a:off x="3072765" y="2866390"/>
              <a:ext cx="1428115" cy="237045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4" name="TextBox 43"/>
          <p:cNvSpPr txBox="1"/>
          <p:nvPr/>
        </p:nvSpPr>
        <p:spPr>
          <a:xfrm>
            <a:off x="539115" y="950595"/>
            <a:ext cx="159402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sz="2000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005AAD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연구 방안 </a:t>
            </a:r>
            <a:r>
              <a:rPr lang="en-US" altLang="ko-KR" sz="2000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005AAD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1 </a:t>
            </a:r>
            <a:endParaRPr lang="ko-KR" altLang="en-US" sz="1400" spc="-100" dirty="0">
              <a:ln>
                <a:solidFill>
                  <a:schemeClr val="bg1">
                    <a:alpha val="29804"/>
                  </a:schemeClr>
                </a:solidFill>
              </a:ln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-2540" y="0"/>
            <a:ext cx="9146540" cy="6866255"/>
          </a:xfrm>
          <a:prstGeom prst="rect">
            <a:avLst/>
          </a:prstGeom>
          <a:gradFill flip="none" rotWithShape="1">
            <a:gsLst>
              <a:gs pos="95000">
                <a:schemeClr val="tx1">
                  <a:alpha val="21000"/>
                  <a:lumMod val="0"/>
                </a:schemeClr>
              </a:gs>
              <a:gs pos="41000">
                <a:schemeClr val="tx1">
                  <a:alpha val="0"/>
                  <a:lumMod val="0"/>
                  <a:lumOff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prstClr val="white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22" name="직각 삼각형 21"/>
          <p:cNvSpPr/>
          <p:nvPr/>
        </p:nvSpPr>
        <p:spPr>
          <a:xfrm rot="10800000" flipV="1">
            <a:off x="7242810" y="5733415"/>
            <a:ext cx="1837690" cy="1044575"/>
          </a:xfrm>
          <a:prstGeom prst="rtTriangle">
            <a:avLst/>
          </a:prstGeom>
          <a:solidFill>
            <a:srgbClr val="005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1477685" y="798195"/>
            <a:ext cx="3119715" cy="1216759"/>
            <a:chOff x="1477685" y="798195"/>
            <a:chExt cx="3119715" cy="1216759"/>
          </a:xfrm>
        </p:grpSpPr>
        <p:sp>
          <p:nvSpPr>
            <p:cNvPr id="45" name="TextBox 44"/>
            <p:cNvSpPr txBox="1"/>
            <p:nvPr/>
          </p:nvSpPr>
          <p:spPr>
            <a:xfrm>
              <a:off x="1477685" y="1676400"/>
              <a:ext cx="2749471" cy="338554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600" dirty="0" err="1">
                  <a:ln>
                    <a:solidFill>
                      <a:schemeClr val="bg1">
                        <a:alpha val="15000"/>
                      </a:schemeClr>
                    </a:solidFill>
                  </a:ln>
                  <a:solidFill>
                    <a:schemeClr val="bg1"/>
                  </a:solidFill>
                  <a:latin typeface="굴림체" panose="020B0609000101010101" pitchFamily="49" charset="-127"/>
                  <a:ea typeface="굴림체" panose="020B0609000101010101" pitchFamily="49" charset="-127"/>
                </a:rPr>
                <a:t>어플</a:t>
              </a:r>
              <a:r>
                <a:rPr lang="ko-KR" altLang="en-US" sz="1600" dirty="0">
                  <a:ln>
                    <a:solidFill>
                      <a:schemeClr val="bg1">
                        <a:alpha val="15000"/>
                      </a:schemeClr>
                    </a:solidFill>
                  </a:ln>
                  <a:solidFill>
                    <a:schemeClr val="bg1"/>
                  </a:solidFill>
                  <a:latin typeface="굴림체" panose="020B0609000101010101" pitchFamily="49" charset="-127"/>
                  <a:ea typeface="굴림체" panose="020B0609000101010101" pitchFamily="49" charset="-127"/>
                </a:rPr>
                <a:t> 및 시스템 사용방안 </a:t>
              </a:r>
              <a:r>
                <a:rPr lang="en-US" altLang="ko-KR" sz="1600" dirty="0">
                  <a:ln>
                    <a:solidFill>
                      <a:schemeClr val="bg1">
                        <a:alpha val="15000"/>
                      </a:schemeClr>
                    </a:solidFill>
                  </a:ln>
                  <a:solidFill>
                    <a:schemeClr val="bg1"/>
                  </a:solidFill>
                  <a:latin typeface="굴림체" panose="020B0609000101010101" pitchFamily="49" charset="-127"/>
                  <a:ea typeface="굴림체" panose="020B0609000101010101" pitchFamily="49" charset="-127"/>
                </a:rPr>
                <a:t>1</a:t>
              </a:r>
              <a:endParaRPr lang="ko-KR" altLang="en-US" sz="160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412615" y="798195"/>
              <a:ext cx="184785" cy="3079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ko-KR" altLang="en-US" sz="14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1579454" y="6029325"/>
            <a:ext cx="2418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F84827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고객이 직접 예약 변경</a:t>
            </a:r>
          </a:p>
        </p:txBody>
      </p:sp>
      <p:cxnSp>
        <p:nvCxnSpPr>
          <p:cNvPr id="102" name="직선 연결선 101"/>
          <p:cNvCxnSpPr/>
          <p:nvPr/>
        </p:nvCxnSpPr>
        <p:spPr>
          <a:xfrm>
            <a:off x="5076190" y="2368550"/>
            <a:ext cx="0" cy="4300855"/>
          </a:xfrm>
          <a:prstGeom prst="line">
            <a:avLst/>
          </a:prstGeom>
          <a:ln>
            <a:gradFill>
              <a:gsLst>
                <a:gs pos="0">
                  <a:srgbClr val="F0F4FA">
                    <a:alpha val="0"/>
                  </a:srgbClr>
                </a:gs>
                <a:gs pos="47000">
                  <a:srgbClr val="005AAD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직각 삼각형 55"/>
          <p:cNvSpPr/>
          <p:nvPr/>
        </p:nvSpPr>
        <p:spPr>
          <a:xfrm rot="10800000" flipH="1">
            <a:off x="78740" y="80010"/>
            <a:ext cx="1837690" cy="1044575"/>
          </a:xfrm>
          <a:prstGeom prst="rtTriangle">
            <a:avLst/>
          </a:prstGeom>
          <a:solidFill>
            <a:srgbClr val="F15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-2540" y="44450"/>
            <a:ext cx="6591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4.</a:t>
            </a:r>
            <a:endParaRPr lang="ko-KR" altLang="en-US" sz="4000" spc="-150" dirty="0">
              <a:ln>
                <a:solidFill>
                  <a:schemeClr val="bg1">
                    <a:alpha val="15000"/>
                  </a:schemeClr>
                </a:solidFill>
              </a:ln>
              <a:solidFill>
                <a:schemeClr val="bg1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58" name="직사각형 57"/>
          <p:cNvSpPr/>
          <p:nvPr/>
        </p:nvSpPr>
        <p:spPr>
          <a:xfrm>
            <a:off x="268605" y="154305"/>
            <a:ext cx="85151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8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연구방안 제시</a:t>
            </a:r>
          </a:p>
        </p:txBody>
      </p:sp>
      <p:sp>
        <p:nvSpPr>
          <p:cNvPr id="68" name="직사각형 67"/>
          <p:cNvSpPr/>
          <p:nvPr/>
        </p:nvSpPr>
        <p:spPr>
          <a:xfrm>
            <a:off x="5605145" y="2668270"/>
            <a:ext cx="2230755" cy="360045"/>
          </a:xfrm>
          <a:prstGeom prst="rect">
            <a:avLst/>
          </a:prstGeom>
          <a:solidFill>
            <a:srgbClr val="005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pc="-1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APP </a:t>
            </a:r>
            <a:r>
              <a:rPr lang="ko-KR" altLang="en-US" sz="1600" spc="-1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개발 </a:t>
            </a:r>
            <a:r>
              <a:rPr lang="en-US" altLang="ko-KR" sz="1600" spc="-1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&amp; </a:t>
            </a:r>
            <a:r>
              <a:rPr lang="ko-KR" altLang="en-US" sz="1600" spc="-1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업그레이드</a:t>
            </a:r>
            <a:endParaRPr lang="en-US" altLang="ko-KR" sz="1600" spc="-100" dirty="0">
              <a:ln>
                <a:solidFill>
                  <a:schemeClr val="bg1">
                    <a:alpha val="30000"/>
                  </a:schemeClr>
                </a:solidFill>
              </a:ln>
              <a:solidFill>
                <a:schemeClr val="bg1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grpSp>
        <p:nvGrpSpPr>
          <p:cNvPr id="69" name="그룹 68"/>
          <p:cNvGrpSpPr/>
          <p:nvPr/>
        </p:nvGrpSpPr>
        <p:grpSpPr>
          <a:xfrm>
            <a:off x="5292080" y="3325495"/>
            <a:ext cx="4170045" cy="434340"/>
            <a:chOff x="5496560" y="3325495"/>
            <a:chExt cx="4170045" cy="434340"/>
          </a:xfrm>
        </p:grpSpPr>
        <p:sp>
          <p:nvSpPr>
            <p:cNvPr id="70" name="TextBox 6"/>
            <p:cNvSpPr txBox="1"/>
            <p:nvPr/>
          </p:nvSpPr>
          <p:spPr>
            <a:xfrm>
              <a:off x="5778500" y="3328670"/>
              <a:ext cx="3888740" cy="431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진료 예약 시 진료 비용 사전에 결제</a:t>
              </a:r>
              <a:endPara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  <a:p>
              <a:r>
                <a:rPr lang="en-US" altLang="ko-KR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- </a:t>
              </a:r>
              <a:r>
                <a:rPr lang="ko-KR" altLang="en-US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진료과별 수가 </a:t>
              </a:r>
              <a:r>
                <a:rPr lang="en-US" altLang="ko-KR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/  </a:t>
              </a:r>
              <a:r>
                <a:rPr lang="ko-KR" altLang="en-US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특진 </a:t>
              </a:r>
              <a:r>
                <a:rPr lang="ko-KR" altLang="en-US" sz="1100" spc="-100" dirty="0" err="1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의사별</a:t>
              </a:r>
              <a:r>
                <a:rPr lang="ko-KR" altLang="en-US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 비용 미리 시스템 </a:t>
              </a:r>
              <a:r>
                <a:rPr lang="ko-KR" altLang="en-US" sz="1100" spc="-100" dirty="0" err="1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세팅</a:t>
              </a:r>
              <a:endPara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</p:txBody>
        </p:sp>
        <p:sp>
          <p:nvSpPr>
            <p:cNvPr id="71" name="타원 70"/>
            <p:cNvSpPr/>
            <p:nvPr/>
          </p:nvSpPr>
          <p:spPr>
            <a:xfrm>
              <a:off x="5496560" y="3325495"/>
              <a:ext cx="281940" cy="278765"/>
            </a:xfrm>
            <a:prstGeom prst="ellipse">
              <a:avLst/>
            </a:prstGeom>
            <a:solidFill>
              <a:srgbClr val="005A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pc="-100" dirty="0">
                  <a:ln>
                    <a:solidFill>
                      <a:srgbClr val="F15920">
                        <a:alpha val="30000"/>
                      </a:srgbClr>
                    </a:solidFill>
                  </a:ln>
                  <a:solidFill>
                    <a:schemeClr val="bg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BrowalliaUPC" panose="020B0604020202020204" pitchFamily="34" charset="-34"/>
                </a:rPr>
                <a:t>1</a:t>
              </a:r>
              <a:endParaRPr lang="ko-KR" altLang="en-US" spc="-100" dirty="0">
                <a:ln>
                  <a:solidFill>
                    <a:srgbClr val="F15920">
                      <a:alpha val="30000"/>
                    </a:srgb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  <a:cs typeface="BrowalliaUPC" panose="020B0604020202020204" pitchFamily="34" charset="-34"/>
              </a:endParaRPr>
            </a:p>
          </p:txBody>
        </p:sp>
      </p:grpSp>
      <p:grpSp>
        <p:nvGrpSpPr>
          <p:cNvPr id="72" name="그룹 71"/>
          <p:cNvGrpSpPr/>
          <p:nvPr/>
        </p:nvGrpSpPr>
        <p:grpSpPr>
          <a:xfrm>
            <a:off x="5292080" y="4046855"/>
            <a:ext cx="4170045" cy="278765"/>
            <a:chOff x="5496560" y="4046855"/>
            <a:chExt cx="4170045" cy="278765"/>
          </a:xfrm>
        </p:grpSpPr>
        <p:sp>
          <p:nvSpPr>
            <p:cNvPr id="73" name="TextBox 6"/>
            <p:cNvSpPr txBox="1"/>
            <p:nvPr/>
          </p:nvSpPr>
          <p:spPr>
            <a:xfrm>
              <a:off x="5778500" y="4060190"/>
              <a:ext cx="3888740" cy="2616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몇 시간 전 예약 </a:t>
              </a:r>
              <a:r>
                <a:rPr lang="ko-KR" altLang="en-US" sz="1100" spc="-100" dirty="0" err="1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변경시</a:t>
              </a:r>
              <a:r>
                <a:rPr lang="ko-KR" altLang="en-US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 예약 변경 수수료 </a:t>
              </a:r>
              <a:r>
                <a:rPr lang="ko-KR" altLang="en-US" sz="1100" spc="-100" dirty="0" err="1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세팅</a:t>
              </a:r>
              <a:endPara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</p:txBody>
        </p:sp>
        <p:sp>
          <p:nvSpPr>
            <p:cNvPr id="74" name="타원 73"/>
            <p:cNvSpPr/>
            <p:nvPr/>
          </p:nvSpPr>
          <p:spPr>
            <a:xfrm>
              <a:off x="5496560" y="4046855"/>
              <a:ext cx="281940" cy="278765"/>
            </a:xfrm>
            <a:prstGeom prst="ellipse">
              <a:avLst/>
            </a:prstGeom>
            <a:solidFill>
              <a:srgbClr val="005A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pc="-100" dirty="0">
                  <a:ln>
                    <a:solidFill>
                      <a:srgbClr val="F15920">
                        <a:alpha val="30000"/>
                      </a:srgbClr>
                    </a:solidFill>
                  </a:ln>
                  <a:solidFill>
                    <a:schemeClr val="bg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BrowalliaUPC" panose="020B0604020202020204" pitchFamily="34" charset="-34"/>
                </a:rPr>
                <a:t>2</a:t>
              </a:r>
              <a:endParaRPr lang="ko-KR" altLang="en-US" spc="-100" dirty="0">
                <a:ln>
                  <a:solidFill>
                    <a:srgbClr val="F15920">
                      <a:alpha val="30000"/>
                    </a:srgb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  <a:cs typeface="BrowalliaUPC" panose="020B0604020202020204" pitchFamily="34" charset="-34"/>
              </a:endParaRPr>
            </a:p>
          </p:txBody>
        </p:sp>
      </p:grpSp>
      <p:grpSp>
        <p:nvGrpSpPr>
          <p:cNvPr id="75" name="그룹 74"/>
          <p:cNvGrpSpPr/>
          <p:nvPr/>
        </p:nvGrpSpPr>
        <p:grpSpPr>
          <a:xfrm>
            <a:off x="5292080" y="4743450"/>
            <a:ext cx="4170045" cy="444500"/>
            <a:chOff x="5496560" y="4743450"/>
            <a:chExt cx="4170045" cy="444500"/>
          </a:xfrm>
        </p:grpSpPr>
        <p:sp>
          <p:nvSpPr>
            <p:cNvPr id="76" name="TextBox 6"/>
            <p:cNvSpPr txBox="1"/>
            <p:nvPr/>
          </p:nvSpPr>
          <p:spPr>
            <a:xfrm>
              <a:off x="5778500" y="4756785"/>
              <a:ext cx="3888740" cy="431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진료 예약 변경은 진료시간 </a:t>
              </a:r>
              <a:r>
                <a:rPr lang="en-US" altLang="ko-KR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1</a:t>
              </a:r>
              <a:r>
                <a:rPr lang="ko-KR" altLang="en-US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시간 전까지만</a:t>
              </a:r>
              <a:endPara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  <a:p>
              <a:r>
                <a:rPr lang="ko-KR" altLang="en-US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가능하도록 </a:t>
              </a:r>
              <a:r>
                <a:rPr lang="ko-KR" altLang="en-US" sz="1100" spc="-100" dirty="0" err="1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세팅</a:t>
              </a:r>
              <a:endPara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</p:txBody>
        </p:sp>
        <p:sp>
          <p:nvSpPr>
            <p:cNvPr id="77" name="타원 76"/>
            <p:cNvSpPr/>
            <p:nvPr/>
          </p:nvSpPr>
          <p:spPr>
            <a:xfrm>
              <a:off x="5496560" y="4743450"/>
              <a:ext cx="281940" cy="278765"/>
            </a:xfrm>
            <a:prstGeom prst="ellipse">
              <a:avLst/>
            </a:prstGeom>
            <a:solidFill>
              <a:srgbClr val="005A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pc="-100" dirty="0">
                  <a:ln>
                    <a:solidFill>
                      <a:srgbClr val="F15920">
                        <a:alpha val="30000"/>
                      </a:srgbClr>
                    </a:solidFill>
                  </a:ln>
                  <a:solidFill>
                    <a:schemeClr val="bg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BrowalliaUPC" panose="020B0604020202020204" pitchFamily="34" charset="-34"/>
                </a:rPr>
                <a:t>3</a:t>
              </a:r>
              <a:endParaRPr lang="ko-KR" altLang="en-US" spc="-100" dirty="0">
                <a:ln>
                  <a:solidFill>
                    <a:srgbClr val="F15920">
                      <a:alpha val="30000"/>
                    </a:srgb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  <a:cs typeface="BrowalliaUPC" panose="020B0604020202020204" pitchFamily="34" charset="-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3368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8863">
        <p:fade/>
      </p:transition>
    </mc:Choice>
    <mc:Fallback xmlns="">
      <p:transition spd="slow" advTm="18863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83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39115" y="2482215"/>
            <a:ext cx="4321175" cy="296291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TextBox 43"/>
          <p:cNvSpPr txBox="1"/>
          <p:nvPr/>
        </p:nvSpPr>
        <p:spPr>
          <a:xfrm>
            <a:off x="539115" y="950595"/>
            <a:ext cx="148277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sz="2000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005AAD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연구 방안 </a:t>
            </a:r>
            <a:r>
              <a:rPr lang="en-US" altLang="ko-KR" sz="2000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005AAD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2</a:t>
            </a:r>
            <a:endParaRPr lang="ko-KR" altLang="en-US" sz="1400" spc="-100" dirty="0">
              <a:ln>
                <a:solidFill>
                  <a:schemeClr val="bg1">
                    <a:alpha val="29804"/>
                  </a:schemeClr>
                </a:solidFill>
              </a:ln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-2540" y="0"/>
            <a:ext cx="9146540" cy="6866255"/>
          </a:xfrm>
          <a:prstGeom prst="rect">
            <a:avLst/>
          </a:prstGeom>
          <a:gradFill flip="none" rotWithShape="1">
            <a:gsLst>
              <a:gs pos="95000">
                <a:schemeClr val="tx1">
                  <a:alpha val="21000"/>
                  <a:lumMod val="0"/>
                </a:schemeClr>
              </a:gs>
              <a:gs pos="41000">
                <a:schemeClr val="tx1">
                  <a:alpha val="0"/>
                  <a:lumMod val="0"/>
                  <a:lumOff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prstClr val="white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22" name="직각 삼각형 21"/>
          <p:cNvSpPr/>
          <p:nvPr/>
        </p:nvSpPr>
        <p:spPr>
          <a:xfrm rot="10800000" flipV="1">
            <a:off x="7242810" y="5733415"/>
            <a:ext cx="1837690" cy="1044575"/>
          </a:xfrm>
          <a:prstGeom prst="rtTriangle">
            <a:avLst/>
          </a:prstGeom>
          <a:solidFill>
            <a:srgbClr val="005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1477685" y="798195"/>
            <a:ext cx="3119715" cy="1216759"/>
            <a:chOff x="1477685" y="798195"/>
            <a:chExt cx="3119715" cy="1216759"/>
          </a:xfrm>
        </p:grpSpPr>
        <p:sp>
          <p:nvSpPr>
            <p:cNvPr id="45" name="TextBox 44"/>
            <p:cNvSpPr txBox="1"/>
            <p:nvPr/>
          </p:nvSpPr>
          <p:spPr>
            <a:xfrm>
              <a:off x="1477685" y="1676400"/>
              <a:ext cx="2749471" cy="338554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600" dirty="0" err="1">
                  <a:ln>
                    <a:solidFill>
                      <a:schemeClr val="bg1">
                        <a:alpha val="15000"/>
                      </a:schemeClr>
                    </a:solidFill>
                  </a:ln>
                  <a:solidFill>
                    <a:schemeClr val="bg1"/>
                  </a:solidFill>
                  <a:latin typeface="굴림체" panose="020B0609000101010101" pitchFamily="49" charset="-127"/>
                  <a:ea typeface="굴림체" panose="020B0609000101010101" pitchFamily="49" charset="-127"/>
                </a:rPr>
                <a:t>어플</a:t>
              </a:r>
              <a:r>
                <a:rPr lang="ko-KR" altLang="en-US" sz="1600" dirty="0">
                  <a:ln>
                    <a:solidFill>
                      <a:schemeClr val="bg1">
                        <a:alpha val="15000"/>
                      </a:schemeClr>
                    </a:solidFill>
                  </a:ln>
                  <a:solidFill>
                    <a:schemeClr val="bg1"/>
                  </a:solidFill>
                  <a:latin typeface="굴림체" panose="020B0609000101010101" pitchFamily="49" charset="-127"/>
                  <a:ea typeface="굴림체" panose="020B0609000101010101" pitchFamily="49" charset="-127"/>
                </a:rPr>
                <a:t> 및 시스템 사용방안 </a:t>
              </a:r>
              <a:r>
                <a:rPr lang="en-US" altLang="ko-KR" sz="1600" dirty="0">
                  <a:ln>
                    <a:solidFill>
                      <a:schemeClr val="bg1">
                        <a:alpha val="15000"/>
                      </a:schemeClr>
                    </a:solidFill>
                  </a:ln>
                  <a:solidFill>
                    <a:schemeClr val="bg1"/>
                  </a:solidFill>
                  <a:latin typeface="굴림체" panose="020B0609000101010101" pitchFamily="49" charset="-127"/>
                  <a:ea typeface="굴림체" panose="020B0609000101010101" pitchFamily="49" charset="-127"/>
                </a:rPr>
                <a:t>2</a:t>
              </a:r>
              <a:endParaRPr lang="ko-KR" altLang="en-US" sz="160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412615" y="798195"/>
              <a:ext cx="184785" cy="3079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ko-KR" altLang="en-US" sz="14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1597641" y="5786755"/>
            <a:ext cx="2203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F84827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진료 희망 시간 설정</a:t>
            </a:r>
          </a:p>
        </p:txBody>
      </p:sp>
      <p:sp>
        <p:nvSpPr>
          <p:cNvPr id="56" name="직각 삼각형 55"/>
          <p:cNvSpPr/>
          <p:nvPr/>
        </p:nvSpPr>
        <p:spPr>
          <a:xfrm rot="10800000" flipH="1">
            <a:off x="78740" y="80010"/>
            <a:ext cx="1837690" cy="1044575"/>
          </a:xfrm>
          <a:prstGeom prst="rtTriangle">
            <a:avLst/>
          </a:prstGeom>
          <a:solidFill>
            <a:srgbClr val="F15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-2540" y="44450"/>
            <a:ext cx="6591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4.</a:t>
            </a:r>
            <a:endParaRPr lang="ko-KR" altLang="en-US" sz="4000" spc="-150" dirty="0">
              <a:ln>
                <a:solidFill>
                  <a:schemeClr val="bg1">
                    <a:alpha val="15000"/>
                  </a:schemeClr>
                </a:solidFill>
              </a:ln>
              <a:solidFill>
                <a:schemeClr val="bg1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58" name="직사각형 57"/>
          <p:cNvSpPr/>
          <p:nvPr/>
        </p:nvSpPr>
        <p:spPr>
          <a:xfrm>
            <a:off x="268605" y="154305"/>
            <a:ext cx="85151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8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연구방안 제시</a:t>
            </a:r>
          </a:p>
        </p:txBody>
      </p:sp>
      <p:sp>
        <p:nvSpPr>
          <p:cNvPr id="68" name="직사각형 67"/>
          <p:cNvSpPr/>
          <p:nvPr/>
        </p:nvSpPr>
        <p:spPr>
          <a:xfrm>
            <a:off x="5567680" y="2856865"/>
            <a:ext cx="2063115" cy="360045"/>
          </a:xfrm>
          <a:prstGeom prst="rect">
            <a:avLst/>
          </a:prstGeom>
          <a:solidFill>
            <a:srgbClr val="005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spc="-1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희망 시간 설정 개발</a:t>
            </a:r>
            <a:endParaRPr lang="en-US" altLang="ko-KR" sz="1600" spc="-100" dirty="0">
              <a:ln>
                <a:solidFill>
                  <a:schemeClr val="bg1">
                    <a:alpha val="30000"/>
                  </a:schemeClr>
                </a:solidFill>
              </a:ln>
              <a:solidFill>
                <a:schemeClr val="bg1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grpSp>
        <p:nvGrpSpPr>
          <p:cNvPr id="72" name="그룹 71"/>
          <p:cNvGrpSpPr/>
          <p:nvPr/>
        </p:nvGrpSpPr>
        <p:grpSpPr>
          <a:xfrm>
            <a:off x="5364088" y="3531235"/>
            <a:ext cx="4170045" cy="278765"/>
            <a:chOff x="5567680" y="3531235"/>
            <a:chExt cx="4170045" cy="278765"/>
          </a:xfrm>
        </p:grpSpPr>
        <p:sp>
          <p:nvSpPr>
            <p:cNvPr id="73" name="TextBox 6"/>
            <p:cNvSpPr txBox="1"/>
            <p:nvPr/>
          </p:nvSpPr>
          <p:spPr>
            <a:xfrm>
              <a:off x="5848985" y="3544570"/>
              <a:ext cx="3888740" cy="2616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내가 희망 하는 진료시간에 공석 발생시 </a:t>
              </a:r>
              <a:r>
                <a:rPr lang="ko-KR" altLang="en-US" sz="1100" spc="-100" dirty="0" err="1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푸시</a:t>
              </a:r>
              <a:r>
                <a:rPr lang="ko-KR" altLang="en-US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 알림</a:t>
              </a:r>
              <a:endPara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</p:txBody>
        </p:sp>
        <p:sp>
          <p:nvSpPr>
            <p:cNvPr id="74" name="타원 73"/>
            <p:cNvSpPr/>
            <p:nvPr/>
          </p:nvSpPr>
          <p:spPr>
            <a:xfrm>
              <a:off x="5567680" y="3531235"/>
              <a:ext cx="281940" cy="278765"/>
            </a:xfrm>
            <a:prstGeom prst="ellipse">
              <a:avLst/>
            </a:prstGeom>
            <a:solidFill>
              <a:srgbClr val="005A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pc="-100" dirty="0">
                  <a:ln>
                    <a:solidFill>
                      <a:srgbClr val="F15920">
                        <a:alpha val="30000"/>
                      </a:srgbClr>
                    </a:solidFill>
                  </a:ln>
                  <a:solidFill>
                    <a:schemeClr val="bg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BrowalliaUPC" panose="020B0604020202020204" pitchFamily="34" charset="-34"/>
                </a:rPr>
                <a:t>1</a:t>
              </a:r>
              <a:endParaRPr lang="ko-KR" altLang="en-US" spc="-100" dirty="0">
                <a:ln>
                  <a:solidFill>
                    <a:srgbClr val="F15920">
                      <a:alpha val="30000"/>
                    </a:srgb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  <a:cs typeface="BrowalliaUPC" panose="020B0604020202020204" pitchFamily="34" charset="-34"/>
              </a:endParaRPr>
            </a:p>
          </p:txBody>
        </p:sp>
      </p:grpSp>
      <p:grpSp>
        <p:nvGrpSpPr>
          <p:cNvPr id="75" name="그룹 74"/>
          <p:cNvGrpSpPr/>
          <p:nvPr/>
        </p:nvGrpSpPr>
        <p:grpSpPr>
          <a:xfrm>
            <a:off x="5364088" y="4227830"/>
            <a:ext cx="4170045" cy="444500"/>
            <a:chOff x="5567680" y="4227830"/>
            <a:chExt cx="4170045" cy="444500"/>
          </a:xfrm>
        </p:grpSpPr>
        <p:sp>
          <p:nvSpPr>
            <p:cNvPr id="76" name="TextBox 6"/>
            <p:cNvSpPr txBox="1"/>
            <p:nvPr/>
          </p:nvSpPr>
          <p:spPr>
            <a:xfrm>
              <a:off x="5848985" y="4241800"/>
              <a:ext cx="3888740" cy="431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해당 시간으로 변경 진행 가능하여 원하는 시간예약으로 </a:t>
              </a:r>
              <a:endPara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  <a:p>
              <a:r>
                <a:rPr lang="ko-KR" altLang="en-US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예약 부도 감소 시킴 </a:t>
              </a:r>
              <a:endPara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</p:txBody>
        </p:sp>
        <p:sp>
          <p:nvSpPr>
            <p:cNvPr id="77" name="타원 76"/>
            <p:cNvSpPr/>
            <p:nvPr/>
          </p:nvSpPr>
          <p:spPr>
            <a:xfrm>
              <a:off x="5567680" y="4227830"/>
              <a:ext cx="281940" cy="278765"/>
            </a:xfrm>
            <a:prstGeom prst="ellipse">
              <a:avLst/>
            </a:prstGeom>
            <a:solidFill>
              <a:srgbClr val="005A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pc="-100" dirty="0">
                  <a:ln>
                    <a:solidFill>
                      <a:srgbClr val="F15920">
                        <a:alpha val="30000"/>
                      </a:srgbClr>
                    </a:solidFill>
                  </a:ln>
                  <a:solidFill>
                    <a:schemeClr val="bg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BrowalliaUPC" panose="020B0604020202020204" pitchFamily="34" charset="-34"/>
                </a:rPr>
                <a:t>2</a:t>
              </a:r>
              <a:endParaRPr lang="ko-KR" altLang="en-US" spc="-100" dirty="0">
                <a:ln>
                  <a:solidFill>
                    <a:srgbClr val="F15920">
                      <a:alpha val="30000"/>
                    </a:srgb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  <a:cs typeface="BrowalliaUPC" panose="020B0604020202020204" pitchFamily="34" charset="-34"/>
              </a:endParaRPr>
            </a:p>
          </p:txBody>
        </p:sp>
      </p:grpSp>
      <p:cxnSp>
        <p:nvCxnSpPr>
          <p:cNvPr id="33" name="직선 연결선 32"/>
          <p:cNvCxnSpPr/>
          <p:nvPr/>
        </p:nvCxnSpPr>
        <p:spPr>
          <a:xfrm>
            <a:off x="5076190" y="2368550"/>
            <a:ext cx="0" cy="4300855"/>
          </a:xfrm>
          <a:prstGeom prst="line">
            <a:avLst/>
          </a:prstGeom>
          <a:ln>
            <a:gradFill>
              <a:gsLst>
                <a:gs pos="0">
                  <a:srgbClr val="F0F4FA">
                    <a:alpha val="0"/>
                  </a:srgbClr>
                </a:gs>
                <a:gs pos="47000">
                  <a:srgbClr val="005AAD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4622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8863">
        <p:fade/>
      </p:transition>
    </mc:Choice>
    <mc:Fallback xmlns="">
      <p:transition spd="slow" advTm="18863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404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62280" y="2449195"/>
            <a:ext cx="4403725" cy="3242945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TextBox 43"/>
          <p:cNvSpPr txBox="1"/>
          <p:nvPr/>
        </p:nvSpPr>
        <p:spPr>
          <a:xfrm>
            <a:off x="539115" y="950595"/>
            <a:ext cx="148277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sz="2000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005AAD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연구 방안 </a:t>
            </a:r>
            <a:r>
              <a:rPr lang="en-US" altLang="ko-KR" sz="2000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005AAD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3</a:t>
            </a:r>
            <a:endParaRPr lang="ko-KR" altLang="en-US" sz="1400" spc="-100" dirty="0">
              <a:ln>
                <a:solidFill>
                  <a:schemeClr val="bg1">
                    <a:alpha val="29804"/>
                  </a:schemeClr>
                </a:solidFill>
              </a:ln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-2540" y="0"/>
            <a:ext cx="9146540" cy="6866255"/>
          </a:xfrm>
          <a:prstGeom prst="rect">
            <a:avLst/>
          </a:prstGeom>
          <a:gradFill flip="none" rotWithShape="1">
            <a:gsLst>
              <a:gs pos="95000">
                <a:schemeClr val="tx1">
                  <a:alpha val="21000"/>
                  <a:lumMod val="0"/>
                </a:schemeClr>
              </a:gs>
              <a:gs pos="41000">
                <a:schemeClr val="tx1">
                  <a:alpha val="0"/>
                  <a:lumMod val="0"/>
                  <a:lumOff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prstClr val="white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22" name="직각 삼각형 21"/>
          <p:cNvSpPr/>
          <p:nvPr/>
        </p:nvSpPr>
        <p:spPr>
          <a:xfrm rot="10800000" flipV="1">
            <a:off x="7242810" y="5733415"/>
            <a:ext cx="1837690" cy="1044575"/>
          </a:xfrm>
          <a:prstGeom prst="rtTriangle">
            <a:avLst/>
          </a:prstGeom>
          <a:solidFill>
            <a:srgbClr val="005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1477685" y="798195"/>
            <a:ext cx="3119715" cy="1216759"/>
            <a:chOff x="1477685" y="798195"/>
            <a:chExt cx="3119715" cy="1216759"/>
          </a:xfrm>
        </p:grpSpPr>
        <p:sp>
          <p:nvSpPr>
            <p:cNvPr id="45" name="TextBox 44"/>
            <p:cNvSpPr txBox="1"/>
            <p:nvPr/>
          </p:nvSpPr>
          <p:spPr>
            <a:xfrm>
              <a:off x="1477685" y="1676400"/>
              <a:ext cx="2749471" cy="338554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600" dirty="0" err="1">
                  <a:ln>
                    <a:solidFill>
                      <a:schemeClr val="bg1">
                        <a:alpha val="15000"/>
                      </a:schemeClr>
                    </a:solidFill>
                  </a:ln>
                  <a:solidFill>
                    <a:schemeClr val="bg1"/>
                  </a:solidFill>
                  <a:latin typeface="굴림체" panose="020B0609000101010101" pitchFamily="49" charset="-127"/>
                  <a:ea typeface="굴림체" panose="020B0609000101010101" pitchFamily="49" charset="-127"/>
                </a:rPr>
                <a:t>어플</a:t>
              </a:r>
              <a:r>
                <a:rPr lang="ko-KR" altLang="en-US" sz="1600" dirty="0">
                  <a:ln>
                    <a:solidFill>
                      <a:schemeClr val="bg1">
                        <a:alpha val="15000"/>
                      </a:schemeClr>
                    </a:solidFill>
                  </a:ln>
                  <a:solidFill>
                    <a:schemeClr val="bg1"/>
                  </a:solidFill>
                  <a:latin typeface="굴림체" panose="020B0609000101010101" pitchFamily="49" charset="-127"/>
                  <a:ea typeface="굴림체" panose="020B0609000101010101" pitchFamily="49" charset="-127"/>
                </a:rPr>
                <a:t> 및 시스템 사용방안 </a:t>
              </a:r>
              <a:r>
                <a:rPr lang="en-US" altLang="ko-KR" sz="1600" dirty="0">
                  <a:ln>
                    <a:solidFill>
                      <a:schemeClr val="bg1">
                        <a:alpha val="15000"/>
                      </a:schemeClr>
                    </a:solidFill>
                  </a:ln>
                  <a:solidFill>
                    <a:schemeClr val="bg1"/>
                  </a:solidFill>
                  <a:latin typeface="굴림체" panose="020B0609000101010101" pitchFamily="49" charset="-127"/>
                  <a:ea typeface="굴림체" panose="020B0609000101010101" pitchFamily="49" charset="-127"/>
                </a:rPr>
                <a:t>3</a:t>
              </a:r>
              <a:endParaRPr lang="ko-KR" altLang="en-US" sz="160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412615" y="798195"/>
              <a:ext cx="184785" cy="3079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ko-KR" altLang="en-US" sz="14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</p:txBody>
        </p:sp>
      </p:grpSp>
      <p:cxnSp>
        <p:nvCxnSpPr>
          <p:cNvPr id="102" name="직선 연결선 101"/>
          <p:cNvCxnSpPr/>
          <p:nvPr/>
        </p:nvCxnSpPr>
        <p:spPr>
          <a:xfrm>
            <a:off x="5076190" y="2368550"/>
            <a:ext cx="0" cy="4300855"/>
          </a:xfrm>
          <a:prstGeom prst="line">
            <a:avLst/>
          </a:prstGeom>
          <a:ln>
            <a:gradFill>
              <a:gsLst>
                <a:gs pos="0">
                  <a:srgbClr val="F0F4FA">
                    <a:alpha val="0"/>
                  </a:srgbClr>
                </a:gs>
                <a:gs pos="47000">
                  <a:srgbClr val="005AAD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직각 삼각형 55"/>
          <p:cNvSpPr/>
          <p:nvPr/>
        </p:nvSpPr>
        <p:spPr>
          <a:xfrm rot="10800000" flipH="1">
            <a:off x="78740" y="80010"/>
            <a:ext cx="1837690" cy="1044575"/>
          </a:xfrm>
          <a:prstGeom prst="rtTriangle">
            <a:avLst/>
          </a:prstGeom>
          <a:solidFill>
            <a:srgbClr val="F15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-2540" y="44450"/>
            <a:ext cx="6591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4.</a:t>
            </a:r>
            <a:endParaRPr lang="ko-KR" altLang="en-US" sz="4000" spc="-150" dirty="0">
              <a:ln>
                <a:solidFill>
                  <a:schemeClr val="bg1">
                    <a:alpha val="15000"/>
                  </a:schemeClr>
                </a:solidFill>
              </a:ln>
              <a:solidFill>
                <a:schemeClr val="bg1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58" name="직사각형 57"/>
          <p:cNvSpPr/>
          <p:nvPr/>
        </p:nvSpPr>
        <p:spPr>
          <a:xfrm>
            <a:off x="268605" y="154305"/>
            <a:ext cx="85151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8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연구방안 제시</a:t>
            </a:r>
          </a:p>
        </p:txBody>
      </p:sp>
      <p:sp>
        <p:nvSpPr>
          <p:cNvPr id="68" name="직사각형 67"/>
          <p:cNvSpPr/>
          <p:nvPr/>
        </p:nvSpPr>
        <p:spPr>
          <a:xfrm>
            <a:off x="5605145" y="2668270"/>
            <a:ext cx="2063115" cy="360045"/>
          </a:xfrm>
          <a:prstGeom prst="rect">
            <a:avLst/>
          </a:prstGeom>
          <a:solidFill>
            <a:srgbClr val="005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spc="-1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대기 예약 활용</a:t>
            </a:r>
            <a:endParaRPr lang="en-US" altLang="ko-KR" sz="1600" spc="-100" dirty="0">
              <a:ln>
                <a:solidFill>
                  <a:schemeClr val="bg1">
                    <a:alpha val="30000"/>
                  </a:schemeClr>
                </a:solidFill>
              </a:ln>
              <a:solidFill>
                <a:schemeClr val="bg1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grpSp>
        <p:nvGrpSpPr>
          <p:cNvPr id="69" name="그룹 68"/>
          <p:cNvGrpSpPr/>
          <p:nvPr/>
        </p:nvGrpSpPr>
        <p:grpSpPr>
          <a:xfrm>
            <a:off x="5364088" y="3325495"/>
            <a:ext cx="4170045" cy="278765"/>
            <a:chOff x="5496560" y="3325495"/>
            <a:chExt cx="4170045" cy="278765"/>
          </a:xfrm>
        </p:grpSpPr>
        <p:sp>
          <p:nvSpPr>
            <p:cNvPr id="70" name="TextBox 6"/>
            <p:cNvSpPr txBox="1"/>
            <p:nvPr/>
          </p:nvSpPr>
          <p:spPr>
            <a:xfrm>
              <a:off x="5778500" y="3328670"/>
              <a:ext cx="3888740" cy="2616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시간당 진료가능 최대 인원 배정</a:t>
              </a:r>
              <a:endPara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</p:txBody>
        </p:sp>
        <p:sp>
          <p:nvSpPr>
            <p:cNvPr id="71" name="타원 70"/>
            <p:cNvSpPr/>
            <p:nvPr/>
          </p:nvSpPr>
          <p:spPr>
            <a:xfrm>
              <a:off x="5496560" y="3325495"/>
              <a:ext cx="281940" cy="278765"/>
            </a:xfrm>
            <a:prstGeom prst="ellipse">
              <a:avLst/>
            </a:prstGeom>
            <a:solidFill>
              <a:srgbClr val="005A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pc="-100" dirty="0">
                  <a:ln>
                    <a:solidFill>
                      <a:srgbClr val="F15920">
                        <a:alpha val="30000"/>
                      </a:srgbClr>
                    </a:solidFill>
                  </a:ln>
                  <a:solidFill>
                    <a:schemeClr val="bg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BrowalliaUPC" panose="020B0604020202020204" pitchFamily="34" charset="-34"/>
                </a:rPr>
                <a:t>1</a:t>
              </a:r>
              <a:endParaRPr lang="ko-KR" altLang="en-US" spc="-100" dirty="0">
                <a:ln>
                  <a:solidFill>
                    <a:srgbClr val="F15920">
                      <a:alpha val="30000"/>
                    </a:srgb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  <a:cs typeface="BrowalliaUPC" panose="020B0604020202020204" pitchFamily="34" charset="-34"/>
              </a:endParaRPr>
            </a:p>
          </p:txBody>
        </p:sp>
      </p:grpSp>
      <p:grpSp>
        <p:nvGrpSpPr>
          <p:cNvPr id="72" name="그룹 71"/>
          <p:cNvGrpSpPr/>
          <p:nvPr/>
        </p:nvGrpSpPr>
        <p:grpSpPr>
          <a:xfrm>
            <a:off x="5364088" y="4046855"/>
            <a:ext cx="4170045" cy="278765"/>
            <a:chOff x="5496560" y="4046855"/>
            <a:chExt cx="4170045" cy="278765"/>
          </a:xfrm>
        </p:grpSpPr>
        <p:sp>
          <p:nvSpPr>
            <p:cNvPr id="73" name="TextBox 6"/>
            <p:cNvSpPr txBox="1"/>
            <p:nvPr/>
          </p:nvSpPr>
          <p:spPr>
            <a:xfrm>
              <a:off x="5778500" y="4060190"/>
              <a:ext cx="3888740" cy="2616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배정 인원 초과하여 대기 예약 설정</a:t>
              </a:r>
              <a:endPara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</p:txBody>
        </p:sp>
        <p:sp>
          <p:nvSpPr>
            <p:cNvPr id="74" name="타원 73"/>
            <p:cNvSpPr/>
            <p:nvPr/>
          </p:nvSpPr>
          <p:spPr>
            <a:xfrm>
              <a:off x="5496560" y="4046855"/>
              <a:ext cx="281940" cy="278765"/>
            </a:xfrm>
            <a:prstGeom prst="ellipse">
              <a:avLst/>
            </a:prstGeom>
            <a:solidFill>
              <a:srgbClr val="005A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pc="-100" dirty="0">
                  <a:ln>
                    <a:solidFill>
                      <a:srgbClr val="F15920">
                        <a:alpha val="30000"/>
                      </a:srgbClr>
                    </a:solidFill>
                  </a:ln>
                  <a:solidFill>
                    <a:schemeClr val="bg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BrowalliaUPC" panose="020B0604020202020204" pitchFamily="34" charset="-34"/>
                </a:rPr>
                <a:t>2</a:t>
              </a:r>
              <a:endParaRPr lang="ko-KR" altLang="en-US" spc="-100" dirty="0">
                <a:ln>
                  <a:solidFill>
                    <a:srgbClr val="F15920">
                      <a:alpha val="30000"/>
                    </a:srgb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  <a:cs typeface="BrowalliaUPC" panose="020B0604020202020204" pitchFamily="34" charset="-34"/>
              </a:endParaRPr>
            </a:p>
          </p:txBody>
        </p:sp>
      </p:grpSp>
      <p:grpSp>
        <p:nvGrpSpPr>
          <p:cNvPr id="75" name="그룹 74"/>
          <p:cNvGrpSpPr/>
          <p:nvPr/>
        </p:nvGrpSpPr>
        <p:grpSpPr>
          <a:xfrm>
            <a:off x="5364088" y="4743450"/>
            <a:ext cx="4170045" cy="613410"/>
            <a:chOff x="5496560" y="4743450"/>
            <a:chExt cx="4170045" cy="613410"/>
          </a:xfrm>
        </p:grpSpPr>
        <p:sp>
          <p:nvSpPr>
            <p:cNvPr id="76" name="TextBox 6"/>
            <p:cNvSpPr txBox="1"/>
            <p:nvPr/>
          </p:nvSpPr>
          <p:spPr>
            <a:xfrm>
              <a:off x="5778500" y="4756785"/>
              <a:ext cx="3888740" cy="600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정규 배정 인원 중 예약 변경으로 공석 발생할 경우</a:t>
              </a:r>
              <a:endPara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  <a:p>
              <a:r>
                <a:rPr lang="ko-KR" altLang="en-US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대기 예약자를 해당 공석에 배정처리 후 </a:t>
              </a:r>
              <a:r>
                <a:rPr lang="ko-KR" altLang="en-US" sz="1100" spc="-100" dirty="0" err="1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푸시알림으로</a:t>
              </a:r>
              <a:endPara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  <a:p>
              <a:r>
                <a:rPr lang="en-US" altLang="ko-KR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“</a:t>
              </a:r>
              <a:r>
                <a:rPr lang="ko-KR" altLang="en-US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예약 배당 확정 안내</a:t>
              </a:r>
              <a:r>
                <a:rPr lang="en-US" altLang="ko-KR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“</a:t>
              </a:r>
            </a:p>
          </p:txBody>
        </p:sp>
        <p:sp>
          <p:nvSpPr>
            <p:cNvPr id="77" name="타원 76"/>
            <p:cNvSpPr/>
            <p:nvPr/>
          </p:nvSpPr>
          <p:spPr>
            <a:xfrm>
              <a:off x="5496560" y="4743450"/>
              <a:ext cx="281940" cy="278765"/>
            </a:xfrm>
            <a:prstGeom prst="ellipse">
              <a:avLst/>
            </a:prstGeom>
            <a:solidFill>
              <a:srgbClr val="005A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pc="-100" dirty="0">
                  <a:ln>
                    <a:solidFill>
                      <a:srgbClr val="F15920">
                        <a:alpha val="30000"/>
                      </a:srgbClr>
                    </a:solidFill>
                  </a:ln>
                  <a:solidFill>
                    <a:schemeClr val="bg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BrowalliaUPC" panose="020B0604020202020204" pitchFamily="34" charset="-34"/>
                </a:rPr>
                <a:t>3</a:t>
              </a:r>
              <a:endParaRPr lang="ko-KR" altLang="en-US" spc="-100" dirty="0">
                <a:ln>
                  <a:solidFill>
                    <a:srgbClr val="F15920">
                      <a:alpha val="30000"/>
                    </a:srgb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  <a:cs typeface="BrowalliaUPC" panose="020B0604020202020204" pitchFamily="34" charset="-34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862297" y="5786755"/>
            <a:ext cx="1674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F84827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진료 대기 예약</a:t>
            </a:r>
          </a:p>
        </p:txBody>
      </p:sp>
    </p:spTree>
    <p:extLst>
      <p:ext uri="{BB962C8B-B14F-4D97-AF65-F5344CB8AC3E}">
        <p14:creationId xmlns:p14="http://schemas.microsoft.com/office/powerpoint/2010/main" val="331213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8863">
        <p:fade/>
      </p:transition>
    </mc:Choice>
    <mc:Fallback xmlns="">
      <p:transition spd="slow" advTm="18863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>
            <a:spLocks/>
          </p:cNvSpPr>
          <p:nvPr/>
        </p:nvSpPr>
        <p:spPr>
          <a:xfrm>
            <a:off x="955040" y="2952048"/>
            <a:ext cx="1257935" cy="463550"/>
          </a:xfrm>
          <a:prstGeom prst="rect">
            <a:avLst/>
          </a:prstGeom>
          <a:solidFill>
            <a:srgbClr val="005AAD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latinLnBrk="0">
              <a:buFontTx/>
              <a:buNone/>
            </a:pPr>
            <a:r>
              <a:rPr lang="ko-KR" altLang="en-US" sz="1600" spc="-90" dirty="0" err="1">
                <a:ln w="9525" cap="flat" cmpd="sng">
                  <a:solidFill>
                    <a:schemeClr val="bg1">
                      <a:alpha val="29803"/>
                    </a:schemeClr>
                  </a:solidFill>
                  <a:prstDash val="solid"/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서비스질</a:t>
            </a:r>
            <a:r>
              <a:rPr lang="ko-KR" altLang="en-US" sz="1600" spc="-90" dirty="0">
                <a:ln w="9525" cap="flat" cmpd="sng">
                  <a:solidFill>
                    <a:schemeClr val="bg1">
                      <a:alpha val="29803"/>
                    </a:schemeClr>
                  </a:solidFill>
                  <a:prstDash val="solid"/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 향상</a:t>
            </a:r>
            <a:endParaRPr lang="ko-KR" altLang="en-US" sz="1600" dirty="0">
              <a:ln w="9525" cap="flat" cmpd="sng">
                <a:solidFill>
                  <a:schemeClr val="bg1">
                    <a:alpha val="29803"/>
                  </a:schemeClr>
                </a:solidFill>
                <a:prstDash val="solid"/>
              </a:ln>
              <a:solidFill>
                <a:schemeClr val="bg1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26" name="TextBox 5"/>
          <p:cNvSpPr txBox="1">
            <a:spLocks/>
          </p:cNvSpPr>
          <p:nvPr/>
        </p:nvSpPr>
        <p:spPr>
          <a:xfrm>
            <a:off x="-180528" y="3528695"/>
            <a:ext cx="3816985" cy="127762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>
            <a:spAutoFit/>
          </a:bodyPr>
          <a:lstStyle>
            <a:lvl1pPr marL="0" indent="0" algn="l" defTabSz="914400" rtl="0" eaLnBrk="1" latinLnBrk="1" hangingPunct="1"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latinLnBrk="1" hangingPunct="1"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latinLnBrk="1" hangingPunct="1"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latinLnBrk="1" hangingPunct="1"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latinLnBrk="1" hangingPunct="1"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latinLnBrk="1" hangingPunct="1"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latinLnBrk="1" hangingPunct="1"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latinLnBrk="1" hangingPunct="1"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latinLnBrk="1" hangingPunct="1"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latinLnBrk="0">
              <a:buFontTx/>
              <a:buNone/>
            </a:pPr>
            <a:r>
              <a:rPr lang="ko-KR" altLang="en-US" sz="1100" spc="-90" dirty="0">
                <a:gradFill rotWithShape="1"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예약 부도율 감소 통한 </a:t>
            </a:r>
            <a:r>
              <a:rPr lang="ko-KR" altLang="en-US" sz="1100" spc="-90" dirty="0" err="1">
                <a:gradFill rotWithShape="1"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서비스질</a:t>
            </a:r>
            <a:r>
              <a:rPr lang="ko-KR" altLang="en-US" sz="1100" spc="-90" dirty="0">
                <a:gradFill rotWithShape="1"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 향상</a:t>
            </a:r>
            <a:endParaRPr lang="ko-KR" altLang="en-US" sz="1100" dirty="0">
              <a:gradFill rotWithShape="1"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 marL="0" indent="0" algn="ctr" latinLnBrk="0">
              <a:buFontTx/>
              <a:buNone/>
            </a:pPr>
            <a:r>
              <a:rPr lang="ko-KR" altLang="en-US" sz="1100" spc="-90" dirty="0">
                <a:gradFill rotWithShape="1"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고객 대기시간 감소</a:t>
            </a:r>
            <a:endParaRPr lang="ko-KR" altLang="en-US" sz="1100" dirty="0">
              <a:gradFill rotWithShape="1"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 marL="0" indent="0" algn="ctr" latinLnBrk="0">
              <a:buFontTx/>
              <a:buNone/>
            </a:pPr>
            <a:endParaRPr lang="ko-KR" altLang="en-US" sz="1100" dirty="0">
              <a:gradFill rotWithShape="1"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 marL="0" indent="0" algn="ctr" latinLnBrk="0">
              <a:buFontTx/>
              <a:buNone/>
            </a:pPr>
            <a:r>
              <a:rPr lang="ko-KR" altLang="en-US" sz="1100" spc="-90" dirty="0">
                <a:gradFill rotWithShape="1"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예약 편의성 증대</a:t>
            </a:r>
            <a:endParaRPr lang="ko-KR" altLang="en-US" sz="1100" dirty="0">
              <a:gradFill rotWithShape="1"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 marL="0" indent="0" algn="ctr" latinLnBrk="0">
              <a:buFontTx/>
              <a:buNone/>
            </a:pPr>
            <a:endParaRPr lang="ko-KR" altLang="en-US" sz="1100" dirty="0">
              <a:gradFill rotWithShape="1"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 marL="0" indent="0" algn="ctr" latinLnBrk="0">
              <a:buFontTx/>
              <a:buNone/>
            </a:pPr>
            <a:r>
              <a:rPr lang="en-US" altLang="ko-KR" sz="1100" spc="-90" dirty="0">
                <a:gradFill rotWithShape="1"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SMS, </a:t>
            </a:r>
            <a:r>
              <a:rPr lang="ko-KR" altLang="en-US" sz="1100" spc="-90">
                <a:gradFill rotWithShape="1"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어플 푸시 알람 등 </a:t>
            </a:r>
            <a:endParaRPr lang="ko-KR" altLang="en-US" sz="1100">
              <a:gradFill rotWithShape="1"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 marL="0" indent="0" algn="ctr" latinLnBrk="0">
              <a:buFontTx/>
              <a:buNone/>
            </a:pPr>
            <a:r>
              <a:rPr lang="ko-KR" altLang="en-US" sz="1100" spc="-90" dirty="0">
                <a:gradFill rotWithShape="1"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보다 다양한 안내 채널 </a:t>
            </a:r>
            <a:endParaRPr lang="ko-KR" altLang="en-US" sz="1100" dirty="0">
              <a:gradFill rotWithShape="1"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467360" y="2190750"/>
            <a:ext cx="2471420" cy="2966085"/>
          </a:xfrm>
          <a:prstGeom prst="roundRect">
            <a:avLst/>
          </a:prstGeom>
          <a:noFill/>
          <a:ln w="19050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grpSp>
        <p:nvGrpSpPr>
          <p:cNvPr id="43" name="그룹 42"/>
          <p:cNvGrpSpPr/>
          <p:nvPr/>
        </p:nvGrpSpPr>
        <p:grpSpPr>
          <a:xfrm>
            <a:off x="987425" y="1562100"/>
            <a:ext cx="1233805" cy="1233805"/>
            <a:chOff x="987425" y="1562100"/>
            <a:chExt cx="1233805" cy="1233805"/>
          </a:xfrm>
        </p:grpSpPr>
        <p:grpSp>
          <p:nvGrpSpPr>
            <p:cNvPr id="44" name="Google Shape;422;p20"/>
            <p:cNvGrpSpPr/>
            <p:nvPr/>
          </p:nvGrpSpPr>
          <p:grpSpPr>
            <a:xfrm>
              <a:off x="987425" y="1562100"/>
              <a:ext cx="1233805" cy="1233805"/>
              <a:chOff x="987425" y="1562100"/>
              <a:chExt cx="1233805" cy="1233805"/>
            </a:xfrm>
          </p:grpSpPr>
          <p:sp>
            <p:nvSpPr>
              <p:cNvPr id="46" name="Google Shape;423;p20"/>
              <p:cNvSpPr/>
              <p:nvPr/>
            </p:nvSpPr>
            <p:spPr>
              <a:xfrm>
                <a:off x="1010285" y="1584960"/>
                <a:ext cx="1188720" cy="1188720"/>
              </a:xfrm>
              <a:prstGeom prst="ellipse">
                <a:avLst/>
              </a:prstGeom>
              <a:solidFill>
                <a:srgbClr val="F2F2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Malgun Gothic"/>
                  <a:sym typeface="Malgun Gothic"/>
                </a:endParaRPr>
              </a:p>
            </p:txBody>
          </p:sp>
          <p:grpSp>
            <p:nvGrpSpPr>
              <p:cNvPr id="47" name="Google Shape;424;p20"/>
              <p:cNvGrpSpPr/>
              <p:nvPr/>
            </p:nvGrpSpPr>
            <p:grpSpPr>
              <a:xfrm rot="1800000">
                <a:off x="1152525" y="1727200"/>
                <a:ext cx="903605" cy="903605"/>
                <a:chOff x="1152525" y="1727200"/>
                <a:chExt cx="903605" cy="903605"/>
              </a:xfrm>
            </p:grpSpPr>
            <p:sp>
              <p:nvSpPr>
                <p:cNvPr id="48" name="Google Shape;425;p20"/>
                <p:cNvSpPr/>
                <p:nvPr/>
              </p:nvSpPr>
              <p:spPr>
                <a:xfrm>
                  <a:off x="1183005" y="1614170"/>
                  <a:ext cx="451485" cy="903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2435" h="1064872" extrusionOk="0">
                      <a:moveTo>
                        <a:pt x="532435" y="0"/>
                      </a:moveTo>
                      <a:lnTo>
                        <a:pt x="532435" y="1064872"/>
                      </a:lnTo>
                      <a:lnTo>
                        <a:pt x="425132" y="1054055"/>
                      </a:lnTo>
                      <a:cubicBezTo>
                        <a:pt x="182510" y="1004407"/>
                        <a:pt x="0" y="789735"/>
                        <a:pt x="0" y="532436"/>
                      </a:cubicBezTo>
                      <a:cubicBezTo>
                        <a:pt x="0" y="275137"/>
                        <a:pt x="182510" y="60465"/>
                        <a:pt x="425132" y="10817"/>
                      </a:cubicBezTo>
                      <a:close/>
                    </a:path>
                  </a:pathLst>
                </a:custGeom>
                <a:solidFill>
                  <a:srgbClr val="6ABAD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굴림체" panose="020B0609000101010101" pitchFamily="49" charset="-127"/>
                    <a:ea typeface="굴림체" panose="020B0609000101010101" pitchFamily="49" charset="-127"/>
                    <a:cs typeface="Malgun Gothic"/>
                    <a:sym typeface="Malgun Gothic"/>
                  </a:endParaRPr>
                </a:p>
              </p:txBody>
            </p:sp>
            <p:sp>
              <p:nvSpPr>
                <p:cNvPr id="49" name="Google Shape;426;p20"/>
                <p:cNvSpPr/>
                <p:nvPr/>
              </p:nvSpPr>
              <p:spPr>
                <a:xfrm flipH="1">
                  <a:off x="1573530" y="1838960"/>
                  <a:ext cx="452120" cy="9042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2435" h="1064872" extrusionOk="0">
                      <a:moveTo>
                        <a:pt x="532435" y="0"/>
                      </a:moveTo>
                      <a:lnTo>
                        <a:pt x="532435" y="1064872"/>
                      </a:lnTo>
                      <a:lnTo>
                        <a:pt x="425132" y="1054055"/>
                      </a:lnTo>
                      <a:cubicBezTo>
                        <a:pt x="182510" y="1004407"/>
                        <a:pt x="0" y="789735"/>
                        <a:pt x="0" y="532436"/>
                      </a:cubicBezTo>
                      <a:cubicBezTo>
                        <a:pt x="0" y="275137"/>
                        <a:pt x="182510" y="60465"/>
                        <a:pt x="425132" y="10817"/>
                      </a:cubicBezTo>
                      <a:close/>
                    </a:path>
                  </a:pathLst>
                </a:custGeom>
                <a:solidFill>
                  <a:srgbClr val="50AEC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굴림체" panose="020B0609000101010101" pitchFamily="49" charset="-127"/>
                    <a:ea typeface="굴림체" panose="020B0609000101010101" pitchFamily="49" charset="-127"/>
                    <a:cs typeface="Malgun Gothic"/>
                    <a:sym typeface="Malgun Gothic"/>
                  </a:endParaRPr>
                </a:p>
              </p:txBody>
            </p:sp>
          </p:grpSp>
        </p:grpSp>
        <p:sp>
          <p:nvSpPr>
            <p:cNvPr id="45" name="Google Shape;438;p20"/>
            <p:cNvSpPr/>
            <p:nvPr/>
          </p:nvSpPr>
          <p:spPr>
            <a:xfrm>
              <a:off x="1389380" y="1917065"/>
              <a:ext cx="447040" cy="447040"/>
            </a:xfrm>
            <a:custGeom>
              <a:avLst/>
              <a:gdLst/>
              <a:ahLst/>
              <a:cxnLst/>
              <a:rect l="l" t="t" r="r" b="b"/>
              <a:pathLst>
                <a:path w="238125" h="238125" extrusionOk="0">
                  <a:moveTo>
                    <a:pt x="131083" y="54835"/>
                  </a:moveTo>
                  <a:lnTo>
                    <a:pt x="131083" y="38948"/>
                  </a:lnTo>
                  <a:lnTo>
                    <a:pt x="157772" y="12554"/>
                  </a:lnTo>
                  <a:cubicBezTo>
                    <a:pt x="161668" y="13849"/>
                    <a:pt x="165478" y="15345"/>
                    <a:pt x="169174" y="17040"/>
                  </a:cubicBezTo>
                  <a:lnTo>
                    <a:pt x="131083" y="54835"/>
                  </a:lnTo>
                  <a:close/>
                  <a:moveTo>
                    <a:pt x="198606" y="36452"/>
                  </a:moveTo>
                  <a:lnTo>
                    <a:pt x="131083" y="103680"/>
                  </a:lnTo>
                  <a:lnTo>
                    <a:pt x="131083" y="111804"/>
                  </a:lnTo>
                  <a:lnTo>
                    <a:pt x="139436" y="111804"/>
                  </a:lnTo>
                  <a:lnTo>
                    <a:pt x="206531" y="44406"/>
                  </a:lnTo>
                  <a:cubicBezTo>
                    <a:pt x="204026" y="41624"/>
                    <a:pt x="201378" y="38976"/>
                    <a:pt x="198606" y="36452"/>
                  </a:cubicBezTo>
                  <a:close/>
                  <a:moveTo>
                    <a:pt x="131083" y="22469"/>
                  </a:moveTo>
                  <a:lnTo>
                    <a:pt x="144770" y="9077"/>
                  </a:lnTo>
                  <a:cubicBezTo>
                    <a:pt x="140389" y="8182"/>
                    <a:pt x="135626" y="7525"/>
                    <a:pt x="131083" y="7144"/>
                  </a:cubicBezTo>
                  <a:lnTo>
                    <a:pt x="131083" y="22469"/>
                  </a:lnTo>
                  <a:close/>
                  <a:moveTo>
                    <a:pt x="233848" y="98308"/>
                  </a:moveTo>
                  <a:lnTo>
                    <a:pt x="220647" y="111804"/>
                  </a:lnTo>
                  <a:lnTo>
                    <a:pt x="235744" y="111804"/>
                  </a:lnTo>
                  <a:cubicBezTo>
                    <a:pt x="235363" y="107328"/>
                    <a:pt x="234734" y="102622"/>
                    <a:pt x="233848" y="98308"/>
                  </a:cubicBezTo>
                  <a:close/>
                  <a:moveTo>
                    <a:pt x="230391" y="85296"/>
                  </a:moveTo>
                  <a:cubicBezTo>
                    <a:pt x="229105" y="81391"/>
                    <a:pt x="227609" y="77581"/>
                    <a:pt x="225923" y="73876"/>
                  </a:cubicBezTo>
                  <a:lnTo>
                    <a:pt x="188290" y="111804"/>
                  </a:lnTo>
                  <a:lnTo>
                    <a:pt x="204178" y="111804"/>
                  </a:lnTo>
                  <a:lnTo>
                    <a:pt x="230391" y="85296"/>
                  </a:lnTo>
                  <a:close/>
                  <a:moveTo>
                    <a:pt x="220266" y="63036"/>
                  </a:moveTo>
                  <a:cubicBezTo>
                    <a:pt x="218313" y="59741"/>
                    <a:pt x="216208" y="56540"/>
                    <a:pt x="213941" y="53473"/>
                  </a:cubicBezTo>
                  <a:lnTo>
                    <a:pt x="155905" y="111804"/>
                  </a:lnTo>
                  <a:lnTo>
                    <a:pt x="171793" y="111804"/>
                  </a:lnTo>
                  <a:lnTo>
                    <a:pt x="220266" y="63036"/>
                  </a:lnTo>
                  <a:close/>
                  <a:moveTo>
                    <a:pt x="189548" y="29032"/>
                  </a:moveTo>
                  <a:cubicBezTo>
                    <a:pt x="186480" y="26765"/>
                    <a:pt x="183290" y="24660"/>
                    <a:pt x="179994" y="22698"/>
                  </a:cubicBezTo>
                  <a:lnTo>
                    <a:pt x="131083" y="71314"/>
                  </a:lnTo>
                  <a:lnTo>
                    <a:pt x="131083" y="87201"/>
                  </a:lnTo>
                  <a:lnTo>
                    <a:pt x="189548" y="29032"/>
                  </a:lnTo>
                  <a:close/>
                  <a:moveTo>
                    <a:pt x="111919" y="130969"/>
                  </a:moveTo>
                  <a:lnTo>
                    <a:pt x="111919" y="7144"/>
                  </a:lnTo>
                  <a:cubicBezTo>
                    <a:pt x="53235" y="12087"/>
                    <a:pt x="7144" y="61274"/>
                    <a:pt x="7144" y="121234"/>
                  </a:cubicBezTo>
                  <a:cubicBezTo>
                    <a:pt x="7144" y="184471"/>
                    <a:pt x="58407" y="235744"/>
                    <a:pt x="121644" y="235744"/>
                  </a:cubicBezTo>
                  <a:cubicBezTo>
                    <a:pt x="181613" y="235744"/>
                    <a:pt x="230800" y="189652"/>
                    <a:pt x="235744" y="130969"/>
                  </a:cubicBezTo>
                  <a:lnTo>
                    <a:pt x="111919" y="130969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굴림체" panose="020B0609000101010101" pitchFamily="49" charset="-127"/>
                <a:ea typeface="굴림체" panose="020B0609000101010101" pitchFamily="49" charset="-127"/>
                <a:cs typeface="Malgun Gothic"/>
                <a:sym typeface="Malgun Gothic"/>
              </a:endParaRPr>
            </a:p>
          </p:txBody>
        </p:sp>
      </p:grpSp>
      <p:sp>
        <p:nvSpPr>
          <p:cNvPr id="95" name="직사각형 94"/>
          <p:cNvSpPr/>
          <p:nvPr/>
        </p:nvSpPr>
        <p:spPr>
          <a:xfrm>
            <a:off x="3851275" y="2954588"/>
            <a:ext cx="1608455" cy="462734"/>
          </a:xfrm>
          <a:prstGeom prst="rect">
            <a:avLst/>
          </a:prstGeom>
          <a:solidFill>
            <a:srgbClr val="005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spc="-1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매출 손실 방지</a:t>
            </a:r>
            <a:endParaRPr lang="en-US" altLang="ko-KR" sz="1600" spc="-100" dirty="0">
              <a:ln>
                <a:solidFill>
                  <a:schemeClr val="bg1">
                    <a:alpha val="30000"/>
                  </a:schemeClr>
                </a:solidFill>
              </a:ln>
              <a:solidFill>
                <a:schemeClr val="bg1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97" name="모서리가 둥근 직사각형 96"/>
          <p:cNvSpPr/>
          <p:nvPr/>
        </p:nvSpPr>
        <p:spPr>
          <a:xfrm>
            <a:off x="3242310" y="2226310"/>
            <a:ext cx="2877820" cy="2966085"/>
          </a:xfrm>
          <a:prstGeom prst="roundRect">
            <a:avLst/>
          </a:prstGeom>
          <a:noFill/>
          <a:ln w="19050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106" name="직사각형 105"/>
          <p:cNvSpPr>
            <a:spLocks/>
          </p:cNvSpPr>
          <p:nvPr/>
        </p:nvSpPr>
        <p:spPr>
          <a:xfrm>
            <a:off x="6929120" y="2940618"/>
            <a:ext cx="1532255" cy="463550"/>
          </a:xfrm>
          <a:prstGeom prst="rect">
            <a:avLst/>
          </a:prstGeom>
          <a:solidFill>
            <a:srgbClr val="005AAD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latinLnBrk="0">
              <a:buFontTx/>
              <a:buNone/>
            </a:pPr>
            <a:r>
              <a:rPr lang="ko-KR" altLang="en-US" sz="1600" spc="-90" dirty="0">
                <a:ln w="9525" cap="flat" cmpd="sng">
                  <a:solidFill>
                    <a:schemeClr val="bg1">
                      <a:alpha val="29803"/>
                    </a:schemeClr>
                  </a:solidFill>
                  <a:prstDash val="solid"/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업무 효율성 증가</a:t>
            </a:r>
            <a:endParaRPr lang="ko-KR" altLang="en-US" sz="1600" dirty="0">
              <a:ln w="9525" cap="flat" cmpd="sng">
                <a:solidFill>
                  <a:schemeClr val="bg1">
                    <a:alpha val="29803"/>
                  </a:schemeClr>
                </a:solidFill>
                <a:prstDash val="solid"/>
              </a:ln>
              <a:solidFill>
                <a:schemeClr val="bg1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108" name="모서리가 둥근 직사각형 107"/>
          <p:cNvSpPr>
            <a:spLocks/>
          </p:cNvSpPr>
          <p:nvPr/>
        </p:nvSpPr>
        <p:spPr>
          <a:xfrm>
            <a:off x="6441440" y="2261870"/>
            <a:ext cx="2392506" cy="2966720"/>
          </a:xfrm>
          <a:prstGeom prst="roundRect">
            <a:avLst/>
          </a:prstGeom>
          <a:noFill/>
          <a:ln w="19050" cap="flat" cmpd="sng">
            <a:solidFill>
              <a:schemeClr val="accent5">
                <a:alpha val="10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latinLnBrk="0">
              <a:buFontTx/>
              <a:buNone/>
            </a:pPr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grpSp>
        <p:nvGrpSpPr>
          <p:cNvPr id="116" name="그룹 115"/>
          <p:cNvGrpSpPr/>
          <p:nvPr/>
        </p:nvGrpSpPr>
        <p:grpSpPr>
          <a:xfrm>
            <a:off x="3996055" y="1575435"/>
            <a:ext cx="1233805" cy="1233805"/>
            <a:chOff x="3996055" y="1575435"/>
            <a:chExt cx="1233805" cy="1233805"/>
          </a:xfrm>
        </p:grpSpPr>
        <p:grpSp>
          <p:nvGrpSpPr>
            <p:cNvPr id="117" name="Google Shape;427;p20"/>
            <p:cNvGrpSpPr/>
            <p:nvPr/>
          </p:nvGrpSpPr>
          <p:grpSpPr>
            <a:xfrm>
              <a:off x="3996055" y="1575435"/>
              <a:ext cx="1233805" cy="1233805"/>
              <a:chOff x="3996055" y="1575435"/>
              <a:chExt cx="1233805" cy="1233805"/>
            </a:xfrm>
          </p:grpSpPr>
          <p:sp>
            <p:nvSpPr>
              <p:cNvPr id="119" name="Google Shape;428;p20"/>
              <p:cNvSpPr/>
              <p:nvPr/>
            </p:nvSpPr>
            <p:spPr>
              <a:xfrm>
                <a:off x="4018915" y="1598295"/>
                <a:ext cx="1188720" cy="1188720"/>
              </a:xfrm>
              <a:prstGeom prst="ellipse">
                <a:avLst/>
              </a:prstGeom>
              <a:solidFill>
                <a:srgbClr val="F2F2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Malgun Gothic"/>
                  <a:sym typeface="Malgun Gothic"/>
                </a:endParaRPr>
              </a:p>
            </p:txBody>
          </p:sp>
          <p:grpSp>
            <p:nvGrpSpPr>
              <p:cNvPr id="120" name="Google Shape;429;p20"/>
              <p:cNvGrpSpPr/>
              <p:nvPr/>
            </p:nvGrpSpPr>
            <p:grpSpPr>
              <a:xfrm rot="1800000">
                <a:off x="4161155" y="1740535"/>
                <a:ext cx="903605" cy="903605"/>
                <a:chOff x="4161155" y="1740535"/>
                <a:chExt cx="903605" cy="903605"/>
              </a:xfrm>
            </p:grpSpPr>
            <p:sp>
              <p:nvSpPr>
                <p:cNvPr id="121" name="Google Shape;430;p20"/>
                <p:cNvSpPr/>
                <p:nvPr/>
              </p:nvSpPr>
              <p:spPr>
                <a:xfrm>
                  <a:off x="4191635" y="1627505"/>
                  <a:ext cx="451485" cy="903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2435" h="1064872" extrusionOk="0">
                      <a:moveTo>
                        <a:pt x="532435" y="0"/>
                      </a:moveTo>
                      <a:lnTo>
                        <a:pt x="532435" y="1064872"/>
                      </a:lnTo>
                      <a:lnTo>
                        <a:pt x="425132" y="1054055"/>
                      </a:lnTo>
                      <a:cubicBezTo>
                        <a:pt x="182510" y="1004407"/>
                        <a:pt x="0" y="789735"/>
                        <a:pt x="0" y="532436"/>
                      </a:cubicBezTo>
                      <a:cubicBezTo>
                        <a:pt x="0" y="275137"/>
                        <a:pt x="182510" y="60465"/>
                        <a:pt x="425132" y="10817"/>
                      </a:cubicBezTo>
                      <a:close/>
                    </a:path>
                  </a:pathLst>
                </a:custGeom>
                <a:solidFill>
                  <a:srgbClr val="6ABAD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굴림체" panose="020B0609000101010101" pitchFamily="49" charset="-127"/>
                    <a:ea typeface="굴림체" panose="020B0609000101010101" pitchFamily="49" charset="-127"/>
                    <a:cs typeface="Malgun Gothic"/>
                    <a:sym typeface="Malgun Gothic"/>
                  </a:endParaRPr>
                </a:p>
              </p:txBody>
            </p:sp>
            <p:sp>
              <p:nvSpPr>
                <p:cNvPr id="122" name="Google Shape;431;p20"/>
                <p:cNvSpPr/>
                <p:nvPr/>
              </p:nvSpPr>
              <p:spPr>
                <a:xfrm flipH="1">
                  <a:off x="4582160" y="1853565"/>
                  <a:ext cx="452755" cy="903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2435" h="1064872" extrusionOk="0">
                      <a:moveTo>
                        <a:pt x="532435" y="0"/>
                      </a:moveTo>
                      <a:lnTo>
                        <a:pt x="532435" y="1064872"/>
                      </a:lnTo>
                      <a:lnTo>
                        <a:pt x="425132" y="1054055"/>
                      </a:lnTo>
                      <a:cubicBezTo>
                        <a:pt x="182510" y="1004407"/>
                        <a:pt x="0" y="789735"/>
                        <a:pt x="0" y="532436"/>
                      </a:cubicBezTo>
                      <a:cubicBezTo>
                        <a:pt x="0" y="275137"/>
                        <a:pt x="182510" y="60465"/>
                        <a:pt x="425132" y="10817"/>
                      </a:cubicBezTo>
                      <a:close/>
                    </a:path>
                  </a:pathLst>
                </a:custGeom>
                <a:solidFill>
                  <a:srgbClr val="50AEC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굴림체" panose="020B0609000101010101" pitchFamily="49" charset="-127"/>
                    <a:ea typeface="굴림체" panose="020B0609000101010101" pitchFamily="49" charset="-127"/>
                    <a:cs typeface="Malgun Gothic"/>
                    <a:sym typeface="Malgun Gothic"/>
                  </a:endParaRPr>
                </a:p>
              </p:txBody>
            </p:sp>
          </p:grpSp>
        </p:grpSp>
        <p:sp>
          <p:nvSpPr>
            <p:cNvPr id="118" name="Google Shape;437;p20"/>
            <p:cNvSpPr/>
            <p:nvPr/>
          </p:nvSpPr>
          <p:spPr>
            <a:xfrm>
              <a:off x="4382135" y="1979930"/>
              <a:ext cx="461645" cy="424815"/>
            </a:xfrm>
            <a:custGeom>
              <a:avLst/>
              <a:gdLst/>
              <a:ahLst/>
              <a:cxnLst/>
              <a:rect l="l" t="t" r="r" b="b"/>
              <a:pathLst>
                <a:path w="238125" h="219075" extrusionOk="0">
                  <a:moveTo>
                    <a:pt x="54769" y="178594"/>
                  </a:moveTo>
                  <a:lnTo>
                    <a:pt x="16669" y="178594"/>
                  </a:lnTo>
                  <a:lnTo>
                    <a:pt x="16669" y="102394"/>
                  </a:lnTo>
                  <a:lnTo>
                    <a:pt x="54769" y="102394"/>
                  </a:lnTo>
                  <a:lnTo>
                    <a:pt x="54769" y="178594"/>
                  </a:lnTo>
                  <a:close/>
                  <a:moveTo>
                    <a:pt x="111919" y="178594"/>
                  </a:moveTo>
                  <a:lnTo>
                    <a:pt x="73819" y="178594"/>
                  </a:lnTo>
                  <a:lnTo>
                    <a:pt x="73819" y="7144"/>
                  </a:lnTo>
                  <a:lnTo>
                    <a:pt x="111919" y="7144"/>
                  </a:lnTo>
                  <a:lnTo>
                    <a:pt x="111919" y="178594"/>
                  </a:lnTo>
                  <a:close/>
                  <a:moveTo>
                    <a:pt x="169069" y="178594"/>
                  </a:moveTo>
                  <a:lnTo>
                    <a:pt x="130969" y="178594"/>
                  </a:lnTo>
                  <a:lnTo>
                    <a:pt x="130969" y="64294"/>
                  </a:lnTo>
                  <a:lnTo>
                    <a:pt x="169069" y="64294"/>
                  </a:lnTo>
                  <a:lnTo>
                    <a:pt x="169069" y="178594"/>
                  </a:lnTo>
                  <a:close/>
                  <a:moveTo>
                    <a:pt x="226219" y="178594"/>
                  </a:moveTo>
                  <a:lnTo>
                    <a:pt x="188119" y="178594"/>
                  </a:lnTo>
                  <a:lnTo>
                    <a:pt x="188119" y="140494"/>
                  </a:lnTo>
                  <a:lnTo>
                    <a:pt x="226219" y="140494"/>
                  </a:lnTo>
                  <a:lnTo>
                    <a:pt x="226219" y="178594"/>
                  </a:lnTo>
                  <a:close/>
                  <a:moveTo>
                    <a:pt x="235744" y="197644"/>
                  </a:moveTo>
                  <a:lnTo>
                    <a:pt x="7144" y="197644"/>
                  </a:lnTo>
                  <a:lnTo>
                    <a:pt x="7144" y="216694"/>
                  </a:lnTo>
                  <a:lnTo>
                    <a:pt x="235744" y="216694"/>
                  </a:lnTo>
                  <a:lnTo>
                    <a:pt x="235744" y="197644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굴림체" panose="020B0609000101010101" pitchFamily="49" charset="-127"/>
                <a:ea typeface="굴림체" panose="020B0609000101010101" pitchFamily="49" charset="-127"/>
                <a:cs typeface="Malgun Gothic"/>
                <a:sym typeface="Malgun Gothic"/>
              </a:endParaRPr>
            </a:p>
          </p:txBody>
        </p:sp>
      </p:grpSp>
      <p:sp>
        <p:nvSpPr>
          <p:cNvPr id="124" name="Google Shape;445;p20"/>
          <p:cNvSpPr/>
          <p:nvPr/>
        </p:nvSpPr>
        <p:spPr>
          <a:xfrm>
            <a:off x="3192780" y="3456940"/>
            <a:ext cx="3041015" cy="1717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  <a:sym typeface="Malgun Gothic"/>
              </a:rPr>
              <a:t>사전 결제 및 수수료 부과로</a:t>
            </a:r>
            <a:endParaRPr lang="en-US" altLang="ko-KR" sz="1100" spc="-100" dirty="0">
              <a:gradFill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굴림체" panose="020B0609000101010101" pitchFamily="49" charset="-127"/>
              <a:ea typeface="굴림체" panose="020B0609000101010101" pitchFamily="49" charset="-127"/>
              <a:sym typeface="Malgun Gothic"/>
            </a:endParaRPr>
          </a:p>
          <a:p>
            <a:pPr marR="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  <a:sym typeface="Malgun Gothic"/>
              </a:rPr>
              <a:t>예약 부도율 감소로 인한 매출 감소 방지</a:t>
            </a:r>
            <a:endParaRPr sz="1100" spc="-100" dirty="0">
              <a:gradFill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굴림체" panose="020B0609000101010101" pitchFamily="49" charset="-127"/>
              <a:ea typeface="굴림체" panose="020B0609000101010101" pitchFamily="49" charset="-127"/>
              <a:sym typeface="Malgun Gothic"/>
            </a:endParaRPr>
          </a:p>
          <a:p>
            <a:pPr marR="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spc="-100" dirty="0">
              <a:gradFill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굴림체" panose="020B0609000101010101" pitchFamily="49" charset="-127"/>
              <a:ea typeface="굴림체" panose="020B0609000101010101" pitchFamily="49" charset="-127"/>
              <a:sym typeface="Malgun Gothic"/>
            </a:endParaRPr>
          </a:p>
          <a:p>
            <a:pPr marR="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  <a:sym typeface="Malgun Gothic"/>
              </a:rPr>
              <a:t>예약부도에서 고객 이탈로 연결되는 손실 미연에 방지</a:t>
            </a:r>
            <a:endParaRPr lang="en-US" altLang="ko-KR" sz="1100" spc="-100" dirty="0">
              <a:gradFill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굴림체" panose="020B0609000101010101" pitchFamily="49" charset="-127"/>
              <a:ea typeface="굴림체" panose="020B0609000101010101" pitchFamily="49" charset="-127"/>
              <a:sym typeface="Malgun Gothic"/>
            </a:endParaRPr>
          </a:p>
          <a:p>
            <a:pPr marR="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100" spc="-100" dirty="0">
              <a:gradFill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굴림체" panose="020B0609000101010101" pitchFamily="49" charset="-127"/>
              <a:ea typeface="굴림체" panose="020B0609000101010101" pitchFamily="49" charset="-127"/>
              <a:sym typeface="Malgun Gothic"/>
            </a:endParaRPr>
          </a:p>
          <a:p>
            <a:pPr algn="ctr">
              <a:lnSpc>
                <a:spcPct val="120000"/>
              </a:lnSpc>
            </a:pPr>
            <a:r>
              <a:rPr lang="ko-KR" altLang="en-US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  <a:sym typeface="Malgun Gothic"/>
              </a:rPr>
              <a:t>초과 예약을 통해 부도 고객의 공석에 </a:t>
            </a:r>
            <a:endParaRPr lang="en-US" altLang="ko-KR" sz="1100" spc="-100" dirty="0">
              <a:gradFill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굴림체" panose="020B0609000101010101" pitchFamily="49" charset="-127"/>
              <a:ea typeface="굴림체" panose="020B0609000101010101" pitchFamily="49" charset="-127"/>
              <a:sym typeface="Malgun Gothic"/>
            </a:endParaRPr>
          </a:p>
          <a:p>
            <a:pPr algn="ctr">
              <a:lnSpc>
                <a:spcPct val="120000"/>
              </a:lnSpc>
            </a:pPr>
            <a:r>
              <a:rPr lang="ko-KR" altLang="en-US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  <a:sym typeface="Malgun Gothic"/>
              </a:rPr>
              <a:t>타 고객 배정으로 매출 방어에 도움</a:t>
            </a:r>
            <a:r>
              <a: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  <a:sym typeface="Malgun Gothic"/>
              </a:rPr>
              <a:t>.</a:t>
            </a:r>
            <a:endParaRPr sz="1100" spc="-100" dirty="0">
              <a:gradFill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굴림체" panose="020B0609000101010101" pitchFamily="49" charset="-127"/>
              <a:ea typeface="굴림체" panose="020B0609000101010101" pitchFamily="49" charset="-127"/>
              <a:sym typeface="Malgun Gothic"/>
            </a:endParaRPr>
          </a:p>
        </p:txBody>
      </p:sp>
      <p:sp>
        <p:nvSpPr>
          <p:cNvPr id="125" name="Google Shape;449;p20"/>
          <p:cNvSpPr>
            <a:spLocks/>
          </p:cNvSpPr>
          <p:nvPr/>
        </p:nvSpPr>
        <p:spPr>
          <a:xfrm>
            <a:off x="6243955" y="3417570"/>
            <a:ext cx="2799080" cy="17176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91440" tIns="45720" rIns="91440" bIns="45720" numCol="1" anchor="t">
            <a:spAutoFit/>
          </a:bodyPr>
          <a:lstStyle/>
          <a:p>
            <a:pPr marL="0" indent="0" algn="ctr" latinLnBrk="0">
              <a:lnSpc>
                <a:spcPct val="120000"/>
              </a:lnSpc>
              <a:buFontTx/>
              <a:buNone/>
            </a:pPr>
            <a:r>
              <a:rPr lang="ko-KR" altLang="en-US" sz="1100" spc="-90" dirty="0">
                <a:gradFill rotWithShape="1"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인력 자원 활용 효율화</a:t>
            </a:r>
            <a:endParaRPr lang="ko-KR" altLang="en-US" sz="1100" dirty="0">
              <a:gradFill rotWithShape="1"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 marL="0" indent="0" algn="ctr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100" dirty="0">
              <a:gradFill rotWithShape="1"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 marL="0" indent="0" algn="ctr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ko-KR" altLang="en-US" sz="1100" spc="-90" dirty="0">
                <a:gradFill rotWithShape="1"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부도율 감소로 정해진 일정대로</a:t>
            </a:r>
            <a:endParaRPr lang="ko-KR" altLang="en-US" sz="1100" dirty="0">
              <a:gradFill rotWithShape="1"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 marL="0" indent="0" algn="ctr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ko-KR" altLang="en-US" sz="1100" spc="-90" dirty="0">
                <a:gradFill rotWithShape="1"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진료 진행함으로써 업무 효율성 증대</a:t>
            </a:r>
            <a:endParaRPr lang="ko-KR" altLang="en-US" sz="1100" dirty="0">
              <a:gradFill rotWithShape="1"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 marL="0" indent="0" algn="ctr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100" dirty="0">
              <a:gradFill rotWithShape="1"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 marL="0" indent="0" algn="ctr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ko-KR" altLang="en-US" sz="1100" spc="-90" dirty="0">
                <a:gradFill rotWithShape="1"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시스템을 통해 최대한 시간 상</a:t>
            </a:r>
            <a:endParaRPr lang="ko-KR" altLang="en-US" sz="1100" dirty="0">
              <a:gradFill rotWithShape="1"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 marL="0" indent="0" algn="ctr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ko-KR" altLang="en-US" sz="1100" spc="-90" dirty="0">
                <a:gradFill rotWithShape="1"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공백이 발생하지 않도록 조정함으로써</a:t>
            </a:r>
            <a:endParaRPr lang="ko-KR" altLang="en-US" sz="1100" dirty="0">
              <a:gradFill rotWithShape="1"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 marL="0" indent="0" algn="ctr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ko-KR" altLang="en-US" sz="1100" spc="-90" dirty="0">
                <a:gradFill rotWithShape="1"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업무 시간 활용 효율성 증대</a:t>
            </a:r>
            <a:r>
              <a:rPr lang="en-US" altLang="ko-KR" sz="1100" spc="-90" dirty="0">
                <a:gradFill rotWithShape="1"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.</a:t>
            </a:r>
            <a:endParaRPr lang="ko-KR" altLang="en-US" sz="1100">
              <a:gradFill rotWithShape="1"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grpSp>
        <p:nvGrpSpPr>
          <p:cNvPr id="126" name="그룹 125"/>
          <p:cNvGrpSpPr/>
          <p:nvPr/>
        </p:nvGrpSpPr>
        <p:grpSpPr>
          <a:xfrm>
            <a:off x="7004685" y="1552575"/>
            <a:ext cx="1233805" cy="1233805"/>
            <a:chOff x="7004685" y="1552575"/>
            <a:chExt cx="1233805" cy="1233805"/>
          </a:xfrm>
        </p:grpSpPr>
        <p:grpSp>
          <p:nvGrpSpPr>
            <p:cNvPr id="127" name="Google Shape;432;p20"/>
            <p:cNvGrpSpPr/>
            <p:nvPr/>
          </p:nvGrpSpPr>
          <p:grpSpPr>
            <a:xfrm>
              <a:off x="7004685" y="1552575"/>
              <a:ext cx="1233805" cy="1233805"/>
              <a:chOff x="7004685" y="1552575"/>
              <a:chExt cx="1233805" cy="1233805"/>
            </a:xfrm>
          </p:grpSpPr>
          <p:sp>
            <p:nvSpPr>
              <p:cNvPr id="129" name="Google Shape;433;p20"/>
              <p:cNvSpPr/>
              <p:nvPr/>
            </p:nvSpPr>
            <p:spPr>
              <a:xfrm>
                <a:off x="7027545" y="1575435"/>
                <a:ext cx="1188720" cy="1188720"/>
              </a:xfrm>
              <a:prstGeom prst="ellipse">
                <a:avLst/>
              </a:prstGeom>
              <a:solidFill>
                <a:srgbClr val="F2F2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Malgun Gothic"/>
                  <a:sym typeface="Malgun Gothic"/>
                </a:endParaRPr>
              </a:p>
            </p:txBody>
          </p:sp>
          <p:grpSp>
            <p:nvGrpSpPr>
              <p:cNvPr id="130" name="Google Shape;434;p20"/>
              <p:cNvGrpSpPr/>
              <p:nvPr/>
            </p:nvGrpSpPr>
            <p:grpSpPr>
              <a:xfrm rot="1800000">
                <a:off x="7169785" y="1717675"/>
                <a:ext cx="903605" cy="903605"/>
                <a:chOff x="7169785" y="1717675"/>
                <a:chExt cx="903605" cy="903605"/>
              </a:xfrm>
            </p:grpSpPr>
            <p:sp>
              <p:nvSpPr>
                <p:cNvPr id="131" name="Google Shape;435;p20"/>
                <p:cNvSpPr/>
                <p:nvPr/>
              </p:nvSpPr>
              <p:spPr>
                <a:xfrm>
                  <a:off x="7200265" y="1604645"/>
                  <a:ext cx="451485" cy="903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2435" h="1064872" extrusionOk="0">
                      <a:moveTo>
                        <a:pt x="532435" y="0"/>
                      </a:moveTo>
                      <a:lnTo>
                        <a:pt x="532435" y="1064872"/>
                      </a:lnTo>
                      <a:lnTo>
                        <a:pt x="425132" y="1054055"/>
                      </a:lnTo>
                      <a:cubicBezTo>
                        <a:pt x="182510" y="1004407"/>
                        <a:pt x="0" y="789735"/>
                        <a:pt x="0" y="532436"/>
                      </a:cubicBezTo>
                      <a:cubicBezTo>
                        <a:pt x="0" y="275137"/>
                        <a:pt x="182510" y="60465"/>
                        <a:pt x="425132" y="10817"/>
                      </a:cubicBezTo>
                      <a:close/>
                    </a:path>
                  </a:pathLst>
                </a:custGeom>
                <a:solidFill>
                  <a:srgbClr val="6ABAD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굴림체" panose="020B0609000101010101" pitchFamily="49" charset="-127"/>
                    <a:ea typeface="굴림체" panose="020B0609000101010101" pitchFamily="49" charset="-127"/>
                    <a:cs typeface="Malgun Gothic"/>
                    <a:sym typeface="Malgun Gothic"/>
                  </a:endParaRPr>
                </a:p>
              </p:txBody>
            </p:sp>
            <p:sp>
              <p:nvSpPr>
                <p:cNvPr id="132" name="Google Shape;436;p20"/>
                <p:cNvSpPr/>
                <p:nvPr/>
              </p:nvSpPr>
              <p:spPr>
                <a:xfrm flipH="1">
                  <a:off x="7590790" y="1830705"/>
                  <a:ext cx="452755" cy="9036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2435" h="1064872" extrusionOk="0">
                      <a:moveTo>
                        <a:pt x="532435" y="0"/>
                      </a:moveTo>
                      <a:lnTo>
                        <a:pt x="532435" y="1064872"/>
                      </a:lnTo>
                      <a:lnTo>
                        <a:pt x="425132" y="1054055"/>
                      </a:lnTo>
                      <a:cubicBezTo>
                        <a:pt x="182510" y="1004407"/>
                        <a:pt x="0" y="789735"/>
                        <a:pt x="0" y="532436"/>
                      </a:cubicBezTo>
                      <a:cubicBezTo>
                        <a:pt x="0" y="275137"/>
                        <a:pt x="182510" y="60465"/>
                        <a:pt x="425132" y="10817"/>
                      </a:cubicBezTo>
                      <a:close/>
                    </a:path>
                  </a:pathLst>
                </a:custGeom>
                <a:solidFill>
                  <a:srgbClr val="50AEC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굴림체" panose="020B0609000101010101" pitchFamily="49" charset="-127"/>
                    <a:ea typeface="굴림체" panose="020B0609000101010101" pitchFamily="49" charset="-127"/>
                    <a:cs typeface="Malgun Gothic"/>
                    <a:sym typeface="Malgun Gothic"/>
                  </a:endParaRPr>
                </a:p>
              </p:txBody>
            </p:sp>
          </p:grpSp>
        </p:grpSp>
        <p:sp>
          <p:nvSpPr>
            <p:cNvPr id="128" name="Google Shape;439;p20"/>
            <p:cNvSpPr/>
            <p:nvPr/>
          </p:nvSpPr>
          <p:spPr>
            <a:xfrm>
              <a:off x="7416800" y="1946275"/>
              <a:ext cx="410845" cy="446405"/>
            </a:xfrm>
            <a:custGeom>
              <a:avLst/>
              <a:gdLst/>
              <a:ahLst/>
              <a:cxnLst/>
              <a:rect l="l" t="t" r="r" b="b"/>
              <a:pathLst>
                <a:path w="219075" h="238125" extrusionOk="0">
                  <a:moveTo>
                    <a:pt x="45244" y="197644"/>
                  </a:moveTo>
                  <a:lnTo>
                    <a:pt x="45244" y="216694"/>
                  </a:lnTo>
                  <a:lnTo>
                    <a:pt x="26194" y="216694"/>
                  </a:lnTo>
                  <a:lnTo>
                    <a:pt x="26194" y="197644"/>
                  </a:lnTo>
                  <a:lnTo>
                    <a:pt x="45244" y="197644"/>
                  </a:lnTo>
                  <a:close/>
                  <a:moveTo>
                    <a:pt x="64294" y="178594"/>
                  </a:moveTo>
                  <a:lnTo>
                    <a:pt x="7144" y="178594"/>
                  </a:lnTo>
                  <a:lnTo>
                    <a:pt x="7144" y="235744"/>
                  </a:lnTo>
                  <a:lnTo>
                    <a:pt x="64294" y="235744"/>
                  </a:lnTo>
                  <a:lnTo>
                    <a:pt x="64294" y="178594"/>
                  </a:lnTo>
                  <a:close/>
                  <a:moveTo>
                    <a:pt x="121444" y="169069"/>
                  </a:moveTo>
                  <a:lnTo>
                    <a:pt x="121444" y="216694"/>
                  </a:lnTo>
                  <a:lnTo>
                    <a:pt x="102394" y="216694"/>
                  </a:lnTo>
                  <a:lnTo>
                    <a:pt x="102394" y="169069"/>
                  </a:lnTo>
                  <a:lnTo>
                    <a:pt x="121444" y="169069"/>
                  </a:lnTo>
                  <a:close/>
                  <a:moveTo>
                    <a:pt x="140494" y="150019"/>
                  </a:moveTo>
                  <a:lnTo>
                    <a:pt x="83344" y="150019"/>
                  </a:lnTo>
                  <a:lnTo>
                    <a:pt x="83344" y="235744"/>
                  </a:lnTo>
                  <a:lnTo>
                    <a:pt x="140494" y="235744"/>
                  </a:lnTo>
                  <a:lnTo>
                    <a:pt x="140494" y="150019"/>
                  </a:lnTo>
                  <a:close/>
                  <a:moveTo>
                    <a:pt x="197644" y="130969"/>
                  </a:moveTo>
                  <a:lnTo>
                    <a:pt x="197644" y="216694"/>
                  </a:lnTo>
                  <a:lnTo>
                    <a:pt x="178594" y="216694"/>
                  </a:lnTo>
                  <a:lnTo>
                    <a:pt x="178594" y="130969"/>
                  </a:lnTo>
                  <a:lnTo>
                    <a:pt x="197644" y="130969"/>
                  </a:lnTo>
                  <a:close/>
                  <a:moveTo>
                    <a:pt x="216694" y="111919"/>
                  </a:moveTo>
                  <a:lnTo>
                    <a:pt x="159544" y="111919"/>
                  </a:lnTo>
                  <a:lnTo>
                    <a:pt x="159544" y="235744"/>
                  </a:lnTo>
                  <a:lnTo>
                    <a:pt x="216694" y="235744"/>
                  </a:lnTo>
                  <a:lnTo>
                    <a:pt x="216694" y="111919"/>
                  </a:lnTo>
                  <a:close/>
                  <a:moveTo>
                    <a:pt x="216694" y="7144"/>
                  </a:moveTo>
                  <a:lnTo>
                    <a:pt x="159544" y="18774"/>
                  </a:lnTo>
                  <a:lnTo>
                    <a:pt x="175889" y="35042"/>
                  </a:lnTo>
                  <a:lnTo>
                    <a:pt x="110642" y="99174"/>
                  </a:lnTo>
                  <a:lnTo>
                    <a:pt x="82058" y="70580"/>
                  </a:lnTo>
                  <a:lnTo>
                    <a:pt x="7372" y="144847"/>
                  </a:lnTo>
                  <a:lnTo>
                    <a:pt x="20803" y="158353"/>
                  </a:lnTo>
                  <a:lnTo>
                    <a:pt x="82020" y="97488"/>
                  </a:lnTo>
                  <a:lnTo>
                    <a:pt x="110509" y="125997"/>
                  </a:lnTo>
                  <a:lnTo>
                    <a:pt x="189376" y="48492"/>
                  </a:lnTo>
                  <a:lnTo>
                    <a:pt x="205254" y="64303"/>
                  </a:lnTo>
                  <a:lnTo>
                    <a:pt x="216694" y="7144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굴림체" panose="020B0609000101010101" pitchFamily="49" charset="-127"/>
                <a:ea typeface="굴림체" panose="020B0609000101010101" pitchFamily="49" charset="-127"/>
                <a:cs typeface="Malgun Gothic"/>
                <a:sym typeface="Malgun Gothic"/>
              </a:endParaRPr>
            </a:p>
          </p:txBody>
        </p:sp>
      </p:grpSp>
      <p:sp>
        <p:nvSpPr>
          <p:cNvPr id="19" name="직사각형 18"/>
          <p:cNvSpPr>
            <a:spLocks/>
          </p:cNvSpPr>
          <p:nvPr/>
        </p:nvSpPr>
        <p:spPr>
          <a:xfrm>
            <a:off x="0" y="-766"/>
            <a:ext cx="9126046" cy="6858635"/>
          </a:xfrm>
          <a:prstGeom prst="rect">
            <a:avLst/>
          </a:prstGeom>
          <a:gradFill rotWithShape="1">
            <a:gsLst>
              <a:gs pos="41000">
                <a:schemeClr val="tx1">
                  <a:lumMod val="0"/>
                  <a:lumOff val="100000"/>
                  <a:alpha val="0"/>
                </a:schemeClr>
              </a:gs>
              <a:gs pos="95000">
                <a:schemeClr val="tx1">
                  <a:lumMod val="0"/>
                  <a:alpha val="21000"/>
                </a:schemeClr>
              </a:gs>
            </a:gsLst>
            <a:path path="circle">
              <a:fillToRect l="50000" t="50000" r="50000" b="50000"/>
            </a:path>
          </a:gra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latinLnBrk="0">
              <a:buFontTx/>
              <a:buNone/>
            </a:pPr>
            <a:endParaRPr lang="ko-KR" altLang="en-US" sz="2800">
              <a:solidFill>
                <a:srgbClr val="FFFFFF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4" name="TextBox 11"/>
          <p:cNvSpPr txBox="1"/>
          <p:nvPr/>
        </p:nvSpPr>
        <p:spPr>
          <a:xfrm>
            <a:off x="1115695" y="476885"/>
            <a:ext cx="20633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결과 및 기대효과</a:t>
            </a:r>
          </a:p>
        </p:txBody>
      </p:sp>
      <p:grpSp>
        <p:nvGrpSpPr>
          <p:cNvPr id="2" name="그룹 1"/>
          <p:cNvGrpSpPr/>
          <p:nvPr/>
        </p:nvGrpSpPr>
        <p:grpSpPr>
          <a:xfrm>
            <a:off x="80010" y="44450"/>
            <a:ext cx="9050020" cy="6734175"/>
            <a:chOff x="80010" y="44450"/>
            <a:chExt cx="9050020" cy="6734175"/>
          </a:xfrm>
        </p:grpSpPr>
        <p:sp>
          <p:nvSpPr>
            <p:cNvPr id="22" name="직각 삼각형 21"/>
            <p:cNvSpPr>
              <a:spLocks/>
            </p:cNvSpPr>
            <p:nvPr/>
          </p:nvSpPr>
          <p:spPr>
            <a:xfrm rot="10800000" flipV="1">
              <a:off x="7291705" y="5733415"/>
              <a:ext cx="1838325" cy="1045210"/>
            </a:xfrm>
            <a:prstGeom prst="rtTriangle">
              <a:avLst/>
            </a:prstGeom>
            <a:solidFill>
              <a:srgbClr val="005AAD"/>
            </a:solidFill>
            <a:ln w="0">
              <a:noFill/>
              <a:prstDash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>
              <a:noAutofit/>
            </a:bodyPr>
            <a:lstStyle/>
            <a:p>
              <a:pPr marL="0" indent="0" algn="ctr" latinLnBrk="0">
                <a:buFontTx/>
                <a:buNone/>
              </a:pPr>
              <a:endParaRPr lang="ko-KR" altLang="en-US">
                <a:latin typeface="굴림체" panose="020B0609000101010101" pitchFamily="49" charset="-127"/>
                <a:ea typeface="굴림체" panose="020B0609000101010101" pitchFamily="49" charset="-127"/>
              </a:endParaRPr>
            </a:p>
          </p:txBody>
        </p:sp>
        <p:sp>
          <p:nvSpPr>
            <p:cNvPr id="7" name="TextBox 6"/>
            <p:cNvSpPr txBox="1">
              <a:spLocks/>
            </p:cNvSpPr>
            <p:nvPr/>
          </p:nvSpPr>
          <p:spPr>
            <a:xfrm>
              <a:off x="80010" y="44450"/>
              <a:ext cx="423193" cy="707886"/>
            </a:xfrm>
            <a:prstGeom prst="rect">
              <a:avLst/>
            </a:prstGeom>
            <a:noFill/>
          </p:spPr>
          <p:txBody>
            <a:bodyPr vert="horz" wrap="none" lIns="91440" tIns="45720" rIns="91440" bIns="45720" numCol="1" anchor="t">
              <a:spAutoFit/>
            </a:bodyPr>
            <a:lstStyle/>
            <a:p>
              <a:pPr marL="0" indent="0" latinLnBrk="0">
                <a:buFontTx/>
                <a:buNone/>
              </a:pPr>
              <a:r>
                <a:rPr lang="en-US" altLang="ko-KR" sz="4000" spc="-140">
                  <a:ln w="9525" cap="flat" cmpd="sng">
                    <a:solidFill>
                      <a:schemeClr val="bg1">
                        <a:alpha val="14901"/>
                      </a:schemeClr>
                    </a:solidFill>
                    <a:prstDash val="solid"/>
                  </a:ln>
                  <a:solidFill>
                    <a:schemeClr val="bg1"/>
                  </a:solidFill>
                  <a:latin typeface="굴림체" panose="020B0609000101010101" pitchFamily="49" charset="-127"/>
                  <a:ea typeface="굴림체" panose="020B0609000101010101" pitchFamily="49" charset="-127"/>
                </a:rPr>
                <a:t>.</a:t>
              </a:r>
              <a:endParaRPr lang="ko-KR" altLang="en-US" sz="4000">
                <a:ln w="9525" cap="flat" cmpd="sng">
                  <a:solidFill>
                    <a:schemeClr val="bg1">
                      <a:alpha val="14901"/>
                    </a:schemeClr>
                  </a:solidFill>
                  <a:prstDash val="solid"/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</p:txBody>
        </p:sp>
      </p:grpSp>
      <p:sp>
        <p:nvSpPr>
          <p:cNvPr id="133" name="도형 3"/>
          <p:cNvSpPr>
            <a:spLocks/>
          </p:cNvSpPr>
          <p:nvPr/>
        </p:nvSpPr>
        <p:spPr>
          <a:xfrm rot="10800000" flipH="1">
            <a:off x="78740" y="80010"/>
            <a:ext cx="1838325" cy="1045210"/>
          </a:xfrm>
          <a:prstGeom prst="rtTriangle">
            <a:avLst/>
          </a:prstGeom>
          <a:solidFill>
            <a:srgbClr val="F15920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latinLnBrk="0">
              <a:buFontTx/>
              <a:buNone/>
            </a:pPr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134" name="텍스트 상자 4"/>
          <p:cNvSpPr txBox="1">
            <a:spLocks/>
          </p:cNvSpPr>
          <p:nvPr/>
        </p:nvSpPr>
        <p:spPr>
          <a:xfrm>
            <a:off x="16510" y="34925"/>
            <a:ext cx="661720" cy="707886"/>
          </a:xfrm>
          <a:prstGeom prst="rect">
            <a:avLst/>
          </a:prstGeom>
          <a:noFill/>
        </p:spPr>
        <p:txBody>
          <a:bodyPr vert="horz" wrap="none" lIns="91440" tIns="45720" rIns="91440" bIns="45720" numCol="1" anchor="t">
            <a:spAutoFit/>
          </a:bodyPr>
          <a:lstStyle/>
          <a:p>
            <a:pPr marL="0" indent="0" latinLnBrk="0">
              <a:buFontTx/>
              <a:buNone/>
            </a:pPr>
            <a:r>
              <a:rPr lang="en-US" altLang="ko-KR" sz="4000" spc="-140">
                <a:ln w="9525" cap="flat" cmpd="sng">
                  <a:solidFill>
                    <a:schemeClr val="bg1">
                      <a:alpha val="14901"/>
                    </a:schemeClr>
                  </a:solidFill>
                  <a:prstDash val="solid"/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5.</a:t>
            </a:r>
            <a:endParaRPr lang="ko-KR" altLang="en-US" sz="4000">
              <a:ln w="9525" cap="flat" cmpd="sng">
                <a:solidFill>
                  <a:schemeClr val="bg1">
                    <a:alpha val="14901"/>
                  </a:schemeClr>
                </a:solidFill>
                <a:prstDash val="solid"/>
              </a:ln>
              <a:solidFill>
                <a:schemeClr val="bg1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135" name="도형 5"/>
          <p:cNvSpPr>
            <a:spLocks/>
          </p:cNvSpPr>
          <p:nvPr/>
        </p:nvSpPr>
        <p:spPr>
          <a:xfrm>
            <a:off x="360045" y="154305"/>
            <a:ext cx="1005403" cy="215444"/>
          </a:xfrm>
          <a:prstGeom prst="rect">
            <a:avLst/>
          </a:prstGeom>
        </p:spPr>
        <p:txBody>
          <a:bodyPr vert="horz" wrap="none" lIns="91440" tIns="45720" rIns="91440" bIns="45720" numCol="1" anchor="t">
            <a:spAutoFit/>
          </a:bodyPr>
          <a:lstStyle/>
          <a:p>
            <a:pPr marL="0" indent="0" latinLnBrk="0">
              <a:buFontTx/>
              <a:buNone/>
            </a:pPr>
            <a:r>
              <a:rPr lang="ko-KR" altLang="en-US" sz="800">
                <a:ln w="9525" cap="flat" cmpd="sng">
                  <a:solidFill>
                    <a:schemeClr val="bg1">
                      <a:alpha val="29803"/>
                    </a:schemeClr>
                  </a:solidFill>
                  <a:prstDash val="solid"/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결과 및 기대효과</a:t>
            </a:r>
          </a:p>
        </p:txBody>
      </p:sp>
    </p:spTree>
    <p:extLst>
      <p:ext uri="{BB962C8B-B14F-4D97-AF65-F5344CB8AC3E}">
        <p14:creationId xmlns:p14="http://schemas.microsoft.com/office/powerpoint/2010/main" val="754975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4893">
        <p:fade/>
      </p:transition>
    </mc:Choice>
    <mc:Fallback xmlns="">
      <p:transition spd="slow" advTm="14893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>
            <a:spLocks/>
          </p:cNvSpPr>
          <p:nvPr/>
        </p:nvSpPr>
        <p:spPr>
          <a:xfrm>
            <a:off x="3175" y="2365"/>
            <a:ext cx="9147175" cy="6858635"/>
          </a:xfrm>
          <a:prstGeom prst="rect">
            <a:avLst/>
          </a:prstGeom>
          <a:gradFill rotWithShape="1">
            <a:gsLst>
              <a:gs pos="41000">
                <a:schemeClr val="tx1">
                  <a:lumMod val="0"/>
                  <a:lumOff val="100000"/>
                  <a:alpha val="0"/>
                </a:schemeClr>
              </a:gs>
              <a:gs pos="95000">
                <a:schemeClr val="tx1">
                  <a:lumMod val="0"/>
                  <a:alpha val="21000"/>
                </a:schemeClr>
              </a:gs>
            </a:gsLst>
            <a:path path="circle">
              <a:fillToRect l="50000" t="50000" r="50000" b="50000"/>
            </a:path>
          </a:gra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latinLnBrk="0">
              <a:buFontTx/>
              <a:buNone/>
            </a:pPr>
            <a:endParaRPr lang="ko-KR" altLang="en-US" sz="2800">
              <a:solidFill>
                <a:srgbClr val="FFFFFF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23" name="직각 삼각형 22"/>
          <p:cNvSpPr/>
          <p:nvPr/>
        </p:nvSpPr>
        <p:spPr>
          <a:xfrm rot="10800000" flipH="1">
            <a:off x="78740" y="80010"/>
            <a:ext cx="1837690" cy="1044575"/>
          </a:xfrm>
          <a:prstGeom prst="rtTriangle">
            <a:avLst/>
          </a:prstGeom>
          <a:solidFill>
            <a:srgbClr val="F15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22" name="직각 삼각형 21"/>
          <p:cNvSpPr/>
          <p:nvPr/>
        </p:nvSpPr>
        <p:spPr>
          <a:xfrm rot="10800000" flipV="1">
            <a:off x="7242810" y="5733415"/>
            <a:ext cx="1837690" cy="1044575"/>
          </a:xfrm>
          <a:prstGeom prst="rtTriangle">
            <a:avLst/>
          </a:prstGeom>
          <a:solidFill>
            <a:srgbClr val="005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510" y="34925"/>
            <a:ext cx="6591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5.</a:t>
            </a:r>
            <a:endParaRPr lang="ko-KR" altLang="en-US" sz="4000" spc="-150" dirty="0">
              <a:ln>
                <a:solidFill>
                  <a:schemeClr val="bg1">
                    <a:alpha val="15000"/>
                  </a:schemeClr>
                </a:solidFill>
              </a:ln>
              <a:solidFill>
                <a:schemeClr val="bg1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60045" y="154305"/>
            <a:ext cx="100540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8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결과 및 기대효과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1763688" y="1680845"/>
            <a:ext cx="1518365" cy="1008479"/>
            <a:chOff x="1763688" y="1680845"/>
            <a:chExt cx="1518365" cy="1008479"/>
          </a:xfrm>
        </p:grpSpPr>
        <p:sp>
          <p:nvSpPr>
            <p:cNvPr id="45" name="TextBox 44"/>
            <p:cNvSpPr txBox="1"/>
            <p:nvPr/>
          </p:nvSpPr>
          <p:spPr>
            <a:xfrm>
              <a:off x="1763688" y="2350770"/>
              <a:ext cx="1518365" cy="338554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600" dirty="0">
                  <a:ln>
                    <a:solidFill>
                      <a:schemeClr val="bg1">
                        <a:alpha val="15000"/>
                      </a:schemeClr>
                    </a:solidFill>
                  </a:ln>
                  <a:solidFill>
                    <a:schemeClr val="bg1"/>
                  </a:solidFill>
                  <a:latin typeface="굴림체" panose="020B0609000101010101" pitchFamily="49" charset="-127"/>
                  <a:ea typeface="굴림체" panose="020B0609000101010101" pitchFamily="49" charset="-127"/>
                </a:rPr>
                <a:t>연구의 한계점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254250" y="1680845"/>
              <a:ext cx="184785" cy="3079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ko-KR" altLang="en-US" sz="14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</p:txBody>
        </p:sp>
      </p:grpSp>
      <p:cxnSp>
        <p:nvCxnSpPr>
          <p:cNvPr id="26" name="직선 연결선 25"/>
          <p:cNvCxnSpPr/>
          <p:nvPr/>
        </p:nvCxnSpPr>
        <p:spPr>
          <a:xfrm flipH="1">
            <a:off x="4763135" y="1697355"/>
            <a:ext cx="24765" cy="4108450"/>
          </a:xfrm>
          <a:prstGeom prst="line">
            <a:avLst/>
          </a:prstGeom>
          <a:ln>
            <a:gradFill>
              <a:gsLst>
                <a:gs pos="0">
                  <a:srgbClr val="F0F4FA">
                    <a:alpha val="0"/>
                  </a:srgbClr>
                </a:gs>
                <a:gs pos="47000">
                  <a:srgbClr val="5BA5F0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11"/>
          <p:cNvSpPr txBox="1"/>
          <p:nvPr/>
        </p:nvSpPr>
        <p:spPr>
          <a:xfrm>
            <a:off x="1115695" y="476885"/>
            <a:ext cx="3576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연구 한계점 및 추후 연구 방향</a:t>
            </a:r>
          </a:p>
        </p:txBody>
      </p:sp>
      <p:grpSp>
        <p:nvGrpSpPr>
          <p:cNvPr id="43" name="그룹 42"/>
          <p:cNvGrpSpPr/>
          <p:nvPr/>
        </p:nvGrpSpPr>
        <p:grpSpPr>
          <a:xfrm>
            <a:off x="971600" y="3105785"/>
            <a:ext cx="4170045" cy="278765"/>
            <a:chOff x="1510665" y="3105785"/>
            <a:chExt cx="4170045" cy="278765"/>
          </a:xfrm>
        </p:grpSpPr>
        <p:sp>
          <p:nvSpPr>
            <p:cNvPr id="44" name="TextBox 6"/>
            <p:cNvSpPr txBox="1"/>
            <p:nvPr/>
          </p:nvSpPr>
          <p:spPr>
            <a:xfrm>
              <a:off x="1791970" y="3109595"/>
              <a:ext cx="3888740" cy="2616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시스템 세팅에 고비용 소요</a:t>
              </a:r>
              <a:endPara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</p:txBody>
        </p:sp>
        <p:sp>
          <p:nvSpPr>
            <p:cNvPr id="47" name="타원 46"/>
            <p:cNvSpPr/>
            <p:nvPr/>
          </p:nvSpPr>
          <p:spPr>
            <a:xfrm>
              <a:off x="1510665" y="3105785"/>
              <a:ext cx="281940" cy="278765"/>
            </a:xfrm>
            <a:prstGeom prst="ellipse">
              <a:avLst/>
            </a:prstGeom>
            <a:solidFill>
              <a:srgbClr val="005A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pc="-100" dirty="0">
                  <a:ln>
                    <a:solidFill>
                      <a:srgbClr val="F15920">
                        <a:alpha val="30000"/>
                      </a:srgbClr>
                    </a:solidFill>
                  </a:ln>
                  <a:solidFill>
                    <a:schemeClr val="bg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BrowalliaUPC" panose="020B0604020202020204" pitchFamily="34" charset="-34"/>
                </a:rPr>
                <a:t>1</a:t>
              </a:r>
              <a:endParaRPr lang="ko-KR" altLang="en-US" spc="-100" dirty="0">
                <a:ln>
                  <a:solidFill>
                    <a:srgbClr val="F15920">
                      <a:alpha val="30000"/>
                    </a:srgb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  <a:cs typeface="BrowalliaUPC" panose="020B0604020202020204" pitchFamily="34" charset="-34"/>
              </a:endParaRPr>
            </a:p>
          </p:txBody>
        </p:sp>
      </p:grpSp>
      <p:grpSp>
        <p:nvGrpSpPr>
          <p:cNvPr id="48" name="그룹 47"/>
          <p:cNvGrpSpPr/>
          <p:nvPr/>
        </p:nvGrpSpPr>
        <p:grpSpPr>
          <a:xfrm>
            <a:off x="971600" y="3808730"/>
            <a:ext cx="4170045" cy="444500"/>
            <a:chOff x="1510665" y="3808730"/>
            <a:chExt cx="4170045" cy="444500"/>
          </a:xfrm>
        </p:grpSpPr>
        <p:sp>
          <p:nvSpPr>
            <p:cNvPr id="49" name="TextBox 6"/>
            <p:cNvSpPr txBox="1"/>
            <p:nvPr/>
          </p:nvSpPr>
          <p:spPr>
            <a:xfrm>
              <a:off x="1791970" y="3822065"/>
              <a:ext cx="3888740" cy="431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예약 관련 처리의 시스템적 처리시 </a:t>
              </a:r>
              <a:endPara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  <a:p>
              <a:r>
                <a:rPr lang="ko-KR" altLang="en-US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무분별한 예약 변경으로 인한 예약 공석 발생 가능</a:t>
              </a:r>
              <a:endPara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</p:txBody>
        </p:sp>
        <p:sp>
          <p:nvSpPr>
            <p:cNvPr id="50" name="타원 49"/>
            <p:cNvSpPr/>
            <p:nvPr/>
          </p:nvSpPr>
          <p:spPr>
            <a:xfrm>
              <a:off x="1510665" y="3808730"/>
              <a:ext cx="281940" cy="278765"/>
            </a:xfrm>
            <a:prstGeom prst="ellipse">
              <a:avLst/>
            </a:prstGeom>
            <a:solidFill>
              <a:srgbClr val="005A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pc="-100" dirty="0">
                  <a:ln>
                    <a:solidFill>
                      <a:srgbClr val="F15920">
                        <a:alpha val="30000"/>
                      </a:srgbClr>
                    </a:solidFill>
                  </a:ln>
                  <a:solidFill>
                    <a:schemeClr val="bg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BrowalliaUPC" panose="020B0604020202020204" pitchFamily="34" charset="-34"/>
                </a:rPr>
                <a:t>2</a:t>
              </a:r>
              <a:endParaRPr lang="ko-KR" altLang="en-US" spc="-100" dirty="0">
                <a:ln>
                  <a:solidFill>
                    <a:srgbClr val="F15920">
                      <a:alpha val="30000"/>
                    </a:srgb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  <a:cs typeface="BrowalliaUPC" panose="020B0604020202020204" pitchFamily="34" charset="-34"/>
              </a:endParaRPr>
            </a:p>
          </p:txBody>
        </p:sp>
      </p:grpSp>
      <p:grpSp>
        <p:nvGrpSpPr>
          <p:cNvPr id="51" name="그룹 50"/>
          <p:cNvGrpSpPr/>
          <p:nvPr/>
        </p:nvGrpSpPr>
        <p:grpSpPr>
          <a:xfrm>
            <a:off x="971600" y="4523740"/>
            <a:ext cx="4170045" cy="444500"/>
            <a:chOff x="1510665" y="4523740"/>
            <a:chExt cx="4170045" cy="444500"/>
          </a:xfrm>
        </p:grpSpPr>
        <p:sp>
          <p:nvSpPr>
            <p:cNvPr id="52" name="TextBox 6"/>
            <p:cNvSpPr txBox="1"/>
            <p:nvPr/>
          </p:nvSpPr>
          <p:spPr>
            <a:xfrm>
              <a:off x="1791970" y="4537710"/>
              <a:ext cx="3888740" cy="431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이로 인한 근로인력 근로 스케줄 수립 어려움 발생 및</a:t>
              </a:r>
              <a:endPara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  <a:p>
              <a:r>
                <a:rPr lang="ko-KR" altLang="en-US" sz="1100" spc="-1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계획되지 않은 유휴시간 발생 가능</a:t>
              </a:r>
              <a:endPara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</p:txBody>
        </p:sp>
        <p:sp>
          <p:nvSpPr>
            <p:cNvPr id="53" name="타원 52"/>
            <p:cNvSpPr/>
            <p:nvPr/>
          </p:nvSpPr>
          <p:spPr>
            <a:xfrm>
              <a:off x="1510665" y="4523740"/>
              <a:ext cx="281940" cy="278765"/>
            </a:xfrm>
            <a:prstGeom prst="ellipse">
              <a:avLst/>
            </a:prstGeom>
            <a:solidFill>
              <a:srgbClr val="005A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pc="-100" dirty="0">
                  <a:ln>
                    <a:solidFill>
                      <a:srgbClr val="F15920">
                        <a:alpha val="30000"/>
                      </a:srgbClr>
                    </a:solidFill>
                  </a:ln>
                  <a:solidFill>
                    <a:schemeClr val="bg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BrowalliaUPC" panose="020B0604020202020204" pitchFamily="34" charset="-34"/>
                </a:rPr>
                <a:t>3</a:t>
              </a:r>
              <a:endParaRPr lang="ko-KR" altLang="en-US" spc="-100" dirty="0">
                <a:ln>
                  <a:solidFill>
                    <a:srgbClr val="F15920">
                      <a:alpha val="30000"/>
                    </a:srgb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  <a:cs typeface="BrowalliaUPC" panose="020B0604020202020204" pitchFamily="34" charset="-34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5986809" y="2350770"/>
            <a:ext cx="1107997" cy="33855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연구 방향</a:t>
            </a:r>
          </a:p>
        </p:txBody>
      </p:sp>
      <p:grpSp>
        <p:nvGrpSpPr>
          <p:cNvPr id="55" name="그룹 54"/>
          <p:cNvGrpSpPr/>
          <p:nvPr/>
        </p:nvGrpSpPr>
        <p:grpSpPr>
          <a:xfrm>
            <a:off x="5292080" y="3404235"/>
            <a:ext cx="4137660" cy="434340"/>
            <a:chOff x="5662295" y="3404235"/>
            <a:chExt cx="4137660" cy="434340"/>
          </a:xfrm>
        </p:grpSpPr>
        <p:sp>
          <p:nvSpPr>
            <p:cNvPr id="56" name="TextBox 6"/>
            <p:cNvSpPr txBox="1">
              <a:spLocks/>
            </p:cNvSpPr>
            <p:nvPr/>
          </p:nvSpPr>
          <p:spPr>
            <a:xfrm>
              <a:off x="5911215" y="3407410"/>
              <a:ext cx="3889375" cy="43180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>
              <a:spAutoFit/>
            </a:bodyPr>
            <a:lstStyle>
              <a:lvl1pPr marL="0" indent="0" algn="l" defTabSz="914400" rtl="0" eaLnBrk="1" latinLnBrk="1" hangingPunct="1">
                <a:buFontTx/>
                <a:buNone/>
                <a:defRPr lang="en-GB" alt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lvl="1" indent="0" algn="l" defTabSz="914400" rtl="0" eaLnBrk="1" latinLnBrk="1" hangingPunct="1">
                <a:buFontTx/>
                <a:buNone/>
                <a:defRPr lang="en-GB" alt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lvl="2" indent="0" algn="l" defTabSz="914400" rtl="0" eaLnBrk="1" latinLnBrk="1" hangingPunct="1">
                <a:buFontTx/>
                <a:buNone/>
                <a:defRPr lang="en-GB" alt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lvl="3" indent="0" algn="l" defTabSz="914400" rtl="0" eaLnBrk="1" latinLnBrk="1" hangingPunct="1">
                <a:buFontTx/>
                <a:buNone/>
                <a:defRPr lang="en-GB" alt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lvl="4" indent="0" algn="l" defTabSz="914400" rtl="0" eaLnBrk="1" latinLnBrk="1" hangingPunct="1">
                <a:buFontTx/>
                <a:buNone/>
                <a:defRPr lang="en-GB" alt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lvl="5" indent="0" algn="l" defTabSz="914400" rtl="0" eaLnBrk="1" latinLnBrk="1" hangingPunct="1">
                <a:buFontTx/>
                <a:buNone/>
                <a:defRPr lang="en-GB" alt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lvl="6" indent="0" algn="l" defTabSz="914400" rtl="0" eaLnBrk="1" latinLnBrk="1" hangingPunct="1">
                <a:buFontTx/>
                <a:buNone/>
                <a:defRPr lang="en-GB" alt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lvl="7" indent="0" algn="l" defTabSz="914400" rtl="0" eaLnBrk="1" latinLnBrk="1" hangingPunct="1">
                <a:buFontTx/>
                <a:buNone/>
                <a:defRPr lang="en-GB" alt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lvl="8" indent="0" algn="l" defTabSz="914400" rtl="0" eaLnBrk="1" latinLnBrk="1" hangingPunct="1">
                <a:buFontTx/>
                <a:buNone/>
                <a:defRPr lang="en-GB" alt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latinLnBrk="0">
                <a:buFontTx/>
                <a:buNone/>
              </a:pPr>
              <a:r>
                <a:rPr lang="ko-KR" altLang="en-US" sz="1100" spc="-90" dirty="0">
                  <a:gradFill rotWithShape="1"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예약 시스템이나 어플리케이션 적용 방식에 대한</a:t>
              </a:r>
              <a:endParaRPr lang="ko-KR" altLang="en-US" sz="1100" dirty="0">
                <a:gradFill rotWithShape="1"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/>
                </a:gra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  <a:p>
              <a:pPr marL="0" indent="0" latinLnBrk="0">
                <a:buFontTx/>
                <a:buNone/>
              </a:pPr>
              <a:r>
                <a:rPr lang="ko-KR" altLang="en-US" sz="1100" spc="-90" dirty="0">
                  <a:gradFill rotWithShape="1"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추가 연구가 더 필요함 </a:t>
              </a:r>
              <a:endParaRPr lang="ko-KR" altLang="en-US" sz="1100" dirty="0">
                <a:gradFill rotWithShape="1"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/>
                </a:gra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</p:txBody>
        </p:sp>
        <p:sp>
          <p:nvSpPr>
            <p:cNvPr id="57" name="타원 56"/>
            <p:cNvSpPr>
              <a:spLocks/>
            </p:cNvSpPr>
            <p:nvPr/>
          </p:nvSpPr>
          <p:spPr>
            <a:xfrm>
              <a:off x="5662295" y="3404235"/>
              <a:ext cx="282575" cy="279400"/>
            </a:xfrm>
            <a:prstGeom prst="ellipse">
              <a:avLst/>
            </a:prstGeom>
            <a:solidFill>
              <a:srgbClr val="F15920"/>
            </a:solidFill>
            <a:ln w="0">
              <a:noFill/>
              <a:prstDash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>
              <a:noAutofit/>
            </a:bodyPr>
            <a:lstStyle/>
            <a:p>
              <a:pPr marL="0" indent="0" algn="ctr" latinLnBrk="0">
                <a:buFontTx/>
                <a:buNone/>
              </a:pPr>
              <a:r>
                <a:rPr lang="en-US" altLang="ko-KR" spc="-90">
                  <a:ln w="9525" cap="flat" cmpd="sng">
                    <a:solidFill>
                      <a:srgbClr val="F15920">
                        <a:alpha val="29803"/>
                      </a:srgbClr>
                    </a:solidFill>
                    <a:prstDash val="solid"/>
                  </a:ln>
                  <a:solidFill>
                    <a:schemeClr val="bg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BrowalliaUPC" charset="0"/>
                </a:rPr>
                <a:t>1</a:t>
              </a:r>
              <a:endParaRPr lang="ko-KR" altLang="en-US">
                <a:ln w="9525" cap="flat" cmpd="sng">
                  <a:solidFill>
                    <a:srgbClr val="F15920">
                      <a:alpha val="29803"/>
                    </a:srgbClr>
                  </a:solidFill>
                  <a:prstDash val="solid"/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  <a:cs typeface="BrowalliaUPC" charset="0"/>
              </a:endParaRPr>
            </a:p>
          </p:txBody>
        </p:sp>
      </p:grpSp>
      <p:grpSp>
        <p:nvGrpSpPr>
          <p:cNvPr id="58" name="그룹 57"/>
          <p:cNvGrpSpPr/>
          <p:nvPr/>
        </p:nvGrpSpPr>
        <p:grpSpPr>
          <a:xfrm>
            <a:off x="5292080" y="4124960"/>
            <a:ext cx="4170045" cy="444500"/>
            <a:chOff x="5662295" y="4124960"/>
            <a:chExt cx="4170045" cy="444500"/>
          </a:xfrm>
        </p:grpSpPr>
        <p:sp>
          <p:nvSpPr>
            <p:cNvPr id="59" name="TextBox 6"/>
            <p:cNvSpPr txBox="1">
              <a:spLocks/>
            </p:cNvSpPr>
            <p:nvPr/>
          </p:nvSpPr>
          <p:spPr>
            <a:xfrm>
              <a:off x="5944235" y="4138930"/>
              <a:ext cx="3889375" cy="43180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>
              <a:spAutoFit/>
            </a:bodyPr>
            <a:lstStyle>
              <a:lvl1pPr marL="0" indent="0" algn="l" defTabSz="914400" rtl="0" eaLnBrk="1" latinLnBrk="1" hangingPunct="1">
                <a:buFontTx/>
                <a:buNone/>
                <a:defRPr lang="en-GB" alt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lvl="1" indent="0" algn="l" defTabSz="914400" rtl="0" eaLnBrk="1" latinLnBrk="1" hangingPunct="1">
                <a:buFontTx/>
                <a:buNone/>
                <a:defRPr lang="en-GB" alt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lvl="2" indent="0" algn="l" defTabSz="914400" rtl="0" eaLnBrk="1" latinLnBrk="1" hangingPunct="1">
                <a:buFontTx/>
                <a:buNone/>
                <a:defRPr lang="en-GB" alt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lvl="3" indent="0" algn="l" defTabSz="914400" rtl="0" eaLnBrk="1" latinLnBrk="1" hangingPunct="1">
                <a:buFontTx/>
                <a:buNone/>
                <a:defRPr lang="en-GB" alt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lvl="4" indent="0" algn="l" defTabSz="914400" rtl="0" eaLnBrk="1" latinLnBrk="1" hangingPunct="1">
                <a:buFontTx/>
                <a:buNone/>
                <a:defRPr lang="en-GB" alt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lvl="5" indent="0" algn="l" defTabSz="914400" rtl="0" eaLnBrk="1" latinLnBrk="1" hangingPunct="1">
                <a:buFontTx/>
                <a:buNone/>
                <a:defRPr lang="en-GB" alt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lvl="6" indent="0" algn="l" defTabSz="914400" rtl="0" eaLnBrk="1" latinLnBrk="1" hangingPunct="1">
                <a:buFontTx/>
                <a:buNone/>
                <a:defRPr lang="en-GB" alt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lvl="7" indent="0" algn="l" defTabSz="914400" rtl="0" eaLnBrk="1" latinLnBrk="1" hangingPunct="1">
                <a:buFontTx/>
                <a:buNone/>
                <a:defRPr lang="en-GB" alt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lvl="8" indent="0" algn="l" defTabSz="914400" rtl="0" eaLnBrk="1" latinLnBrk="1" hangingPunct="1">
                <a:buFontTx/>
                <a:buNone/>
                <a:defRPr lang="en-GB" altLang="en-US"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latinLnBrk="0">
                <a:buFontTx/>
                <a:buNone/>
              </a:pPr>
              <a:r>
                <a:rPr lang="ko-KR" altLang="en-US" sz="1100" spc="-90">
                  <a:gradFill rotWithShape="1"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연령별 환자마다 어플리케이션 활용 능력에 따른</a:t>
              </a:r>
              <a:endParaRPr lang="ko-KR" altLang="en-US" sz="1100">
                <a:gradFill rotWithShape="1"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/>
                </a:gra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  <a:p>
              <a:pPr marL="0" indent="0" latinLnBrk="0">
                <a:buFontTx/>
                <a:buNone/>
              </a:pPr>
              <a:r>
                <a:rPr lang="en-US" altLang="ko-KR" sz="1100" spc="-90">
                  <a:gradFill rotWithShape="1"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UI, UX</a:t>
              </a:r>
              <a:r>
                <a:rPr lang="ko-KR" altLang="en-US" sz="1100" spc="-90">
                  <a:gradFill rotWithShape="1"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/>
                  </a:gradFill>
                  <a:latin typeface="굴림체" panose="020B0609000101010101" pitchFamily="49" charset="-127"/>
                  <a:ea typeface="굴림체" panose="020B0609000101010101" pitchFamily="49" charset="-127"/>
                </a:rPr>
                <a:t> 연구 필요</a:t>
              </a:r>
              <a:endParaRPr lang="ko-KR" altLang="en-US" sz="1100">
                <a:gradFill rotWithShape="1"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/>
                </a:gradFill>
                <a:latin typeface="굴림체" panose="020B0609000101010101" pitchFamily="49" charset="-127"/>
                <a:ea typeface="굴림체" panose="020B0609000101010101" pitchFamily="49" charset="-127"/>
              </a:endParaRPr>
            </a:p>
          </p:txBody>
        </p:sp>
        <p:sp>
          <p:nvSpPr>
            <p:cNvPr id="60" name="타원 59"/>
            <p:cNvSpPr>
              <a:spLocks/>
            </p:cNvSpPr>
            <p:nvPr/>
          </p:nvSpPr>
          <p:spPr>
            <a:xfrm>
              <a:off x="5662295" y="4124960"/>
              <a:ext cx="282575" cy="279400"/>
            </a:xfrm>
            <a:prstGeom prst="ellipse">
              <a:avLst/>
            </a:prstGeom>
            <a:solidFill>
              <a:srgbClr val="F15920"/>
            </a:solidFill>
            <a:ln w="0">
              <a:noFill/>
              <a:prstDash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>
              <a:noAutofit/>
            </a:bodyPr>
            <a:lstStyle/>
            <a:p>
              <a:pPr marL="0" indent="0" algn="ctr" latinLnBrk="0">
                <a:buFontTx/>
                <a:buNone/>
              </a:pPr>
              <a:r>
                <a:rPr lang="en-US" altLang="ko-KR" spc="-90">
                  <a:ln w="9525" cap="flat" cmpd="sng">
                    <a:solidFill>
                      <a:srgbClr val="F15920">
                        <a:alpha val="29803"/>
                      </a:srgbClr>
                    </a:solidFill>
                    <a:prstDash val="solid"/>
                  </a:ln>
                  <a:solidFill>
                    <a:schemeClr val="bg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BrowalliaUPC" charset="0"/>
                </a:rPr>
                <a:t>2</a:t>
              </a:r>
              <a:endParaRPr lang="ko-KR" altLang="en-US">
                <a:ln w="9525" cap="flat" cmpd="sng">
                  <a:solidFill>
                    <a:srgbClr val="F15920">
                      <a:alpha val="29803"/>
                    </a:srgbClr>
                  </a:solidFill>
                  <a:prstDash val="solid"/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  <a:cs typeface="BrowalliaUPC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4586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764">
        <p:fade/>
      </p:transition>
    </mc:Choice>
    <mc:Fallback xmlns="">
      <p:transition spd="slow" advTm="11764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-36195" y="0"/>
            <a:ext cx="5400675" cy="2961005"/>
          </a:xfrm>
          <a:prstGeom prst="rect">
            <a:avLst/>
          </a:prstGeom>
          <a:solidFill>
            <a:srgbClr val="005A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5363845" y="2961005"/>
            <a:ext cx="3816985" cy="3897630"/>
            <a:chOff x="5363845" y="2961005"/>
            <a:chExt cx="3816985" cy="3897630"/>
          </a:xfrm>
        </p:grpSpPr>
        <p:sp>
          <p:nvSpPr>
            <p:cNvPr id="15" name="직사각형 14"/>
            <p:cNvSpPr>
              <a:spLocks/>
            </p:cNvSpPr>
            <p:nvPr/>
          </p:nvSpPr>
          <p:spPr>
            <a:xfrm flipV="1">
              <a:off x="5363845" y="2961005"/>
              <a:ext cx="3816985" cy="3897630"/>
            </a:xfrm>
            <a:prstGeom prst="rect">
              <a:avLst/>
            </a:prstGeom>
            <a:solidFill>
              <a:srgbClr val="005AAD"/>
            </a:solidFill>
            <a:ln w="0">
              <a:noFill/>
              <a:prstDash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>
              <a:noAutofit/>
            </a:bodyPr>
            <a:lstStyle/>
            <a:p>
              <a:pPr marL="0" indent="0" algn="ctr" latinLnBrk="0">
                <a:buFontTx/>
                <a:buNone/>
              </a:pPr>
              <a:endParaRPr lang="ko-KR" altLang="en-US">
                <a:latin typeface="+mj-lt"/>
              </a:endParaRPr>
            </a:p>
          </p:txBody>
        </p:sp>
        <p:sp>
          <p:nvSpPr>
            <p:cNvPr id="19" name="TextBox 18"/>
            <p:cNvSpPr txBox="1">
              <a:spLocks/>
            </p:cNvSpPr>
            <p:nvPr/>
          </p:nvSpPr>
          <p:spPr>
            <a:xfrm>
              <a:off x="6012160" y="3007995"/>
              <a:ext cx="3023264" cy="276999"/>
            </a:xfrm>
            <a:prstGeom prst="rect">
              <a:avLst/>
            </a:prstGeom>
            <a:noFill/>
          </p:spPr>
          <p:txBody>
            <a:bodyPr vert="horz" wrap="none" lIns="91440" tIns="45720" rIns="91440" bIns="45720" numCol="1" anchor="t">
              <a:spAutoFit/>
            </a:bodyPr>
            <a:lstStyle/>
            <a:p>
              <a:pPr marL="0" indent="0" latinLnBrk="0">
                <a:buFontTx/>
                <a:buNone/>
              </a:pPr>
              <a:r>
                <a:rPr lang="ko-KR" altLang="en-US" sz="1200" spc="-140" dirty="0" err="1">
                  <a:ln w="9525" cap="flat" cmpd="sng">
                    <a:solidFill>
                      <a:schemeClr val="bg1">
                        <a:alpha val="14901"/>
                      </a:schemeClr>
                    </a:solidFill>
                    <a:prstDash val="solid"/>
                  </a:ln>
                  <a:solidFill>
                    <a:schemeClr val="bg1"/>
                  </a:solidFill>
                  <a:latin typeface="+mj-lt"/>
                  <a:ea typeface="-윤고딕330" charset="0"/>
                </a:rPr>
                <a:t>남은진ㅣ</a:t>
              </a:r>
              <a:r>
                <a:rPr lang="ko-KR" altLang="en-US" sz="1200" spc="-140" dirty="0">
                  <a:ln w="9525" cap="flat" cmpd="sng">
                    <a:solidFill>
                      <a:schemeClr val="bg1">
                        <a:alpha val="14901"/>
                      </a:schemeClr>
                    </a:solidFill>
                    <a:prstDash val="solid"/>
                  </a:ln>
                  <a:solidFill>
                    <a:schemeClr val="bg1"/>
                  </a:solidFill>
                  <a:latin typeface="+mj-lt"/>
                  <a:ea typeface="-윤고딕330" charset="0"/>
                </a:rPr>
                <a:t> 윤영준 </a:t>
              </a:r>
              <a:r>
                <a:rPr lang="ko-KR" altLang="en-US" sz="1200" spc="-140" dirty="0" err="1">
                  <a:ln w="9525" cap="flat" cmpd="sng">
                    <a:solidFill>
                      <a:schemeClr val="bg1">
                        <a:alpha val="14901"/>
                      </a:schemeClr>
                    </a:solidFill>
                    <a:prstDash val="solid"/>
                  </a:ln>
                  <a:solidFill>
                    <a:schemeClr val="bg1"/>
                  </a:solidFill>
                  <a:latin typeface="+mj-lt"/>
                  <a:ea typeface="-윤고딕330" charset="0"/>
                </a:rPr>
                <a:t>ㅣ</a:t>
              </a:r>
              <a:r>
                <a:rPr lang="ko-KR" altLang="en-US" sz="1200" spc="-140" dirty="0">
                  <a:ln w="9525" cap="flat" cmpd="sng">
                    <a:solidFill>
                      <a:schemeClr val="bg1">
                        <a:alpha val="14901"/>
                      </a:schemeClr>
                    </a:solidFill>
                    <a:prstDash val="solid"/>
                  </a:ln>
                  <a:solidFill>
                    <a:schemeClr val="bg1"/>
                  </a:solidFill>
                  <a:latin typeface="+mj-lt"/>
                  <a:ea typeface="-윤고딕330" charset="0"/>
                </a:rPr>
                <a:t> 신정현 </a:t>
              </a:r>
              <a:r>
                <a:rPr lang="ko-KR" altLang="en-US" sz="1200" spc="-140" dirty="0" err="1">
                  <a:ln w="9525" cap="flat" cmpd="sng">
                    <a:solidFill>
                      <a:schemeClr val="bg1">
                        <a:alpha val="14901"/>
                      </a:schemeClr>
                    </a:solidFill>
                    <a:prstDash val="solid"/>
                  </a:ln>
                  <a:solidFill>
                    <a:schemeClr val="bg1"/>
                  </a:solidFill>
                  <a:latin typeface="+mj-lt"/>
                  <a:ea typeface="-윤고딕330" charset="0"/>
                </a:rPr>
                <a:t>ㅣ</a:t>
              </a:r>
              <a:r>
                <a:rPr lang="ko-KR" altLang="en-US" sz="1200" spc="-140" dirty="0">
                  <a:ln w="9525" cap="flat" cmpd="sng">
                    <a:solidFill>
                      <a:schemeClr val="bg1">
                        <a:alpha val="14901"/>
                      </a:schemeClr>
                    </a:solidFill>
                    <a:prstDash val="solid"/>
                  </a:ln>
                  <a:solidFill>
                    <a:schemeClr val="bg1"/>
                  </a:solidFill>
                  <a:latin typeface="+mj-lt"/>
                  <a:ea typeface="-윤고딕330" charset="0"/>
                </a:rPr>
                <a:t> 장은진 </a:t>
              </a:r>
              <a:r>
                <a:rPr lang="ko-KR" altLang="en-US" sz="1200" spc="-140" dirty="0" err="1">
                  <a:ln w="9525" cap="flat" cmpd="sng">
                    <a:solidFill>
                      <a:schemeClr val="bg1">
                        <a:alpha val="14901"/>
                      </a:schemeClr>
                    </a:solidFill>
                    <a:prstDash val="solid"/>
                  </a:ln>
                  <a:solidFill>
                    <a:schemeClr val="bg1"/>
                  </a:solidFill>
                  <a:latin typeface="+mj-lt"/>
                  <a:ea typeface="-윤고딕330" charset="0"/>
                </a:rPr>
                <a:t>ㅣ</a:t>
              </a:r>
              <a:r>
                <a:rPr lang="ko-KR" altLang="en-US" sz="1200" spc="-140" dirty="0">
                  <a:ln w="9525" cap="flat" cmpd="sng">
                    <a:solidFill>
                      <a:schemeClr val="bg1">
                        <a:alpha val="14901"/>
                      </a:schemeClr>
                    </a:solidFill>
                    <a:prstDash val="solid"/>
                  </a:ln>
                  <a:solidFill>
                    <a:schemeClr val="bg1"/>
                  </a:solidFill>
                  <a:latin typeface="+mj-lt"/>
                  <a:ea typeface="-윤고딕330" charset="0"/>
                </a:rPr>
                <a:t> 이호경</a:t>
              </a:r>
              <a:endParaRPr lang="ko-KR" altLang="en-US" sz="1200" dirty="0">
                <a:ln w="9525" cap="flat" cmpd="sng">
                  <a:solidFill>
                    <a:schemeClr val="bg1">
                      <a:alpha val="14901"/>
                    </a:schemeClr>
                  </a:solidFill>
                  <a:prstDash val="solid"/>
                </a:ln>
                <a:solidFill>
                  <a:schemeClr val="bg1"/>
                </a:solidFill>
                <a:latin typeface="+mj-lt"/>
                <a:ea typeface="-윤고딕330" charset="0"/>
              </a:endParaRPr>
            </a:p>
          </p:txBody>
        </p:sp>
      </p:grpSp>
      <p:sp>
        <p:nvSpPr>
          <p:cNvPr id="11" name="직사각형 10"/>
          <p:cNvSpPr>
            <a:spLocks/>
          </p:cNvSpPr>
          <p:nvPr/>
        </p:nvSpPr>
        <p:spPr>
          <a:xfrm>
            <a:off x="8953" y="-635"/>
            <a:ext cx="9147175" cy="6858635"/>
          </a:xfrm>
          <a:prstGeom prst="rect">
            <a:avLst/>
          </a:prstGeom>
          <a:gradFill rotWithShape="1">
            <a:gsLst>
              <a:gs pos="41000">
                <a:schemeClr val="tx1">
                  <a:lumMod val="0"/>
                  <a:lumOff val="100000"/>
                  <a:alpha val="0"/>
                </a:schemeClr>
              </a:gs>
              <a:gs pos="95000">
                <a:schemeClr val="tx1">
                  <a:lumMod val="0"/>
                  <a:alpha val="21000"/>
                </a:schemeClr>
              </a:gs>
            </a:gsLst>
            <a:path path="circle">
              <a:fillToRect l="50000" t="50000" r="50000" b="50000"/>
            </a:path>
          </a:gra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latinLnBrk="0">
              <a:buFontTx/>
              <a:buNone/>
            </a:pPr>
            <a:endParaRPr lang="ko-KR" altLang="en-US" sz="280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94401" y="4068361"/>
            <a:ext cx="2441695" cy="58477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ko-KR" altLang="en-US" sz="320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감사합니다</a:t>
            </a:r>
            <a:r>
              <a:rPr lang="en-US" altLang="ko-KR" sz="320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.</a:t>
            </a:r>
            <a:endParaRPr lang="ko-KR" altLang="en-US" sz="3200" dirty="0">
              <a:ln>
                <a:solidFill>
                  <a:schemeClr val="bg1">
                    <a:alpha val="15000"/>
                  </a:schemeClr>
                </a:solidFill>
              </a:ln>
              <a:solidFill>
                <a:schemeClr val="bg1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8626" y="3060065"/>
            <a:ext cx="4712509" cy="830997"/>
          </a:xfrm>
          <a:prstGeom prst="rect">
            <a:avLst/>
          </a:prstGeom>
          <a:noFill/>
        </p:spPr>
        <p:txBody>
          <a:bodyPr vert="horz" wrap="none" lIns="91440" tIns="45720" rIns="91440" bIns="45720" numCol="1" anchor="t">
            <a:spAutoFit/>
          </a:bodyPr>
          <a:lstStyle/>
          <a:p>
            <a:pPr marL="0" indent="0" algn="r" latinLnBrk="0">
              <a:buFontTx/>
              <a:buNone/>
            </a:pPr>
            <a:r>
              <a:rPr lang="ko-KR" altLang="en-US" sz="2400" b="1" spc="-90" dirty="0">
                <a:ln w="9525" cap="flat" cmpd="sng">
                  <a:solidFill>
                    <a:schemeClr val="bg1">
                      <a:alpha val="29803"/>
                    </a:schemeClr>
                  </a:solidFill>
                  <a:prstDash val="solid"/>
                </a:ln>
                <a:solidFill>
                  <a:srgbClr val="F84827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예약부도율</a:t>
            </a:r>
            <a:r>
              <a:rPr lang="en-US" altLang="ko-KR" sz="2400" b="1" spc="-90" dirty="0">
                <a:ln w="9525" cap="flat" cmpd="sng">
                  <a:solidFill>
                    <a:schemeClr val="bg1">
                      <a:alpha val="29803"/>
                    </a:schemeClr>
                  </a:solidFill>
                  <a:prstDash val="solid"/>
                </a:ln>
                <a:solidFill>
                  <a:srgbClr val="F84827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(No-show)</a:t>
            </a:r>
            <a:r>
              <a:rPr lang="ko-KR" altLang="en-US" sz="2400" b="1" spc="-90">
                <a:ln w="9525" cap="flat" cmpd="sng">
                  <a:solidFill>
                    <a:schemeClr val="bg1">
                      <a:alpha val="29803"/>
                    </a:schemeClr>
                  </a:solidFill>
                  <a:prstDash val="solid"/>
                </a:ln>
                <a:solidFill>
                  <a:srgbClr val="F84827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방지</a:t>
            </a:r>
            <a:r>
              <a:rPr lang="ko-KR" altLang="en-US" sz="2400" spc="-90">
                <a:ln w="9525" cap="flat" cmpd="sng">
                  <a:solidFill>
                    <a:schemeClr val="bg1">
                      <a:alpha val="29803"/>
                    </a:schemeClr>
                  </a:solidFill>
                  <a:prstDash val="solid"/>
                </a:ln>
                <a:solidFill>
                  <a:srgbClr val="F84827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000" spc="-90">
                <a:ln w="9525" cap="flat" cmpd="sng">
                  <a:solidFill>
                    <a:schemeClr val="bg1">
                      <a:alpha val="29803"/>
                    </a:schemeClr>
                  </a:solidFill>
                  <a:prstDash val="solid"/>
                </a:ln>
                <a:solidFill>
                  <a:srgbClr val="F84827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를 위한</a:t>
            </a:r>
            <a:r>
              <a:rPr lang="ko-KR" altLang="en-US" sz="2400" spc="-90">
                <a:ln w="9525" cap="flat" cmpd="sng">
                  <a:solidFill>
                    <a:schemeClr val="bg1">
                      <a:alpha val="29803"/>
                    </a:schemeClr>
                  </a:solidFill>
                  <a:prstDash val="solid"/>
                </a:ln>
                <a:solidFill>
                  <a:srgbClr val="F84827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ko-KR" altLang="en-US" sz="2400">
              <a:ln w="9525" cap="flat" cmpd="sng">
                <a:solidFill>
                  <a:schemeClr val="bg1">
                    <a:alpha val="29803"/>
                  </a:schemeClr>
                </a:solidFill>
                <a:prstDash val="solid"/>
              </a:ln>
              <a:solidFill>
                <a:srgbClr val="F84827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indent="0" algn="r" latinLnBrk="0">
              <a:buFontTx/>
              <a:buNone/>
            </a:pPr>
            <a:r>
              <a:rPr lang="ko-KR" altLang="en-US" sz="2400" b="1" spc="-90" dirty="0">
                <a:ln w="9525" cap="flat" cmpd="sng">
                  <a:solidFill>
                    <a:schemeClr val="bg1">
                      <a:alpha val="29803"/>
                    </a:schemeClr>
                  </a:solidFill>
                  <a:prstDash val="solid"/>
                </a:ln>
                <a:solidFill>
                  <a:srgbClr val="F84827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지능형 </a:t>
            </a:r>
            <a:r>
              <a:rPr lang="ko-KR" altLang="en-US" sz="2400" b="1" spc="-90" dirty="0" err="1">
                <a:ln w="9525" cap="flat" cmpd="sng">
                  <a:solidFill>
                    <a:schemeClr val="bg1">
                      <a:alpha val="29803"/>
                    </a:schemeClr>
                  </a:solidFill>
                  <a:prstDash val="solid"/>
                </a:ln>
                <a:solidFill>
                  <a:srgbClr val="F84827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앱</a:t>
            </a:r>
            <a:r>
              <a:rPr lang="ko-KR" altLang="en-US" sz="2400" b="1" spc="-90" dirty="0">
                <a:ln w="9525" cap="flat" cmpd="sng">
                  <a:solidFill>
                    <a:schemeClr val="bg1">
                      <a:alpha val="29803"/>
                    </a:schemeClr>
                  </a:solidFill>
                  <a:prstDash val="solid"/>
                </a:ln>
                <a:solidFill>
                  <a:srgbClr val="F84827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개발</a:t>
            </a:r>
            <a:endParaRPr lang="ko-KR" altLang="en-US" sz="2400" b="1" dirty="0">
              <a:ln w="9525" cap="flat" cmpd="sng">
                <a:solidFill>
                  <a:schemeClr val="bg1">
                    <a:alpha val="29803"/>
                  </a:schemeClr>
                </a:solidFill>
                <a:prstDash val="solid"/>
              </a:ln>
              <a:solidFill>
                <a:srgbClr val="F84827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5306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64">
        <p:fade/>
      </p:transition>
    </mc:Choice>
    <mc:Fallback xmlns="">
      <p:transition spd="slow" advTm="15064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그룹 38"/>
          <p:cNvGrpSpPr/>
          <p:nvPr/>
        </p:nvGrpSpPr>
        <p:grpSpPr>
          <a:xfrm>
            <a:off x="-180340" y="5382895"/>
            <a:ext cx="1511935" cy="1256665"/>
            <a:chOff x="-180340" y="5382895"/>
            <a:chExt cx="1511935" cy="1256665"/>
          </a:xfrm>
        </p:grpSpPr>
        <p:sp>
          <p:nvSpPr>
            <p:cNvPr id="26" name="직각 삼각형 25"/>
            <p:cNvSpPr/>
            <p:nvPr/>
          </p:nvSpPr>
          <p:spPr>
            <a:xfrm>
              <a:off x="458470" y="5914390"/>
              <a:ext cx="240030" cy="193675"/>
            </a:xfrm>
            <a:prstGeom prst="rtTriangle">
              <a:avLst/>
            </a:prstGeom>
            <a:solidFill>
              <a:srgbClr val="005A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굴림체" panose="020B0609000101010101" pitchFamily="49" charset="-127"/>
                <a:ea typeface="굴림체" panose="020B0609000101010101" pitchFamily="49" charset="-127"/>
              </a:endParaRPr>
            </a:p>
          </p:txBody>
        </p:sp>
        <p:cxnSp>
          <p:nvCxnSpPr>
            <p:cNvPr id="35" name="직선 연결선 34"/>
            <p:cNvCxnSpPr/>
            <p:nvPr/>
          </p:nvCxnSpPr>
          <p:spPr>
            <a:xfrm>
              <a:off x="-180340" y="5382895"/>
              <a:ext cx="1511935" cy="1256665"/>
            </a:xfrm>
            <a:prstGeom prst="line">
              <a:avLst/>
            </a:prstGeom>
            <a:ln>
              <a:gradFill>
                <a:gsLst>
                  <a:gs pos="0">
                    <a:srgbClr val="F0F4FA">
                      <a:alpha val="0"/>
                    </a:srgbClr>
                  </a:gs>
                  <a:gs pos="47000">
                    <a:srgbClr val="005AAD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그룹 39"/>
          <p:cNvGrpSpPr/>
          <p:nvPr/>
        </p:nvGrpSpPr>
        <p:grpSpPr>
          <a:xfrm>
            <a:off x="3067050" y="2152650"/>
            <a:ext cx="1511935" cy="1256665"/>
            <a:chOff x="3067050" y="2152650"/>
            <a:chExt cx="1511935" cy="1256665"/>
          </a:xfrm>
        </p:grpSpPr>
        <p:sp>
          <p:nvSpPr>
            <p:cNvPr id="31" name="직각 삼각형 30"/>
            <p:cNvSpPr/>
            <p:nvPr/>
          </p:nvSpPr>
          <p:spPr>
            <a:xfrm rot="10800000">
              <a:off x="3712845" y="2690495"/>
              <a:ext cx="240030" cy="193675"/>
            </a:xfrm>
            <a:prstGeom prst="rtTriangle">
              <a:avLst/>
            </a:prstGeom>
            <a:solidFill>
              <a:srgbClr val="005A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굴림체" panose="020B0609000101010101" pitchFamily="49" charset="-127"/>
                <a:ea typeface="굴림체" panose="020B0609000101010101" pitchFamily="49" charset="-127"/>
              </a:endParaRPr>
            </a:p>
          </p:txBody>
        </p:sp>
        <p:cxnSp>
          <p:nvCxnSpPr>
            <p:cNvPr id="38" name="직선 연결선 37"/>
            <p:cNvCxnSpPr/>
            <p:nvPr/>
          </p:nvCxnSpPr>
          <p:spPr>
            <a:xfrm>
              <a:off x="3067050" y="2152650"/>
              <a:ext cx="1511935" cy="1256665"/>
            </a:xfrm>
            <a:prstGeom prst="line">
              <a:avLst/>
            </a:prstGeom>
            <a:ln>
              <a:gradFill>
                <a:gsLst>
                  <a:gs pos="0">
                    <a:srgbClr val="F0F4FA">
                      <a:alpha val="0"/>
                    </a:srgbClr>
                  </a:gs>
                  <a:gs pos="47000">
                    <a:srgbClr val="005AAD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" name="Google Shape;139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90550" y="2762250"/>
            <a:ext cx="3232150" cy="322707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TextBox 23"/>
          <p:cNvSpPr txBox="1"/>
          <p:nvPr/>
        </p:nvSpPr>
        <p:spPr>
          <a:xfrm>
            <a:off x="564515" y="1484630"/>
            <a:ext cx="6423553" cy="61555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sz="2000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005AAD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예약 부도율 정의 </a:t>
            </a:r>
            <a:r>
              <a:rPr lang="en-US" altLang="ko-KR" sz="2000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005AAD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(No Show)</a:t>
            </a:r>
          </a:p>
          <a:p>
            <a:r>
              <a:rPr lang="en-US" altLang="ko-KR" sz="1400" b="1" spc="-100" dirty="0">
                <a:ln>
                  <a:solidFill>
                    <a:schemeClr val="bg1">
                      <a:alpha val="29804"/>
                    </a:schemeClr>
                  </a:solidFill>
                </a:ln>
                <a:latin typeface="굴림체" panose="020B0609000101010101" pitchFamily="49" charset="-127"/>
                <a:ea typeface="굴림체" panose="020B0609000101010101" pitchFamily="49" charset="-127"/>
              </a:rPr>
              <a:t>- </a:t>
            </a:r>
            <a:r>
              <a:rPr lang="ko-KR" altLang="en-US" sz="1400" b="1" spc="-100" dirty="0">
                <a:ln>
                  <a:solidFill>
                    <a:schemeClr val="bg1">
                      <a:alpha val="29804"/>
                    </a:schemeClr>
                  </a:solidFill>
                </a:ln>
                <a:latin typeface="굴림체" panose="020B0609000101010101" pitchFamily="49" charset="-127"/>
                <a:ea typeface="굴림체" panose="020B0609000101010101" pitchFamily="49" charset="-127"/>
              </a:rPr>
              <a:t>예약일 이전에 예약을 변경하거나 취소하지 않고 해당 </a:t>
            </a:r>
            <a:r>
              <a:rPr lang="ko-KR" altLang="en-US" sz="1400" b="1" spc="-100" dirty="0" err="1">
                <a:ln>
                  <a:solidFill>
                    <a:schemeClr val="bg1">
                      <a:alpha val="29804"/>
                    </a:schemeClr>
                  </a:solidFill>
                </a:ln>
                <a:latin typeface="굴림체" panose="020B0609000101010101" pitchFamily="49" charset="-127"/>
                <a:ea typeface="굴림체" panose="020B0609000101010101" pitchFamily="49" charset="-127"/>
              </a:rPr>
              <a:t>예약일에</a:t>
            </a:r>
            <a:r>
              <a:rPr lang="ko-KR" altLang="en-US" sz="1400" b="1" spc="-100" dirty="0">
                <a:ln>
                  <a:solidFill>
                    <a:schemeClr val="bg1">
                      <a:alpha val="29804"/>
                    </a:schemeClr>
                  </a:solidFill>
                </a:ln>
                <a:latin typeface="굴림체" panose="020B0609000101010101" pitchFamily="49" charset="-127"/>
                <a:ea typeface="굴림체" panose="020B0609000101010101" pitchFamily="49" charset="-127"/>
              </a:rPr>
              <a:t> 오지 않는 경우</a:t>
            </a:r>
            <a:endParaRPr lang="ko-KR" altLang="en-US" sz="1400" spc="-100" dirty="0">
              <a:ln>
                <a:solidFill>
                  <a:schemeClr val="bg1">
                    <a:alpha val="29804"/>
                  </a:schemeClr>
                </a:solidFill>
              </a:ln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-6811" y="-2290"/>
            <a:ext cx="9146540" cy="6860290"/>
          </a:xfrm>
          <a:prstGeom prst="rect">
            <a:avLst/>
          </a:prstGeom>
          <a:gradFill flip="none" rotWithShape="1">
            <a:gsLst>
              <a:gs pos="95000">
                <a:schemeClr val="tx1">
                  <a:alpha val="21000"/>
                  <a:lumMod val="0"/>
                </a:schemeClr>
              </a:gs>
              <a:gs pos="41000">
                <a:schemeClr val="tx1">
                  <a:alpha val="0"/>
                  <a:lumMod val="0"/>
                  <a:lumOff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prstClr val="white"/>
              </a:solidFill>
            </a:endParaRPr>
          </a:p>
        </p:txBody>
      </p:sp>
      <p:sp>
        <p:nvSpPr>
          <p:cNvPr id="23" name="직각 삼각형 22"/>
          <p:cNvSpPr/>
          <p:nvPr/>
        </p:nvSpPr>
        <p:spPr>
          <a:xfrm rot="10800000" flipH="1">
            <a:off x="78740" y="80010"/>
            <a:ext cx="1837690" cy="1044575"/>
          </a:xfrm>
          <a:prstGeom prst="rtTriangle">
            <a:avLst/>
          </a:prstGeom>
          <a:solidFill>
            <a:srgbClr val="F15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4" name="TextBox 11"/>
          <p:cNvSpPr txBox="1"/>
          <p:nvPr/>
        </p:nvSpPr>
        <p:spPr>
          <a:xfrm>
            <a:off x="564515" y="743585"/>
            <a:ext cx="43204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b="1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예약 부도율 정의 및 선정 배경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4355976" y="3042285"/>
            <a:ext cx="44400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spc="-10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F1592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▶ 예약 부도로 인한 매출 손실 </a:t>
            </a:r>
            <a:r>
              <a:rPr lang="en-US" altLang="ko-KR" sz="1400" b="1" spc="-10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F1592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4</a:t>
            </a:r>
            <a:r>
              <a:rPr lang="ko-KR" altLang="en-US" sz="1400" b="1" spc="-10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F1592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조</a:t>
            </a:r>
            <a:r>
              <a:rPr lang="en-US" altLang="ko-KR" sz="1400" b="1" spc="-10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F1592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 5,000</a:t>
            </a:r>
            <a:r>
              <a:rPr lang="ko-KR" altLang="en-US" sz="1400" b="1" spc="-10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F1592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억 원 가운데</a:t>
            </a:r>
            <a:endParaRPr lang="en-US" altLang="ko-KR" sz="1100" b="1" spc="-100" dirty="0">
              <a:ln>
                <a:solidFill>
                  <a:schemeClr val="bg1">
                    <a:alpha val="29804"/>
                  </a:schemeClr>
                </a:solidFill>
              </a:ln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22" name="직각 삼각형 21"/>
          <p:cNvSpPr/>
          <p:nvPr/>
        </p:nvSpPr>
        <p:spPr>
          <a:xfrm rot="10800000" flipV="1">
            <a:off x="7209155" y="5733415"/>
            <a:ext cx="1837690" cy="1044575"/>
          </a:xfrm>
          <a:prstGeom prst="rtTriangle">
            <a:avLst/>
          </a:prstGeom>
          <a:solidFill>
            <a:srgbClr val="005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2540" y="44450"/>
            <a:ext cx="6591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1.</a:t>
            </a:r>
            <a:endParaRPr lang="ko-KR" altLang="en-US" sz="4000" spc="-150" dirty="0">
              <a:ln>
                <a:solidFill>
                  <a:schemeClr val="bg1">
                    <a:alpha val="15000"/>
                  </a:schemeClr>
                </a:solidFill>
              </a:ln>
              <a:solidFill>
                <a:schemeClr val="bg1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268605" y="154305"/>
            <a:ext cx="100540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8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정의 및 제안배경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911036" y="3350260"/>
            <a:ext cx="38850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200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005AAD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병원 </a:t>
            </a:r>
            <a:r>
              <a:rPr lang="en-US" altLang="ko-KR" sz="3200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005AAD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2</a:t>
            </a:r>
            <a:r>
              <a:rPr lang="ko-KR" altLang="en-US" sz="3200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005AAD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조 </a:t>
            </a:r>
            <a:r>
              <a:rPr lang="en-US" altLang="ko-KR" sz="3200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005AAD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4,</a:t>
            </a:r>
            <a:r>
              <a:rPr lang="en-US" altLang="ko-KR" sz="3200" b="1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005AAD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980</a:t>
            </a:r>
            <a:r>
              <a:rPr lang="ko-KR" altLang="en-US" sz="3200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005AAD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억 원</a:t>
            </a:r>
          </a:p>
        </p:txBody>
      </p:sp>
      <p:sp>
        <p:nvSpPr>
          <p:cNvPr id="56" name="Google Shape;132;p4"/>
          <p:cNvSpPr/>
          <p:nvPr/>
        </p:nvSpPr>
        <p:spPr>
          <a:xfrm>
            <a:off x="5146040" y="4518660"/>
            <a:ext cx="1187450" cy="476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ko-KR" sz="2500" b="1" dirty="0">
                <a:solidFill>
                  <a:schemeClr val="lt1"/>
                </a:solidFill>
                <a:latin typeface="굴림체" panose="020B0609000101010101" pitchFamily="49" charset="-127"/>
                <a:ea typeface="굴림체" panose="020B0609000101010101" pitchFamily="49" charset="-127"/>
                <a:cs typeface="Malgun Gothic"/>
                <a:sym typeface="Malgun Gothic"/>
              </a:rPr>
              <a:t>국내</a:t>
            </a:r>
            <a:endParaRPr dirty="0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63" name="타원 62"/>
          <p:cNvSpPr/>
          <p:nvPr/>
        </p:nvSpPr>
        <p:spPr>
          <a:xfrm>
            <a:off x="6876415" y="4170045"/>
            <a:ext cx="772795" cy="772795"/>
          </a:xfrm>
          <a:prstGeom prst="ellipse">
            <a:avLst/>
          </a:prstGeom>
          <a:solidFill>
            <a:srgbClr val="5BA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미국</a:t>
            </a:r>
          </a:p>
        </p:txBody>
      </p:sp>
      <p:sp>
        <p:nvSpPr>
          <p:cNvPr id="64" name="타원 63"/>
          <p:cNvSpPr/>
          <p:nvPr/>
        </p:nvSpPr>
        <p:spPr>
          <a:xfrm>
            <a:off x="5526405" y="4166870"/>
            <a:ext cx="791845" cy="791845"/>
          </a:xfrm>
          <a:prstGeom prst="ellipse">
            <a:avLst/>
          </a:prstGeom>
          <a:solidFill>
            <a:srgbClr val="5BA5F0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국내</a:t>
            </a:r>
            <a:endParaRPr lang="ko-KR" altLang="en-US" sz="1100" spc="-150" dirty="0">
              <a:ln>
                <a:solidFill>
                  <a:schemeClr val="bg1">
                    <a:alpha val="15000"/>
                  </a:schemeClr>
                </a:solidFill>
              </a:ln>
              <a:solidFill>
                <a:schemeClr val="bg1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146632" y="5102225"/>
            <a:ext cx="155202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대학병원 약 </a:t>
            </a:r>
            <a:r>
              <a:rPr lang="en-US" altLang="ko-KR" sz="120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5-18%</a:t>
            </a:r>
          </a:p>
          <a:p>
            <a:pPr algn="ctr"/>
            <a:r>
              <a:rPr lang="ko-KR" altLang="en-US" sz="12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예약부도율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849785" y="5112385"/>
            <a:ext cx="110799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평균 약 </a:t>
            </a:r>
            <a:r>
              <a:rPr lang="en-US" altLang="ko-KR" sz="120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5-7%</a:t>
            </a:r>
          </a:p>
          <a:p>
            <a:pPr algn="ctr"/>
            <a:r>
              <a:rPr lang="ko-KR" altLang="en-US" sz="12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예약부도율</a:t>
            </a:r>
          </a:p>
        </p:txBody>
      </p:sp>
    </p:spTree>
    <p:extLst>
      <p:ext uri="{BB962C8B-B14F-4D97-AF65-F5344CB8AC3E}">
        <p14:creationId xmlns:p14="http://schemas.microsoft.com/office/powerpoint/2010/main" val="2338395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147">
        <p:fade/>
      </p:transition>
    </mc:Choice>
    <mc:Fallback xmlns="">
      <p:transition spd="slow" advTm="15147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-12128" y="-12192"/>
            <a:ext cx="9146540" cy="6885384"/>
          </a:xfrm>
          <a:prstGeom prst="rect">
            <a:avLst/>
          </a:prstGeom>
          <a:gradFill flip="none" rotWithShape="1">
            <a:gsLst>
              <a:gs pos="95000">
                <a:schemeClr val="tx1">
                  <a:alpha val="21000"/>
                  <a:lumMod val="0"/>
                </a:schemeClr>
              </a:gs>
              <a:gs pos="41000">
                <a:schemeClr val="tx1">
                  <a:alpha val="0"/>
                  <a:lumMod val="0"/>
                  <a:lumOff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prstClr val="white"/>
              </a:solidFill>
            </a:endParaRPr>
          </a:p>
        </p:txBody>
      </p:sp>
      <p:sp>
        <p:nvSpPr>
          <p:cNvPr id="22" name="직각 삼각형 21"/>
          <p:cNvSpPr/>
          <p:nvPr/>
        </p:nvSpPr>
        <p:spPr>
          <a:xfrm rot="10800000" flipV="1">
            <a:off x="7242810" y="5733415"/>
            <a:ext cx="1837690" cy="1044575"/>
          </a:xfrm>
          <a:prstGeom prst="rtTriangle">
            <a:avLst/>
          </a:prstGeom>
          <a:solidFill>
            <a:srgbClr val="005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17290" y="1598930"/>
            <a:ext cx="1749425" cy="369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F84827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주제 선정 배경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03935" y="3685540"/>
            <a:ext cx="2031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예약 부도율 사회적 문제 대두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07288" y="4797425"/>
            <a:ext cx="59891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005AAD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예약부도 고객 증가   </a:t>
            </a:r>
            <a:r>
              <a:rPr lang="en-US" altLang="ko-KR" sz="2000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005AAD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=&gt;</a:t>
            </a:r>
            <a:r>
              <a:rPr lang="ko-KR" altLang="en-US" sz="2000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005AAD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 타 고객 기회 박탈</a:t>
            </a:r>
            <a:endParaRPr lang="en-US" altLang="ko-KR" sz="2000" b="1" spc="-120" dirty="0">
              <a:ln>
                <a:solidFill>
                  <a:schemeClr val="bg1">
                    <a:alpha val="29804"/>
                  </a:schemeClr>
                </a:solidFill>
              </a:ln>
              <a:solidFill>
                <a:srgbClr val="005AAD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pPr algn="ctr"/>
            <a:r>
              <a:rPr lang="ko-KR" altLang="en-US" sz="2000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005AAD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병원의 시간 및 인력 낭비 </a:t>
            </a:r>
            <a:r>
              <a:rPr lang="en-US" altLang="ko-KR" sz="2000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005AAD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=&gt;</a:t>
            </a:r>
            <a:r>
              <a:rPr lang="ko-KR" altLang="en-US" sz="2000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005AAD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 병원 경영 효율성 감소</a:t>
            </a:r>
          </a:p>
        </p:txBody>
      </p:sp>
      <p:sp>
        <p:nvSpPr>
          <p:cNvPr id="20" name="직각 삼각형 19"/>
          <p:cNvSpPr/>
          <p:nvPr/>
        </p:nvSpPr>
        <p:spPr>
          <a:xfrm rot="10800000" flipH="1">
            <a:off x="78740" y="80010"/>
            <a:ext cx="1837690" cy="1044575"/>
          </a:xfrm>
          <a:prstGeom prst="rtTriangle">
            <a:avLst/>
          </a:prstGeom>
          <a:solidFill>
            <a:srgbClr val="F15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21" name="TextBox 11"/>
          <p:cNvSpPr txBox="1"/>
          <p:nvPr/>
        </p:nvSpPr>
        <p:spPr>
          <a:xfrm>
            <a:off x="564515" y="743585"/>
            <a:ext cx="1338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제안배경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-2540" y="44450"/>
            <a:ext cx="6591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1.</a:t>
            </a:r>
            <a:endParaRPr lang="ko-KR" altLang="en-US" sz="4000" spc="-150" dirty="0">
              <a:ln>
                <a:solidFill>
                  <a:schemeClr val="bg1">
                    <a:alpha val="15000"/>
                  </a:schemeClr>
                </a:solidFill>
              </a:ln>
              <a:solidFill>
                <a:schemeClr val="bg1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268605" y="154305"/>
            <a:ext cx="100540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8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정의 및 제안배경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1414780" y="2463800"/>
            <a:ext cx="1033145" cy="993775"/>
            <a:chOff x="1414780" y="2463800"/>
            <a:chExt cx="1033145" cy="993775"/>
          </a:xfrm>
        </p:grpSpPr>
        <p:grpSp>
          <p:nvGrpSpPr>
            <p:cNvPr id="38" name="Google Shape;157;p5"/>
            <p:cNvGrpSpPr/>
            <p:nvPr/>
          </p:nvGrpSpPr>
          <p:grpSpPr>
            <a:xfrm>
              <a:off x="1414780" y="2463800"/>
              <a:ext cx="1033145" cy="993775"/>
              <a:chOff x="1414780" y="2463800"/>
              <a:chExt cx="1033145" cy="993775"/>
            </a:xfrm>
          </p:grpSpPr>
          <p:sp>
            <p:nvSpPr>
              <p:cNvPr id="39" name="Google Shape;158;p5"/>
              <p:cNvSpPr/>
              <p:nvPr/>
            </p:nvSpPr>
            <p:spPr>
              <a:xfrm>
                <a:off x="1414780" y="2463800"/>
                <a:ext cx="1033145" cy="993775"/>
              </a:xfrm>
              <a:prstGeom prst="ellipse">
                <a:avLst/>
              </a:prstGeom>
              <a:solidFill>
                <a:srgbClr val="93B3D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500">
                  <a:solidFill>
                    <a:srgbClr val="000000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Malgun Gothic"/>
                  <a:sym typeface="Malgun Gothic"/>
                </a:endParaRPr>
              </a:p>
            </p:txBody>
          </p:sp>
          <p:sp>
            <p:nvSpPr>
              <p:cNvPr id="40" name="Google Shape;159;p5"/>
              <p:cNvSpPr/>
              <p:nvPr/>
            </p:nvSpPr>
            <p:spPr>
              <a:xfrm>
                <a:off x="1508125" y="2553970"/>
                <a:ext cx="846455" cy="814070"/>
              </a:xfrm>
              <a:prstGeom prst="ellipse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u="sng">
                  <a:solidFill>
                    <a:schemeClr val="dk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Arial"/>
                  <a:sym typeface="Arial"/>
                </a:endParaRPr>
              </a:p>
            </p:txBody>
          </p:sp>
          <p:sp>
            <p:nvSpPr>
              <p:cNvPr id="41" name="Google Shape;160;p5"/>
              <p:cNvSpPr/>
              <p:nvPr/>
            </p:nvSpPr>
            <p:spPr>
              <a:xfrm flipH="1">
                <a:off x="1469390" y="2920365"/>
                <a:ext cx="84455" cy="8128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500">
                  <a:solidFill>
                    <a:srgbClr val="000000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Malgun Gothic"/>
                  <a:sym typeface="Malgun Gothic"/>
                </a:endParaRPr>
              </a:p>
            </p:txBody>
          </p:sp>
          <p:sp>
            <p:nvSpPr>
              <p:cNvPr id="42" name="Google Shape;161;p5"/>
              <p:cNvSpPr/>
              <p:nvPr/>
            </p:nvSpPr>
            <p:spPr>
              <a:xfrm flipH="1">
                <a:off x="2319655" y="2920365"/>
                <a:ext cx="84455" cy="8128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500">
                  <a:solidFill>
                    <a:srgbClr val="000000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Malgun Gothic"/>
                  <a:sym typeface="Malgun Gothic"/>
                </a:endParaRPr>
              </a:p>
            </p:txBody>
          </p:sp>
        </p:grpSp>
        <p:sp>
          <p:nvSpPr>
            <p:cNvPr id="43" name="Google Shape;162;p5"/>
            <p:cNvSpPr/>
            <p:nvPr/>
          </p:nvSpPr>
          <p:spPr>
            <a:xfrm>
              <a:off x="1673225" y="2569845"/>
              <a:ext cx="451485" cy="340474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ko-KR" sz="1400" b="1" dirty="0">
                  <a:solidFill>
                    <a:schemeClr val="lt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Arial"/>
                  <a:sym typeface="Arial"/>
                </a:rPr>
                <a:t>01</a:t>
              </a:r>
              <a:endParaRPr sz="1400" b="1" dirty="0">
                <a:solidFill>
                  <a:schemeClr val="lt1"/>
                </a:solidFill>
                <a:latin typeface="굴림체" panose="020B0609000101010101" pitchFamily="49" charset="-127"/>
                <a:ea typeface="굴림체" panose="020B0609000101010101" pitchFamily="49" charset="-127"/>
                <a:cs typeface="Arial"/>
                <a:sym typeface="Arial"/>
              </a:endParaRPr>
            </a:p>
          </p:txBody>
        </p:sp>
        <p:grpSp>
          <p:nvGrpSpPr>
            <p:cNvPr id="44" name="Google Shape;185;p5"/>
            <p:cNvGrpSpPr/>
            <p:nvPr/>
          </p:nvGrpSpPr>
          <p:grpSpPr>
            <a:xfrm>
              <a:off x="1748155" y="2898775"/>
              <a:ext cx="299085" cy="287655"/>
              <a:chOff x="1748155" y="2898775"/>
              <a:chExt cx="299085" cy="287655"/>
            </a:xfrm>
          </p:grpSpPr>
          <p:sp>
            <p:nvSpPr>
              <p:cNvPr id="45" name="Google Shape;186;p5"/>
              <p:cNvSpPr/>
              <p:nvPr/>
            </p:nvSpPr>
            <p:spPr>
              <a:xfrm>
                <a:off x="1748155" y="2898775"/>
                <a:ext cx="299085" cy="287655"/>
              </a:xfrm>
              <a:custGeom>
                <a:avLst/>
                <a:gdLst/>
                <a:ahLst/>
                <a:cxnLst/>
                <a:rect l="l" t="t" r="r" b="b"/>
                <a:pathLst>
                  <a:path w="353" h="353" extrusionOk="0">
                    <a:moveTo>
                      <a:pt x="0" y="0"/>
                    </a:moveTo>
                    <a:lnTo>
                      <a:pt x="0" y="353"/>
                    </a:lnTo>
                    <a:lnTo>
                      <a:pt x="353" y="353"/>
                    </a:lnTo>
                  </a:path>
                </a:pathLst>
              </a:custGeom>
              <a:noFill/>
              <a:ln w="12700" cap="flat" cmpd="sng">
                <a:solidFill>
                  <a:schemeClr val="lt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Malgun Gothic"/>
                  <a:sym typeface="Malgun Gothic"/>
                </a:endParaRPr>
              </a:p>
            </p:txBody>
          </p:sp>
          <p:sp>
            <p:nvSpPr>
              <p:cNvPr id="46" name="Google Shape;187;p5"/>
              <p:cNvSpPr/>
              <p:nvPr/>
            </p:nvSpPr>
            <p:spPr>
              <a:xfrm>
                <a:off x="1769745" y="2964815"/>
                <a:ext cx="242570" cy="191135"/>
              </a:xfrm>
              <a:custGeom>
                <a:avLst/>
                <a:gdLst/>
                <a:ahLst/>
                <a:cxnLst/>
                <a:rect l="l" t="t" r="r" b="b"/>
                <a:pathLst>
                  <a:path w="286" h="235" extrusionOk="0">
                    <a:moveTo>
                      <a:pt x="0" y="235"/>
                    </a:moveTo>
                    <a:lnTo>
                      <a:pt x="84" y="127"/>
                    </a:lnTo>
                    <a:lnTo>
                      <a:pt x="114" y="173"/>
                    </a:lnTo>
                    <a:lnTo>
                      <a:pt x="187" y="57"/>
                    </a:lnTo>
                    <a:lnTo>
                      <a:pt x="206" y="85"/>
                    </a:lnTo>
                    <a:lnTo>
                      <a:pt x="286" y="0"/>
                    </a:lnTo>
                  </a:path>
                </a:pathLst>
              </a:custGeom>
              <a:noFill/>
              <a:ln w="12700" cap="flat" cmpd="sng">
                <a:solidFill>
                  <a:schemeClr val="lt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Malgun Gothic"/>
                  <a:sym typeface="Malgun Gothic"/>
                </a:endParaRPr>
              </a:p>
            </p:txBody>
          </p:sp>
          <p:sp>
            <p:nvSpPr>
              <p:cNvPr id="47" name="Google Shape;188;p5"/>
              <p:cNvSpPr/>
              <p:nvPr/>
            </p:nvSpPr>
            <p:spPr>
              <a:xfrm>
                <a:off x="1974850" y="2934335"/>
                <a:ext cx="65405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2" h="43" extrusionOk="0">
                    <a:moveTo>
                      <a:pt x="42" y="0"/>
                    </a:moveTo>
                    <a:cubicBezTo>
                      <a:pt x="37" y="12"/>
                      <a:pt x="32" y="30"/>
                      <a:pt x="31" y="43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3" y="12"/>
                      <a:pt x="30" y="6"/>
                      <a:pt x="4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Malgun Gothic"/>
                  <a:sym typeface="Malgun Gothic"/>
                </a:endParaRPr>
              </a:p>
            </p:txBody>
          </p:sp>
        </p:grpSp>
      </p:grpSp>
      <p:grpSp>
        <p:nvGrpSpPr>
          <p:cNvPr id="5" name="그룹 4"/>
          <p:cNvGrpSpPr/>
          <p:nvPr/>
        </p:nvGrpSpPr>
        <p:grpSpPr>
          <a:xfrm>
            <a:off x="4053840" y="2481580"/>
            <a:ext cx="1033145" cy="993775"/>
            <a:chOff x="4053840" y="2481580"/>
            <a:chExt cx="1033145" cy="993775"/>
          </a:xfrm>
        </p:grpSpPr>
        <p:grpSp>
          <p:nvGrpSpPr>
            <p:cNvPr id="48" name="Google Shape;165;p5"/>
            <p:cNvGrpSpPr/>
            <p:nvPr/>
          </p:nvGrpSpPr>
          <p:grpSpPr>
            <a:xfrm>
              <a:off x="4053840" y="2481580"/>
              <a:ext cx="1033145" cy="993775"/>
              <a:chOff x="4053840" y="2481580"/>
              <a:chExt cx="1033145" cy="993775"/>
            </a:xfrm>
          </p:grpSpPr>
          <p:sp>
            <p:nvSpPr>
              <p:cNvPr id="49" name="Google Shape;166;p5"/>
              <p:cNvSpPr/>
              <p:nvPr/>
            </p:nvSpPr>
            <p:spPr>
              <a:xfrm>
                <a:off x="4053840" y="2481580"/>
                <a:ext cx="1033145" cy="993775"/>
              </a:xfrm>
              <a:prstGeom prst="ellipse">
                <a:avLst/>
              </a:prstGeom>
              <a:solidFill>
                <a:srgbClr val="93B3D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500">
                  <a:solidFill>
                    <a:srgbClr val="000000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Malgun Gothic"/>
                  <a:sym typeface="Malgun Gothic"/>
                </a:endParaRPr>
              </a:p>
            </p:txBody>
          </p:sp>
          <p:sp>
            <p:nvSpPr>
              <p:cNvPr id="50" name="Google Shape;167;p5"/>
              <p:cNvSpPr/>
              <p:nvPr/>
            </p:nvSpPr>
            <p:spPr>
              <a:xfrm>
                <a:off x="4147185" y="2571115"/>
                <a:ext cx="846455" cy="814070"/>
              </a:xfrm>
              <a:prstGeom prst="ellipse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u="sng">
                  <a:solidFill>
                    <a:schemeClr val="dk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Arial"/>
                  <a:sym typeface="Arial"/>
                </a:endParaRPr>
              </a:p>
            </p:txBody>
          </p:sp>
          <p:sp>
            <p:nvSpPr>
              <p:cNvPr id="51" name="Google Shape;168;p5"/>
              <p:cNvSpPr/>
              <p:nvPr/>
            </p:nvSpPr>
            <p:spPr>
              <a:xfrm flipH="1">
                <a:off x="4108450" y="2937510"/>
                <a:ext cx="84455" cy="8128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500">
                  <a:solidFill>
                    <a:srgbClr val="000000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Malgun Gothic"/>
                  <a:sym typeface="Malgun Gothic"/>
                </a:endParaRPr>
              </a:p>
            </p:txBody>
          </p:sp>
          <p:sp>
            <p:nvSpPr>
              <p:cNvPr id="52" name="Google Shape;169;p5"/>
              <p:cNvSpPr/>
              <p:nvPr/>
            </p:nvSpPr>
            <p:spPr>
              <a:xfrm flipH="1">
                <a:off x="4959350" y="2937510"/>
                <a:ext cx="84455" cy="8128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500">
                  <a:solidFill>
                    <a:srgbClr val="000000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Malgun Gothic"/>
                  <a:sym typeface="Malgun Gothic"/>
                </a:endParaRPr>
              </a:p>
            </p:txBody>
          </p:sp>
        </p:grpSp>
        <p:sp>
          <p:nvSpPr>
            <p:cNvPr id="53" name="Google Shape;170;p5"/>
            <p:cNvSpPr/>
            <p:nvPr/>
          </p:nvSpPr>
          <p:spPr>
            <a:xfrm>
              <a:off x="4312920" y="2587625"/>
              <a:ext cx="451485" cy="340474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ko-KR" sz="1400" b="1" dirty="0">
                  <a:solidFill>
                    <a:schemeClr val="lt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Arial"/>
                  <a:sym typeface="Arial"/>
                </a:rPr>
                <a:t>02</a:t>
              </a:r>
              <a:endParaRPr sz="1400" b="1" dirty="0">
                <a:solidFill>
                  <a:schemeClr val="lt1"/>
                </a:solidFill>
                <a:latin typeface="굴림체" panose="020B0609000101010101" pitchFamily="49" charset="-127"/>
                <a:ea typeface="굴림체" panose="020B0609000101010101" pitchFamily="49" charset="-127"/>
                <a:cs typeface="Arial"/>
                <a:sym typeface="Arial"/>
              </a:endParaRPr>
            </a:p>
          </p:txBody>
        </p:sp>
        <p:grpSp>
          <p:nvGrpSpPr>
            <p:cNvPr id="54" name="Google Shape;189;p5"/>
            <p:cNvGrpSpPr/>
            <p:nvPr/>
          </p:nvGrpSpPr>
          <p:grpSpPr>
            <a:xfrm>
              <a:off x="4409440" y="2886710"/>
              <a:ext cx="307975" cy="403860"/>
              <a:chOff x="4409440" y="2886710"/>
              <a:chExt cx="307975" cy="403860"/>
            </a:xfrm>
          </p:grpSpPr>
          <p:sp>
            <p:nvSpPr>
              <p:cNvPr id="55" name="Google Shape;190;p5"/>
              <p:cNvSpPr/>
              <p:nvPr/>
            </p:nvSpPr>
            <p:spPr>
              <a:xfrm>
                <a:off x="4632325" y="3209925"/>
                <a:ext cx="85090" cy="80645"/>
              </a:xfrm>
              <a:custGeom>
                <a:avLst/>
                <a:gdLst/>
                <a:ahLst/>
                <a:cxnLst/>
                <a:rect l="l" t="t" r="r" b="b"/>
                <a:pathLst>
                  <a:path w="55" h="52" extrusionOk="0">
                    <a:moveTo>
                      <a:pt x="50" y="0"/>
                    </a:moveTo>
                    <a:lnTo>
                      <a:pt x="55" y="7"/>
                    </a:lnTo>
                    <a:lnTo>
                      <a:pt x="5" y="52"/>
                    </a:lnTo>
                    <a:lnTo>
                      <a:pt x="0" y="4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Malgun Gothic"/>
                  <a:sym typeface="Malgun Gothic"/>
                </a:endParaRPr>
              </a:p>
            </p:txBody>
          </p:sp>
          <p:sp>
            <p:nvSpPr>
              <p:cNvPr id="56" name="Google Shape;191;p5"/>
              <p:cNvSpPr/>
              <p:nvPr/>
            </p:nvSpPr>
            <p:spPr>
              <a:xfrm>
                <a:off x="4409440" y="3014980"/>
                <a:ext cx="292100" cy="259715"/>
              </a:xfrm>
              <a:custGeom>
                <a:avLst/>
                <a:gdLst/>
                <a:ahLst/>
                <a:cxnLst/>
                <a:rect l="l" t="t" r="r" b="b"/>
                <a:pathLst>
                  <a:path w="80" h="71" extrusionOk="0">
                    <a:moveTo>
                      <a:pt x="5" y="1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0" y="0"/>
                      <a:pt x="5" y="0"/>
                      <a:pt x="5" y="0"/>
                    </a:cubicBezTo>
                    <a:cubicBezTo>
                      <a:pt x="8" y="0"/>
                      <a:pt x="9" y="3"/>
                      <a:pt x="9" y="3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5"/>
                      <a:pt x="24" y="29"/>
                      <a:pt x="32" y="33"/>
                    </a:cubicBezTo>
                    <a:cubicBezTo>
                      <a:pt x="39" y="37"/>
                      <a:pt x="44" y="33"/>
                      <a:pt x="46" y="32"/>
                    </a:cubicBezTo>
                    <a:cubicBezTo>
                      <a:pt x="48" y="31"/>
                      <a:pt x="45" y="20"/>
                      <a:pt x="43" y="13"/>
                    </a:cubicBezTo>
                    <a:cubicBezTo>
                      <a:pt x="41" y="5"/>
                      <a:pt x="45" y="2"/>
                      <a:pt x="48" y="2"/>
                    </a:cubicBezTo>
                    <a:cubicBezTo>
                      <a:pt x="51" y="2"/>
                      <a:pt x="51" y="5"/>
                      <a:pt x="51" y="5"/>
                    </a:cubicBezTo>
                    <a:cubicBezTo>
                      <a:pt x="51" y="5"/>
                      <a:pt x="52" y="23"/>
                      <a:pt x="59" y="27"/>
                    </a:cubicBezTo>
                    <a:cubicBezTo>
                      <a:pt x="65" y="32"/>
                      <a:pt x="72" y="40"/>
                      <a:pt x="74" y="47"/>
                    </a:cubicBezTo>
                    <a:cubicBezTo>
                      <a:pt x="80" y="54"/>
                      <a:pt x="80" y="54"/>
                      <a:pt x="80" y="54"/>
                    </a:cubicBezTo>
                    <a:cubicBezTo>
                      <a:pt x="61" y="71"/>
                      <a:pt x="61" y="71"/>
                      <a:pt x="61" y="71"/>
                    </a:cubicBezTo>
                    <a:cubicBezTo>
                      <a:pt x="61" y="71"/>
                      <a:pt x="60" y="69"/>
                      <a:pt x="56" y="65"/>
                    </a:cubicBezTo>
                    <a:cubicBezTo>
                      <a:pt x="52" y="62"/>
                      <a:pt x="40" y="54"/>
                      <a:pt x="37" y="53"/>
                    </a:cubicBezTo>
                    <a:cubicBezTo>
                      <a:pt x="33" y="51"/>
                      <a:pt x="29" y="47"/>
                      <a:pt x="29" y="47"/>
                    </a:cubicBezTo>
                    <a:cubicBezTo>
                      <a:pt x="29" y="47"/>
                      <a:pt x="20" y="39"/>
                      <a:pt x="16" y="36"/>
                    </a:cubicBezTo>
                    <a:cubicBezTo>
                      <a:pt x="12" y="33"/>
                      <a:pt x="9" y="29"/>
                      <a:pt x="9" y="29"/>
                    </a:cubicBezTo>
                    <a:lnTo>
                      <a:pt x="5" y="18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Malgun Gothic"/>
                  <a:sym typeface="Malgun Gothic"/>
                </a:endParaRPr>
              </a:p>
            </p:txBody>
          </p:sp>
          <p:sp>
            <p:nvSpPr>
              <p:cNvPr id="57" name="Google Shape;192;p5"/>
              <p:cNvSpPr/>
              <p:nvPr/>
            </p:nvSpPr>
            <p:spPr>
              <a:xfrm>
                <a:off x="4519295" y="2961005"/>
                <a:ext cx="24765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" h="13" extrusionOk="0">
                    <a:moveTo>
                      <a:pt x="6" y="9"/>
                    </a:moveTo>
                    <a:cubicBezTo>
                      <a:pt x="6" y="10"/>
                      <a:pt x="5" y="10"/>
                      <a:pt x="4" y="11"/>
                    </a:cubicBezTo>
                    <a:cubicBezTo>
                      <a:pt x="3" y="12"/>
                      <a:pt x="2" y="12"/>
                      <a:pt x="1" y="12"/>
                    </a:cubicBezTo>
                    <a:cubicBezTo>
                      <a:pt x="1" y="12"/>
                      <a:pt x="0" y="12"/>
                      <a:pt x="0" y="1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" y="7"/>
                      <a:pt x="1" y="7"/>
                    </a:cubicBezTo>
                    <a:cubicBezTo>
                      <a:pt x="1" y="6"/>
                      <a:pt x="0" y="6"/>
                      <a:pt x="0" y="6"/>
                    </a:cubicBezTo>
                    <a:cubicBezTo>
                      <a:pt x="0" y="6"/>
                      <a:pt x="0" y="5"/>
                      <a:pt x="0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1"/>
                      <a:pt x="4" y="1"/>
                      <a:pt x="5" y="2"/>
                    </a:cubicBezTo>
                    <a:cubicBezTo>
                      <a:pt x="6" y="3"/>
                      <a:pt x="7" y="4"/>
                      <a:pt x="7" y="6"/>
                    </a:cubicBezTo>
                    <a:cubicBezTo>
                      <a:pt x="7" y="7"/>
                      <a:pt x="7" y="8"/>
                      <a:pt x="6" y="9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Malgun Gothic"/>
                  <a:sym typeface="Malgun Gothic"/>
                </a:endParaRPr>
              </a:p>
            </p:txBody>
          </p:sp>
          <p:sp>
            <p:nvSpPr>
              <p:cNvPr id="58" name="Google Shape;193;p5"/>
              <p:cNvSpPr/>
              <p:nvPr/>
            </p:nvSpPr>
            <p:spPr>
              <a:xfrm>
                <a:off x="4519295" y="2931160"/>
                <a:ext cx="2159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6" h="4" extrusionOk="0">
                    <a:moveTo>
                      <a:pt x="6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3" y="1"/>
                      <a:pt x="4" y="1"/>
                    </a:cubicBezTo>
                    <a:cubicBezTo>
                      <a:pt x="5" y="2"/>
                      <a:pt x="6" y="3"/>
                      <a:pt x="6" y="4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Malgun Gothic"/>
                  <a:sym typeface="Malgun Gothic"/>
                </a:endParaRPr>
              </a:p>
            </p:txBody>
          </p:sp>
          <p:sp>
            <p:nvSpPr>
              <p:cNvPr id="59" name="Google Shape;194;p5"/>
              <p:cNvSpPr/>
              <p:nvPr/>
            </p:nvSpPr>
            <p:spPr>
              <a:xfrm>
                <a:off x="4471035" y="2923540"/>
                <a:ext cx="40005" cy="88265"/>
              </a:xfrm>
              <a:custGeom>
                <a:avLst/>
                <a:gdLst/>
                <a:ahLst/>
                <a:cxnLst/>
                <a:rect l="l" t="t" r="r" b="b"/>
                <a:pathLst>
                  <a:path w="11" h="24" extrusionOk="0">
                    <a:moveTo>
                      <a:pt x="9" y="14"/>
                    </a:moveTo>
                    <a:cubicBezTo>
                      <a:pt x="6" y="13"/>
                      <a:pt x="5" y="13"/>
                      <a:pt x="4" y="13"/>
                    </a:cubicBezTo>
                    <a:cubicBezTo>
                      <a:pt x="3" y="12"/>
                      <a:pt x="2" y="12"/>
                      <a:pt x="1" y="11"/>
                    </a:cubicBezTo>
                    <a:cubicBezTo>
                      <a:pt x="1" y="10"/>
                      <a:pt x="0" y="9"/>
                      <a:pt x="0" y="8"/>
                    </a:cubicBezTo>
                    <a:cubicBezTo>
                      <a:pt x="0" y="6"/>
                      <a:pt x="1" y="5"/>
                      <a:pt x="2" y="4"/>
                    </a:cubicBezTo>
                    <a:cubicBezTo>
                      <a:pt x="4" y="3"/>
                      <a:pt x="6" y="2"/>
                      <a:pt x="9" y="2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7" y="23"/>
                      <a:pt x="6" y="22"/>
                      <a:pt x="5" y="22"/>
                    </a:cubicBezTo>
                    <a:cubicBezTo>
                      <a:pt x="4" y="22"/>
                      <a:pt x="3" y="21"/>
                      <a:pt x="2" y="21"/>
                    </a:cubicBezTo>
                    <a:cubicBezTo>
                      <a:pt x="1" y="20"/>
                      <a:pt x="1" y="20"/>
                      <a:pt x="0" y="19"/>
                    </a:cubicBezTo>
                    <a:cubicBezTo>
                      <a:pt x="0" y="18"/>
                      <a:pt x="0" y="18"/>
                      <a:pt x="0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7" y="17"/>
                      <a:pt x="7" y="18"/>
                      <a:pt x="7" y="18"/>
                    </a:cubicBezTo>
                    <a:cubicBezTo>
                      <a:pt x="7" y="18"/>
                      <a:pt x="8" y="19"/>
                      <a:pt x="9" y="19"/>
                    </a:cubicBezTo>
                    <a:lnTo>
                      <a:pt x="9" y="14"/>
                    </a:lnTo>
                    <a:close/>
                    <a:moveTo>
                      <a:pt x="9" y="5"/>
                    </a:moveTo>
                    <a:cubicBezTo>
                      <a:pt x="8" y="6"/>
                      <a:pt x="7" y="6"/>
                      <a:pt x="7" y="6"/>
                    </a:cubicBezTo>
                    <a:cubicBezTo>
                      <a:pt x="7" y="6"/>
                      <a:pt x="7" y="7"/>
                      <a:pt x="7" y="7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8" y="9"/>
                      <a:pt x="9" y="9"/>
                    </a:cubicBezTo>
                    <a:lnTo>
                      <a:pt x="9" y="5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Malgun Gothic"/>
                  <a:sym typeface="Malgun Gothic"/>
                </a:endParaRPr>
              </a:p>
            </p:txBody>
          </p:sp>
          <p:sp>
            <p:nvSpPr>
              <p:cNvPr id="60" name="Google Shape;195;p5"/>
              <p:cNvSpPr/>
              <p:nvPr/>
            </p:nvSpPr>
            <p:spPr>
              <a:xfrm>
                <a:off x="4427855" y="2886710"/>
                <a:ext cx="156210" cy="162560"/>
              </a:xfrm>
              <a:custGeom>
                <a:avLst/>
                <a:gdLst/>
                <a:ahLst/>
                <a:cxnLst/>
                <a:rect l="l" t="t" r="r" b="b"/>
                <a:pathLst>
                  <a:path w="43" h="44" extrusionOk="0">
                    <a:moveTo>
                      <a:pt x="43" y="22"/>
                    </a:moveTo>
                    <a:cubicBezTo>
                      <a:pt x="43" y="34"/>
                      <a:pt x="34" y="44"/>
                      <a:pt x="22" y="44"/>
                    </a:cubicBezTo>
                    <a:cubicBezTo>
                      <a:pt x="10" y="44"/>
                      <a:pt x="0" y="34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34" y="0"/>
                      <a:pt x="43" y="10"/>
                      <a:pt x="43" y="22"/>
                    </a:cubicBezTo>
                    <a:close/>
                    <a:moveTo>
                      <a:pt x="39" y="22"/>
                    </a:moveTo>
                    <a:cubicBezTo>
                      <a:pt x="39" y="13"/>
                      <a:pt x="31" y="5"/>
                      <a:pt x="22" y="5"/>
                    </a:cubicBezTo>
                    <a:cubicBezTo>
                      <a:pt x="12" y="5"/>
                      <a:pt x="5" y="13"/>
                      <a:pt x="5" y="22"/>
                    </a:cubicBezTo>
                    <a:cubicBezTo>
                      <a:pt x="5" y="32"/>
                      <a:pt x="12" y="39"/>
                      <a:pt x="22" y="39"/>
                    </a:cubicBezTo>
                    <a:cubicBezTo>
                      <a:pt x="31" y="39"/>
                      <a:pt x="39" y="32"/>
                      <a:pt x="39" y="22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Malgun Gothic"/>
                  <a:sym typeface="Malgun Gothic"/>
                </a:endParaRPr>
              </a:p>
            </p:txBody>
          </p:sp>
        </p:grpSp>
      </p:grpSp>
      <p:grpSp>
        <p:nvGrpSpPr>
          <p:cNvPr id="61" name="그룹 60"/>
          <p:cNvGrpSpPr/>
          <p:nvPr/>
        </p:nvGrpSpPr>
        <p:grpSpPr>
          <a:xfrm>
            <a:off x="6503035" y="2481580"/>
            <a:ext cx="1033145" cy="993775"/>
            <a:chOff x="6503035" y="2481580"/>
            <a:chExt cx="1033145" cy="993775"/>
          </a:xfrm>
        </p:grpSpPr>
        <p:grpSp>
          <p:nvGrpSpPr>
            <p:cNvPr id="62" name="Google Shape;173;p5"/>
            <p:cNvGrpSpPr/>
            <p:nvPr/>
          </p:nvGrpSpPr>
          <p:grpSpPr>
            <a:xfrm>
              <a:off x="6503035" y="2481580"/>
              <a:ext cx="1033145" cy="993775"/>
              <a:chOff x="6503035" y="2481580"/>
              <a:chExt cx="1033145" cy="993775"/>
            </a:xfrm>
          </p:grpSpPr>
          <p:sp>
            <p:nvSpPr>
              <p:cNvPr id="70" name="Google Shape;174;p5"/>
              <p:cNvSpPr/>
              <p:nvPr/>
            </p:nvSpPr>
            <p:spPr>
              <a:xfrm>
                <a:off x="6503035" y="2481580"/>
                <a:ext cx="1033145" cy="993775"/>
              </a:xfrm>
              <a:prstGeom prst="ellipse">
                <a:avLst/>
              </a:prstGeom>
              <a:solidFill>
                <a:srgbClr val="93B3D7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500">
                  <a:solidFill>
                    <a:srgbClr val="000000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Malgun Gothic"/>
                  <a:sym typeface="Malgun Gothic"/>
                </a:endParaRPr>
              </a:p>
            </p:txBody>
          </p:sp>
          <p:sp>
            <p:nvSpPr>
              <p:cNvPr id="71" name="Google Shape;175;p5"/>
              <p:cNvSpPr/>
              <p:nvPr/>
            </p:nvSpPr>
            <p:spPr>
              <a:xfrm>
                <a:off x="6596380" y="2571115"/>
                <a:ext cx="846455" cy="814070"/>
              </a:xfrm>
              <a:prstGeom prst="ellipse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u="sng">
                  <a:solidFill>
                    <a:schemeClr val="dk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Arial"/>
                  <a:sym typeface="Arial"/>
                </a:endParaRPr>
              </a:p>
            </p:txBody>
          </p:sp>
          <p:sp>
            <p:nvSpPr>
              <p:cNvPr id="72" name="Google Shape;176;p5"/>
              <p:cNvSpPr/>
              <p:nvPr/>
            </p:nvSpPr>
            <p:spPr>
              <a:xfrm flipH="1">
                <a:off x="6557645" y="2937510"/>
                <a:ext cx="84455" cy="8128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500">
                  <a:solidFill>
                    <a:srgbClr val="000000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Malgun Gothic"/>
                  <a:sym typeface="Malgun Gothic"/>
                </a:endParaRPr>
              </a:p>
            </p:txBody>
          </p:sp>
          <p:sp>
            <p:nvSpPr>
              <p:cNvPr id="73" name="Google Shape;177;p5"/>
              <p:cNvSpPr/>
              <p:nvPr/>
            </p:nvSpPr>
            <p:spPr>
              <a:xfrm flipH="1">
                <a:off x="7408545" y="2937510"/>
                <a:ext cx="84455" cy="8128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500">
                  <a:solidFill>
                    <a:srgbClr val="000000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Malgun Gothic"/>
                  <a:sym typeface="Malgun Gothic"/>
                </a:endParaRPr>
              </a:p>
            </p:txBody>
          </p:sp>
        </p:grpSp>
        <p:sp>
          <p:nvSpPr>
            <p:cNvPr id="63" name="Google Shape;178;p5"/>
            <p:cNvSpPr/>
            <p:nvPr/>
          </p:nvSpPr>
          <p:spPr>
            <a:xfrm>
              <a:off x="6761480" y="2580640"/>
              <a:ext cx="451485" cy="34036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ko-KR" sz="1400" b="1" dirty="0">
                  <a:solidFill>
                    <a:schemeClr val="lt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Arial"/>
                  <a:sym typeface="Arial"/>
                </a:rPr>
                <a:t>03</a:t>
              </a:r>
              <a:endParaRPr sz="700" b="1" dirty="0">
                <a:solidFill>
                  <a:schemeClr val="lt1"/>
                </a:solidFill>
                <a:latin typeface="굴림체" panose="020B0609000101010101" pitchFamily="49" charset="-127"/>
                <a:ea typeface="굴림체" panose="020B0609000101010101" pitchFamily="49" charset="-127"/>
                <a:cs typeface="Arial"/>
                <a:sym typeface="Arial"/>
              </a:endParaRPr>
            </a:p>
          </p:txBody>
        </p:sp>
        <p:grpSp>
          <p:nvGrpSpPr>
            <p:cNvPr id="64" name="Google Shape;179;p5"/>
            <p:cNvGrpSpPr/>
            <p:nvPr/>
          </p:nvGrpSpPr>
          <p:grpSpPr>
            <a:xfrm>
              <a:off x="6858635" y="2919095"/>
              <a:ext cx="302260" cy="301625"/>
              <a:chOff x="6858635" y="2919095"/>
              <a:chExt cx="302260" cy="301625"/>
            </a:xfrm>
          </p:grpSpPr>
          <p:sp>
            <p:nvSpPr>
              <p:cNvPr id="65" name="Google Shape;180;p5"/>
              <p:cNvSpPr/>
              <p:nvPr/>
            </p:nvSpPr>
            <p:spPr>
              <a:xfrm>
                <a:off x="6858635" y="2987040"/>
                <a:ext cx="220345" cy="158115"/>
              </a:xfrm>
              <a:custGeom>
                <a:avLst/>
                <a:gdLst/>
                <a:ahLst/>
                <a:cxnLst/>
                <a:rect l="l" t="t" r="r" b="b"/>
                <a:pathLst>
                  <a:path w="255" h="190" extrusionOk="0">
                    <a:moveTo>
                      <a:pt x="173" y="190"/>
                    </a:moveTo>
                    <a:lnTo>
                      <a:pt x="0" y="190"/>
                    </a:lnTo>
                    <a:lnTo>
                      <a:pt x="0" y="0"/>
                    </a:lnTo>
                    <a:lnTo>
                      <a:pt x="255" y="0"/>
                    </a:lnTo>
                    <a:lnTo>
                      <a:pt x="255" y="111"/>
                    </a:lnTo>
                  </a:path>
                </a:pathLst>
              </a:custGeom>
              <a:noFill/>
              <a:ln w="12700" cap="flat" cmpd="sng">
                <a:solidFill>
                  <a:schemeClr val="lt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Malgun Gothic"/>
                  <a:sym typeface="Malgun Gothic"/>
                </a:endParaRPr>
              </a:p>
            </p:txBody>
          </p:sp>
          <p:sp>
            <p:nvSpPr>
              <p:cNvPr id="66" name="Google Shape;181;p5"/>
              <p:cNvSpPr/>
              <p:nvPr/>
            </p:nvSpPr>
            <p:spPr>
              <a:xfrm>
                <a:off x="6871335" y="3025775"/>
                <a:ext cx="289560" cy="194310"/>
              </a:xfrm>
              <a:custGeom>
                <a:avLst/>
                <a:gdLst/>
                <a:ahLst/>
                <a:cxnLst/>
                <a:rect l="l" t="t" r="r" b="b"/>
                <a:pathLst>
                  <a:path w="184" h="128" extrusionOk="0">
                    <a:moveTo>
                      <a:pt x="70" y="79"/>
                    </a:moveTo>
                    <a:cubicBezTo>
                      <a:pt x="61" y="79"/>
                      <a:pt x="53" y="79"/>
                      <a:pt x="45" y="78"/>
                    </a:cubicBezTo>
                    <a:cubicBezTo>
                      <a:pt x="30" y="78"/>
                      <a:pt x="15" y="77"/>
                      <a:pt x="0" y="78"/>
                    </a:cubicBezTo>
                    <a:cubicBezTo>
                      <a:pt x="1" y="81"/>
                      <a:pt x="9" y="84"/>
                      <a:pt x="12" y="85"/>
                    </a:cubicBezTo>
                    <a:cubicBezTo>
                      <a:pt x="16" y="87"/>
                      <a:pt x="20" y="90"/>
                      <a:pt x="24" y="92"/>
                    </a:cubicBezTo>
                    <a:cubicBezTo>
                      <a:pt x="33" y="97"/>
                      <a:pt x="44" y="100"/>
                      <a:pt x="53" y="104"/>
                    </a:cubicBezTo>
                    <a:cubicBezTo>
                      <a:pt x="74" y="114"/>
                      <a:pt x="95" y="128"/>
                      <a:pt x="119" y="117"/>
                    </a:cubicBezTo>
                    <a:cubicBezTo>
                      <a:pt x="126" y="114"/>
                      <a:pt x="131" y="110"/>
                      <a:pt x="139" y="109"/>
                    </a:cubicBezTo>
                    <a:cubicBezTo>
                      <a:pt x="145" y="108"/>
                      <a:pt x="154" y="108"/>
                      <a:pt x="160" y="110"/>
                    </a:cubicBezTo>
                    <a:cubicBezTo>
                      <a:pt x="167" y="113"/>
                      <a:pt x="175" y="115"/>
                      <a:pt x="182" y="117"/>
                    </a:cubicBezTo>
                    <a:cubicBezTo>
                      <a:pt x="182" y="117"/>
                      <a:pt x="183" y="117"/>
                      <a:pt x="184" y="117"/>
                    </a:cubicBezTo>
                    <a:cubicBezTo>
                      <a:pt x="184" y="57"/>
                      <a:pt x="184" y="57"/>
                      <a:pt x="184" y="57"/>
                    </a:cubicBezTo>
                    <a:cubicBezTo>
                      <a:pt x="180" y="57"/>
                      <a:pt x="177" y="58"/>
                      <a:pt x="177" y="58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69" y="58"/>
                      <a:pt x="159" y="52"/>
                      <a:pt x="153" y="49"/>
                    </a:cubicBezTo>
                    <a:cubicBezTo>
                      <a:pt x="145" y="44"/>
                      <a:pt x="136" y="38"/>
                      <a:pt x="127" y="35"/>
                    </a:cubicBezTo>
                    <a:cubicBezTo>
                      <a:pt x="117" y="31"/>
                      <a:pt x="105" y="32"/>
                      <a:pt x="96" y="28"/>
                    </a:cubicBezTo>
                    <a:cubicBezTo>
                      <a:pt x="87" y="25"/>
                      <a:pt x="80" y="18"/>
                      <a:pt x="72" y="13"/>
                    </a:cubicBezTo>
                    <a:cubicBezTo>
                      <a:pt x="66" y="9"/>
                      <a:pt x="50" y="0"/>
                      <a:pt x="44" y="10"/>
                    </a:cubicBezTo>
                    <a:cubicBezTo>
                      <a:pt x="40" y="18"/>
                      <a:pt x="45" y="27"/>
                      <a:pt x="51" y="32"/>
                    </a:cubicBezTo>
                    <a:cubicBezTo>
                      <a:pt x="59" y="39"/>
                      <a:pt x="69" y="42"/>
                      <a:pt x="77" y="49"/>
                    </a:cubicBezTo>
                    <a:cubicBezTo>
                      <a:pt x="84" y="54"/>
                      <a:pt x="90" y="64"/>
                      <a:pt x="89" y="73"/>
                    </a:cubicBezTo>
                    <a:cubicBezTo>
                      <a:pt x="87" y="81"/>
                      <a:pt x="77" y="79"/>
                      <a:pt x="70" y="79"/>
                    </a:cubicBezTo>
                    <a:close/>
                  </a:path>
                </a:pathLst>
              </a:custGeom>
              <a:noFill/>
              <a:ln w="12700" cap="flat" cmpd="sng">
                <a:solidFill>
                  <a:schemeClr val="lt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굴림체" panose="020B0609000101010101" pitchFamily="49" charset="-127"/>
                  <a:ea typeface="굴림체" panose="020B0609000101010101" pitchFamily="49" charset="-127"/>
                  <a:cs typeface="Malgun Gothic"/>
                  <a:sym typeface="Malgun Gothic"/>
                </a:endParaRPr>
              </a:p>
            </p:txBody>
          </p:sp>
          <p:cxnSp>
            <p:nvCxnSpPr>
              <p:cNvPr id="67" name="Google Shape;182;p5"/>
              <p:cNvCxnSpPr/>
              <p:nvPr/>
            </p:nvCxnSpPr>
            <p:spPr>
              <a:xfrm>
                <a:off x="6863715" y="2964815"/>
                <a:ext cx="198120" cy="0"/>
              </a:xfrm>
              <a:prstGeom prst="straightConnector1">
                <a:avLst/>
              </a:prstGeom>
              <a:noFill/>
              <a:ln w="12700" cap="flat" cmpd="sng">
                <a:solidFill>
                  <a:schemeClr val="lt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68" name="Google Shape;183;p5"/>
              <p:cNvCxnSpPr/>
              <p:nvPr/>
            </p:nvCxnSpPr>
            <p:spPr>
              <a:xfrm>
                <a:off x="6880860" y="2943225"/>
                <a:ext cx="161290" cy="0"/>
              </a:xfrm>
              <a:prstGeom prst="straightConnector1">
                <a:avLst/>
              </a:prstGeom>
              <a:noFill/>
              <a:ln w="12700" cap="flat" cmpd="sng">
                <a:solidFill>
                  <a:schemeClr val="lt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cxnSp>
            <p:nvCxnSpPr>
              <p:cNvPr id="69" name="Google Shape;184;p5"/>
              <p:cNvCxnSpPr/>
              <p:nvPr/>
            </p:nvCxnSpPr>
            <p:spPr>
              <a:xfrm>
                <a:off x="6898005" y="2919095"/>
                <a:ext cx="127000" cy="0"/>
              </a:xfrm>
              <a:prstGeom prst="straightConnector1">
                <a:avLst/>
              </a:prstGeom>
              <a:noFill/>
              <a:ln w="12700" cap="flat" cmpd="sng">
                <a:solidFill>
                  <a:schemeClr val="lt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</p:grpSp>
      </p:grpSp>
      <p:sp>
        <p:nvSpPr>
          <p:cNvPr id="74" name="TextBox 73"/>
          <p:cNvSpPr txBox="1"/>
          <p:nvPr/>
        </p:nvSpPr>
        <p:spPr>
          <a:xfrm>
            <a:off x="3752215" y="3685540"/>
            <a:ext cx="2050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5</a:t>
            </a:r>
            <a:r>
              <a:rPr lang="ko-KR" altLang="en-US" sz="12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대 서비스 업종 </a:t>
            </a:r>
            <a:r>
              <a:rPr lang="en-US" altLang="ko-KR" sz="12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(4</a:t>
            </a:r>
            <a:r>
              <a:rPr lang="ko-KR" altLang="en-US" sz="12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조 </a:t>
            </a:r>
            <a:r>
              <a:rPr lang="en-US" altLang="ko-KR" sz="12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5</a:t>
            </a:r>
            <a:r>
              <a:rPr lang="ko-KR" altLang="en-US" sz="1200" spc="-150" dirty="0" err="1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천억원</a:t>
            </a:r>
            <a:r>
              <a:rPr lang="en-US" altLang="ko-KR" sz="12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)</a:t>
            </a:r>
          </a:p>
          <a:p>
            <a:r>
              <a:rPr lang="ko-KR" altLang="en-US" sz="12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관련 제조업체 </a:t>
            </a:r>
            <a:r>
              <a:rPr lang="en-US" altLang="ko-KR" sz="12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(3</a:t>
            </a:r>
            <a:r>
              <a:rPr lang="ko-KR" altLang="en-US" sz="12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조 </a:t>
            </a:r>
            <a:r>
              <a:rPr lang="en-US" altLang="ko-KR" sz="12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8</a:t>
            </a:r>
            <a:r>
              <a:rPr lang="ko-KR" altLang="en-US" sz="1200" spc="-150" dirty="0" err="1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천억원</a:t>
            </a:r>
            <a:r>
              <a:rPr lang="en-US" altLang="ko-KR" sz="12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)</a:t>
            </a:r>
            <a:endParaRPr lang="ko-KR" altLang="en-US" sz="1200" spc="-150" dirty="0">
              <a:ln>
                <a:solidFill>
                  <a:schemeClr val="bg1">
                    <a:alpha val="15000"/>
                  </a:schemeClr>
                </a:solidFill>
              </a:ln>
              <a:solidFill>
                <a:sysClr val="windowText" lastClr="000000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596380" y="370395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연간 고용 손실</a:t>
            </a:r>
            <a:endParaRPr lang="en-US" altLang="ko-KR" sz="1200" spc="-150" dirty="0">
              <a:ln>
                <a:solidFill>
                  <a:schemeClr val="bg1">
                    <a:alpha val="15000"/>
                  </a:schemeClr>
                </a:solidFill>
              </a:ln>
              <a:solidFill>
                <a:sysClr val="windowText" lastClr="000000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r>
              <a:rPr lang="en-US" altLang="ko-KR" sz="12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10</a:t>
            </a:r>
            <a:r>
              <a:rPr lang="ko-KR" altLang="en-US" sz="12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만 </a:t>
            </a:r>
            <a:r>
              <a:rPr lang="en-US" altLang="ko-KR" sz="12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8,170</a:t>
            </a:r>
            <a:r>
              <a:rPr lang="ko-KR" altLang="en-US" sz="12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명</a:t>
            </a:r>
          </a:p>
        </p:txBody>
      </p:sp>
    </p:spTree>
    <p:extLst>
      <p:ext uri="{BB962C8B-B14F-4D97-AF65-F5344CB8AC3E}">
        <p14:creationId xmlns:p14="http://schemas.microsoft.com/office/powerpoint/2010/main" val="1410929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912">
        <p:fade/>
      </p:transition>
    </mc:Choice>
    <mc:Fallback xmlns="">
      <p:transition spd="slow" advTm="4912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직사각형 82"/>
          <p:cNvSpPr/>
          <p:nvPr/>
        </p:nvSpPr>
        <p:spPr>
          <a:xfrm>
            <a:off x="-2540" y="0"/>
            <a:ext cx="9146540" cy="6858000"/>
          </a:xfrm>
          <a:prstGeom prst="rect">
            <a:avLst/>
          </a:prstGeom>
          <a:gradFill flip="none" rotWithShape="1">
            <a:gsLst>
              <a:gs pos="95000">
                <a:schemeClr val="tx1">
                  <a:alpha val="21000"/>
                  <a:lumMod val="0"/>
                </a:schemeClr>
              </a:gs>
              <a:gs pos="41000">
                <a:schemeClr val="tx1">
                  <a:alpha val="0"/>
                  <a:lumMod val="0"/>
                  <a:lumOff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prstClr val="white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22" name="직각 삼각형 21"/>
          <p:cNvSpPr/>
          <p:nvPr/>
        </p:nvSpPr>
        <p:spPr>
          <a:xfrm rot="10800000" flipV="1">
            <a:off x="7242810" y="5733415"/>
            <a:ext cx="1837690" cy="1044575"/>
          </a:xfrm>
          <a:prstGeom prst="rtTriangle">
            <a:avLst/>
          </a:prstGeom>
          <a:solidFill>
            <a:srgbClr val="005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4465" y="5219065"/>
            <a:ext cx="9123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005AAD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“</a:t>
            </a:r>
            <a:r>
              <a:rPr lang="ko-KR" altLang="en-US" sz="2000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005AAD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예약 부도를 최소화 할 수 있도록 각 병원의 예약 시스템 재정비가 필요하다</a:t>
            </a:r>
            <a:r>
              <a:rPr lang="en-US" altLang="ko-KR" sz="2000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005AAD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”</a:t>
            </a:r>
          </a:p>
        </p:txBody>
      </p:sp>
      <p:sp>
        <p:nvSpPr>
          <p:cNvPr id="47" name="직각 삼각형 46"/>
          <p:cNvSpPr/>
          <p:nvPr/>
        </p:nvSpPr>
        <p:spPr>
          <a:xfrm rot="10800000" flipH="1">
            <a:off x="78740" y="80010"/>
            <a:ext cx="1837690" cy="1044575"/>
          </a:xfrm>
          <a:prstGeom prst="rtTriangle">
            <a:avLst/>
          </a:prstGeom>
          <a:solidFill>
            <a:srgbClr val="F15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48" name="TextBox 11"/>
          <p:cNvSpPr txBox="1"/>
          <p:nvPr/>
        </p:nvSpPr>
        <p:spPr>
          <a:xfrm>
            <a:off x="443865" y="1713865"/>
            <a:ext cx="5282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4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연구 방향 및 과정 </a:t>
            </a:r>
            <a:r>
              <a:rPr lang="en-US" altLang="ko-KR" sz="24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(</a:t>
            </a:r>
            <a:r>
              <a:rPr lang="ko-KR" altLang="en-US" sz="24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실제 운영 </a:t>
            </a:r>
            <a:r>
              <a:rPr lang="en-US" altLang="ko-KR" sz="24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DB</a:t>
            </a:r>
            <a:r>
              <a:rPr lang="ko-KR" altLang="en-US" sz="24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확보</a:t>
            </a:r>
            <a:r>
              <a:rPr lang="en-US" altLang="ko-KR" sz="24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)</a:t>
            </a:r>
            <a:endParaRPr lang="ko-KR" altLang="en-US" sz="2400" spc="-150" dirty="0">
              <a:ln>
                <a:solidFill>
                  <a:schemeClr val="bg1">
                    <a:alpha val="15000"/>
                  </a:schemeClr>
                </a:solidFill>
              </a:ln>
              <a:solidFill>
                <a:sysClr val="windowText" lastClr="000000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-2540" y="44450"/>
            <a:ext cx="6591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2.</a:t>
            </a:r>
            <a:endParaRPr lang="ko-KR" altLang="en-US" sz="4000" spc="-150" dirty="0">
              <a:ln>
                <a:solidFill>
                  <a:schemeClr val="bg1">
                    <a:alpha val="15000"/>
                  </a:schemeClr>
                </a:solidFill>
              </a:ln>
              <a:solidFill>
                <a:schemeClr val="bg1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351790" y="154305"/>
            <a:ext cx="95410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IC-PBL </a:t>
            </a:r>
            <a:r>
              <a:rPr lang="ko-KR" altLang="en-US" sz="8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활용연구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408430" y="2261235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Step1 </a:t>
            </a:r>
            <a:endParaRPr lang="ko-KR" altLang="en-US" sz="1100" dirty="0"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lin ang="5400000" scaled="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266565" y="2261235"/>
            <a:ext cx="546735" cy="261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Step2</a:t>
            </a:r>
            <a:endParaRPr lang="ko-KR" altLang="en-US" sz="1100" dirty="0"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lin ang="5400000" scaled="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91" name="직사각형 90"/>
          <p:cNvSpPr/>
          <p:nvPr/>
        </p:nvSpPr>
        <p:spPr>
          <a:xfrm>
            <a:off x="461010" y="3076575"/>
            <a:ext cx="2442845" cy="166751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spc="-5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생각</a:t>
            </a:r>
            <a:r>
              <a:rPr lang="en-US" altLang="ko-KR" sz="1400" spc="-5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 (Idea)</a:t>
            </a:r>
          </a:p>
          <a:p>
            <a:endParaRPr lang="en-US" altLang="ko-KR" sz="1400" spc="-5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r>
              <a:rPr lang="ko-KR" altLang="en-US" sz="1400" spc="-5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사실 </a:t>
            </a:r>
            <a:r>
              <a:rPr lang="en-US" altLang="ko-KR" sz="1400" spc="-5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(Fact)</a:t>
            </a:r>
          </a:p>
          <a:p>
            <a:endParaRPr lang="en-US" altLang="ko-KR" sz="1400" spc="-5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r>
              <a:rPr lang="ko-KR" altLang="en-US" sz="1400" spc="-5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학습과제 </a:t>
            </a:r>
            <a:r>
              <a:rPr lang="en-US" altLang="ko-KR" sz="1400" spc="-5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(Learning issues) </a:t>
            </a:r>
          </a:p>
          <a:p>
            <a:endParaRPr lang="en-US" altLang="ko-KR" sz="1400" spc="-5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r>
              <a:rPr lang="ko-KR" altLang="en-US" sz="1400" spc="-5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실천계획 </a:t>
            </a:r>
            <a:r>
              <a:rPr lang="en-US" altLang="ko-KR" sz="1400" spc="-5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(Action plans)</a:t>
            </a:r>
            <a:endParaRPr lang="ko-KR" altLang="en-US" sz="1400" spc="-5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92" name="직사각형 91"/>
          <p:cNvSpPr/>
          <p:nvPr/>
        </p:nvSpPr>
        <p:spPr>
          <a:xfrm>
            <a:off x="3368040" y="3080385"/>
            <a:ext cx="2442845" cy="166433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spc="-5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일개 병원방문</a:t>
            </a:r>
            <a:endParaRPr lang="en-US" altLang="ko-KR" sz="1400" spc="-5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endParaRPr lang="en-US" altLang="ko-KR" sz="1400" spc="-5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r>
              <a:rPr lang="ko-KR" altLang="en-US" sz="1400" spc="-5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상담</a:t>
            </a:r>
            <a:r>
              <a:rPr lang="en-US" altLang="ko-KR" sz="1400" spc="-5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&amp;</a:t>
            </a:r>
            <a:r>
              <a:rPr lang="ko-KR" altLang="en-US" sz="1400" spc="-5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예약실 인터뷰</a:t>
            </a:r>
            <a:endParaRPr lang="en-US" altLang="ko-KR" sz="1400" spc="-5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endParaRPr lang="en-US" altLang="ko-KR" sz="1400" spc="-5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r>
              <a:rPr lang="ko-KR" altLang="en-US" sz="1400" spc="-5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내</a:t>
            </a:r>
            <a:r>
              <a:rPr lang="en-US" altLang="ko-KR" sz="1400" spc="-5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/</a:t>
            </a:r>
            <a:r>
              <a:rPr lang="ko-KR" altLang="en-US" sz="1400" spc="-5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외부 시스템 검토</a:t>
            </a:r>
            <a:endParaRPr lang="en-US" altLang="ko-KR" sz="1400" spc="-5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endParaRPr lang="en-US" altLang="ko-KR" sz="1400" spc="-5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r>
              <a:rPr lang="ko-KR" altLang="en-US" sz="1400" spc="-5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관련논문 조사</a:t>
            </a:r>
          </a:p>
        </p:txBody>
      </p:sp>
      <p:sp>
        <p:nvSpPr>
          <p:cNvPr id="107" name="직사각형 106"/>
          <p:cNvSpPr/>
          <p:nvPr/>
        </p:nvSpPr>
        <p:spPr>
          <a:xfrm>
            <a:off x="6209665" y="3100070"/>
            <a:ext cx="2442845" cy="165481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spc="-5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프론트 </a:t>
            </a:r>
            <a:r>
              <a:rPr lang="en-US" altLang="ko-KR" sz="1400" spc="-5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&amp; </a:t>
            </a:r>
            <a:r>
              <a:rPr lang="ko-KR" altLang="en-US" sz="1400" spc="-5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백오피스 전방</a:t>
            </a:r>
            <a:endParaRPr lang="en-US" altLang="ko-KR" sz="1400" spc="-5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endParaRPr lang="en-US" altLang="ko-KR" sz="1400" spc="-5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r>
              <a:rPr lang="en-US" altLang="ko-KR" sz="1400" spc="-5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Fail </a:t>
            </a:r>
            <a:r>
              <a:rPr lang="ko-KR" altLang="en-US" sz="1400" spc="-5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포인트 확인</a:t>
            </a:r>
            <a:endParaRPr lang="en-US" altLang="ko-KR" sz="1400" spc="-5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endParaRPr lang="en-US" altLang="ko-KR" sz="1400" spc="-5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r>
              <a:rPr lang="ko-KR" altLang="en-US" sz="1400" spc="-5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개선안 제안</a:t>
            </a:r>
          </a:p>
        </p:txBody>
      </p:sp>
      <p:sp>
        <p:nvSpPr>
          <p:cNvPr id="116" name="갈매기형 수장 115"/>
          <p:cNvSpPr/>
          <p:nvPr/>
        </p:nvSpPr>
        <p:spPr>
          <a:xfrm>
            <a:off x="443865" y="2579370"/>
            <a:ext cx="2448560" cy="360045"/>
          </a:xfrm>
          <a:prstGeom prst="chevron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IC PBL</a:t>
            </a:r>
            <a:endParaRPr lang="ko-KR" altLang="en-US" sz="110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117" name="갈매기형 수장 116"/>
          <p:cNvSpPr/>
          <p:nvPr/>
        </p:nvSpPr>
        <p:spPr>
          <a:xfrm>
            <a:off x="3315970" y="2595880"/>
            <a:ext cx="2448560" cy="360045"/>
          </a:xfrm>
          <a:prstGeom prst="chevr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인터뷰 현장조사</a:t>
            </a:r>
          </a:p>
        </p:txBody>
      </p:sp>
      <p:sp>
        <p:nvSpPr>
          <p:cNvPr id="118" name="갈매기형 수장 117"/>
          <p:cNvSpPr/>
          <p:nvPr/>
        </p:nvSpPr>
        <p:spPr>
          <a:xfrm>
            <a:off x="6204585" y="2600960"/>
            <a:ext cx="2448560" cy="360045"/>
          </a:xfrm>
          <a:prstGeom prst="chevron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서비스 블루 프린트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7157720" y="2261235"/>
            <a:ext cx="546735" cy="261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Step3</a:t>
            </a:r>
            <a:endParaRPr lang="ko-KR" altLang="en-US" sz="1100" dirty="0"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lin ang="5400000" scaled="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87670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124">
        <p:fade/>
      </p:transition>
    </mc:Choice>
    <mc:Fallback xmlns="">
      <p:transition spd="slow" advTm="2124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직사각형 164"/>
          <p:cNvSpPr/>
          <p:nvPr/>
        </p:nvSpPr>
        <p:spPr>
          <a:xfrm>
            <a:off x="0" y="-5255"/>
            <a:ext cx="9146540" cy="6866255"/>
          </a:xfrm>
          <a:prstGeom prst="rect">
            <a:avLst/>
          </a:prstGeom>
          <a:gradFill flip="none" rotWithShape="1">
            <a:gsLst>
              <a:gs pos="95000">
                <a:schemeClr val="tx1">
                  <a:alpha val="21000"/>
                  <a:lumMod val="0"/>
                </a:schemeClr>
              </a:gs>
              <a:gs pos="41000">
                <a:schemeClr val="tx1">
                  <a:alpha val="0"/>
                  <a:lumMod val="0"/>
                  <a:lumOff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prstClr val="white"/>
              </a:solidFill>
            </a:endParaRPr>
          </a:p>
        </p:txBody>
      </p:sp>
      <p:sp>
        <p:nvSpPr>
          <p:cNvPr id="57" name="직각 삼각형 56"/>
          <p:cNvSpPr/>
          <p:nvPr/>
        </p:nvSpPr>
        <p:spPr>
          <a:xfrm rot="10800000" flipH="1">
            <a:off x="78740" y="80010"/>
            <a:ext cx="1837690" cy="1044575"/>
          </a:xfrm>
          <a:prstGeom prst="rtTriangle">
            <a:avLst/>
          </a:prstGeom>
          <a:solidFill>
            <a:srgbClr val="F15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-2540" y="44450"/>
            <a:ext cx="6591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2.</a:t>
            </a:r>
            <a:endParaRPr lang="ko-KR" altLang="en-US" sz="4000" spc="-150" dirty="0">
              <a:ln>
                <a:solidFill>
                  <a:schemeClr val="bg1">
                    <a:alpha val="15000"/>
                  </a:schemeClr>
                </a:solidFill>
              </a:ln>
              <a:solidFill>
                <a:schemeClr val="bg1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351790" y="154305"/>
            <a:ext cx="95410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IC-PBL </a:t>
            </a:r>
            <a:r>
              <a:rPr lang="ko-KR" altLang="en-US" sz="8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활용연구</a:t>
            </a:r>
          </a:p>
        </p:txBody>
      </p:sp>
      <p:sp>
        <p:nvSpPr>
          <p:cNvPr id="61" name="TextBox 11"/>
          <p:cNvSpPr txBox="1"/>
          <p:nvPr/>
        </p:nvSpPr>
        <p:spPr>
          <a:xfrm>
            <a:off x="1009650" y="539115"/>
            <a:ext cx="6005490" cy="400110"/>
          </a:xfrm>
          <a:prstGeom prst="rect">
            <a:avLst/>
          </a:prstGeom>
          <a:noFill/>
        </p:spPr>
        <p:txBody>
          <a:bodyPr vert="horz" wrap="none" lIns="91440" tIns="45720" rIns="91440" bIns="45720" numCol="1" anchor="t">
            <a:spAutoFit/>
          </a:bodyPr>
          <a:lstStyle>
            <a:lvl1pPr marL="0" indent="0" algn="l" defTabSz="914400" rtl="0" eaLnBrk="1" latinLnBrk="1" hangingPunct="1"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latinLnBrk="1" hangingPunct="1"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latinLnBrk="1" hangingPunct="1"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latinLnBrk="1" hangingPunct="1"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latinLnBrk="1" hangingPunct="1"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latinLnBrk="1" hangingPunct="1"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latinLnBrk="1" hangingPunct="1"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latinLnBrk="1" hangingPunct="1"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latinLnBrk="1" hangingPunct="1"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latinLnBrk="0">
              <a:buFontTx/>
              <a:buNone/>
            </a:pPr>
            <a:r>
              <a:rPr lang="ko-KR" altLang="en-US" sz="2000" spc="-90">
                <a:gradFill rotWithShape="1"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병원 방문 프로세스 </a:t>
            </a:r>
            <a:r>
              <a:rPr lang="en-US" altLang="ko-KR" sz="2000" spc="-90">
                <a:gradFill rotWithShape="1"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(</a:t>
            </a:r>
            <a:r>
              <a:rPr lang="ko-KR" altLang="en-US" sz="2000" spc="-90">
                <a:gradFill rotWithShape="1"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실제 병원방문 인터뷰 </a:t>
            </a:r>
            <a:r>
              <a:rPr lang="en-US" altLang="ko-KR" sz="2000" spc="-90">
                <a:gradFill rotWithShape="1"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/ </a:t>
            </a:r>
            <a:r>
              <a:rPr lang="ko-KR" altLang="en-US" sz="2000" spc="-90">
                <a:gradFill rotWithShape="1"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초진</a:t>
            </a:r>
            <a:r>
              <a:rPr lang="en-US" altLang="ko-KR" sz="2000" spc="-90">
                <a:gradFill rotWithShape="1"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)</a:t>
            </a:r>
            <a:endParaRPr lang="ko-KR" altLang="en-US" sz="2000">
              <a:gradFill rotWithShape="1"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pic>
        <p:nvPicPr>
          <p:cNvPr id="62" name="Google Shape;256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871819" y="1612265"/>
            <a:ext cx="1716405" cy="1551940"/>
          </a:xfrm>
          <a:prstGeom prst="rect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63" name="Google Shape;258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99792" y="1614170"/>
            <a:ext cx="1757680" cy="1548765"/>
          </a:xfrm>
          <a:prstGeom prst="rect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64" name="Google Shape;261;p8"/>
          <p:cNvPicPr preferRelativeResize="0"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34438"/>
            <a:ext cx="1598930" cy="1496798"/>
          </a:xfrm>
          <a:prstGeom prst="rect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dist="50800" dir="54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65" name="Google Shape;263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993959" y="1626235"/>
            <a:ext cx="1754505" cy="1537335"/>
          </a:xfrm>
          <a:prstGeom prst="rect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66" name="오른쪽 화살표 65"/>
          <p:cNvSpPr/>
          <p:nvPr/>
        </p:nvSpPr>
        <p:spPr>
          <a:xfrm>
            <a:off x="562610" y="3162935"/>
            <a:ext cx="8517890" cy="504190"/>
          </a:xfrm>
          <a:prstGeom prst="rightArrow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81660" y="3282315"/>
            <a:ext cx="18838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#1  </a:t>
            </a:r>
            <a:r>
              <a:rPr lang="ko-KR" altLang="en-US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안내데스크</a:t>
            </a:r>
            <a:r>
              <a: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/</a:t>
            </a:r>
            <a:r>
              <a:rPr lang="ko-KR" altLang="en-US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진료예약센터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2940685" y="3288665"/>
            <a:ext cx="13003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#2  </a:t>
            </a:r>
            <a:r>
              <a:rPr lang="ko-KR" altLang="en-US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고객 카드 작성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4924425" y="3288665"/>
            <a:ext cx="17427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#3  </a:t>
            </a:r>
            <a:r>
              <a:rPr lang="ko-KR" altLang="en-US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코디네이터 진료 상담 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7046595" y="3302635"/>
            <a:ext cx="17427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#4  </a:t>
            </a:r>
            <a:r>
              <a:rPr lang="ko-KR" altLang="en-US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고객안내 및 예약 확정</a:t>
            </a:r>
          </a:p>
        </p:txBody>
      </p:sp>
      <p:sp>
        <p:nvSpPr>
          <p:cNvPr id="68" name="TextBox 67"/>
          <p:cNvSpPr txBox="1">
            <a:spLocks/>
          </p:cNvSpPr>
          <p:nvPr/>
        </p:nvSpPr>
        <p:spPr>
          <a:xfrm>
            <a:off x="123190" y="1124585"/>
            <a:ext cx="2354580" cy="36893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>
            <a:spAutoFit/>
          </a:bodyPr>
          <a:lstStyle/>
          <a:p>
            <a:pPr marL="0" indent="0" algn="ctr" latinLnBrk="0">
              <a:buFontTx/>
              <a:buNone/>
            </a:pPr>
            <a:r>
              <a:rPr lang="ko-KR" altLang="en-US" b="1" spc="-110">
                <a:ln w="9525" cap="flat" cmpd="sng">
                  <a:solidFill>
                    <a:schemeClr val="bg1">
                      <a:alpha val="28627"/>
                    </a:schemeClr>
                  </a:solidFill>
                  <a:prstDash val="solid"/>
                </a:ln>
                <a:solidFill>
                  <a:srgbClr val="F84827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방문 상담 및 예약</a:t>
            </a:r>
            <a:endParaRPr lang="ko-KR" altLang="en-US" b="1">
              <a:ln w="9525" cap="flat" cmpd="sng">
                <a:solidFill>
                  <a:schemeClr val="bg1">
                    <a:alpha val="28627"/>
                  </a:schemeClr>
                </a:solidFill>
                <a:prstDash val="solid"/>
              </a:ln>
              <a:solidFill>
                <a:srgbClr val="F84827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pic>
        <p:nvPicPr>
          <p:cNvPr id="70" name="Google Shape;254;p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829403" y="4203700"/>
            <a:ext cx="1614805" cy="1537335"/>
          </a:xfrm>
          <a:prstGeom prst="rect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71" name="Google Shape;262;p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670304" y="4203700"/>
            <a:ext cx="1757680" cy="1537335"/>
          </a:xfrm>
          <a:prstGeom prst="rect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72" name="Google Shape;261;p8"/>
          <p:cNvPicPr preferRelativeResize="0"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66" y="4230534"/>
            <a:ext cx="1595755" cy="1493826"/>
          </a:xfrm>
          <a:prstGeom prst="rect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73" name="Google Shape;256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16035" y="4201160"/>
            <a:ext cx="1716405" cy="1551940"/>
          </a:xfrm>
          <a:prstGeom prst="rect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74" name="TextBox 73"/>
          <p:cNvSpPr txBox="1"/>
          <p:nvPr/>
        </p:nvSpPr>
        <p:spPr>
          <a:xfrm>
            <a:off x="285646" y="3786505"/>
            <a:ext cx="2630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F84827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예약 당일 </a:t>
            </a:r>
            <a:r>
              <a:rPr lang="ko-KR" altLang="en-US" b="1" spc="-120" dirty="0" err="1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F84827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내원</a:t>
            </a:r>
            <a:r>
              <a:rPr lang="ko-KR" altLang="en-US" b="1" spc="-120" dirty="0">
                <a:ln>
                  <a:solidFill>
                    <a:schemeClr val="bg1">
                      <a:alpha val="29804"/>
                    </a:schemeClr>
                  </a:solidFill>
                </a:ln>
                <a:solidFill>
                  <a:srgbClr val="F84827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 및 진료</a:t>
            </a:r>
          </a:p>
        </p:txBody>
      </p:sp>
      <p:sp>
        <p:nvSpPr>
          <p:cNvPr id="76" name="오른쪽 화살표 75"/>
          <p:cNvSpPr/>
          <p:nvPr/>
        </p:nvSpPr>
        <p:spPr>
          <a:xfrm>
            <a:off x="485140" y="5880100"/>
            <a:ext cx="8517890" cy="504190"/>
          </a:xfrm>
          <a:prstGeom prst="rightArrow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04190" y="5999480"/>
            <a:ext cx="19287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#1  </a:t>
            </a:r>
            <a:r>
              <a:rPr lang="ko-KR" altLang="en-US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진료센터 방문 </a:t>
            </a:r>
            <a:r>
              <a: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/ </a:t>
            </a:r>
            <a:r>
              <a:rPr lang="ko-KR" altLang="en-US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예약확인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009769" y="5991860"/>
            <a:ext cx="9861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#2  </a:t>
            </a:r>
            <a:r>
              <a:rPr lang="ko-KR" altLang="en-US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고객 대기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242017" y="6005830"/>
            <a:ext cx="9861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#3  </a:t>
            </a:r>
            <a:r>
              <a:rPr lang="ko-KR" altLang="en-US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의사 진료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804248" y="6010910"/>
            <a:ext cx="18582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#4  </a:t>
            </a:r>
            <a:r>
              <a:rPr lang="ko-KR" altLang="en-US" sz="11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수납 및 다음 진료 예약 </a:t>
            </a:r>
          </a:p>
        </p:txBody>
      </p:sp>
    </p:spTree>
    <p:extLst>
      <p:ext uri="{BB962C8B-B14F-4D97-AF65-F5344CB8AC3E}">
        <p14:creationId xmlns:p14="http://schemas.microsoft.com/office/powerpoint/2010/main" val="1633720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8051">
        <p:fade/>
      </p:transition>
    </mc:Choice>
    <mc:Fallback xmlns="">
      <p:transition spd="slow" advTm="18051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그림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70" y="1474470"/>
            <a:ext cx="9066530" cy="4387215"/>
          </a:xfrm>
          <a:prstGeom prst="rect">
            <a:avLst/>
          </a:prstGeom>
        </p:spPr>
      </p:pic>
      <p:sp>
        <p:nvSpPr>
          <p:cNvPr id="165" name="직사각형 164"/>
          <p:cNvSpPr/>
          <p:nvPr/>
        </p:nvSpPr>
        <p:spPr>
          <a:xfrm>
            <a:off x="-2540" y="0"/>
            <a:ext cx="9146540" cy="6866255"/>
          </a:xfrm>
          <a:prstGeom prst="rect">
            <a:avLst/>
          </a:prstGeom>
          <a:gradFill flip="none" rotWithShape="1">
            <a:gsLst>
              <a:gs pos="95000">
                <a:schemeClr val="tx1">
                  <a:alpha val="21000"/>
                  <a:lumMod val="0"/>
                </a:schemeClr>
              </a:gs>
              <a:gs pos="41000">
                <a:schemeClr val="tx1">
                  <a:alpha val="0"/>
                  <a:lumMod val="0"/>
                  <a:lumOff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prstClr val="white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57" name="직각 삼각형 56"/>
          <p:cNvSpPr/>
          <p:nvPr/>
        </p:nvSpPr>
        <p:spPr>
          <a:xfrm rot="10800000" flipH="1">
            <a:off x="78740" y="80010"/>
            <a:ext cx="1837690" cy="1044575"/>
          </a:xfrm>
          <a:prstGeom prst="rtTriangle">
            <a:avLst/>
          </a:prstGeom>
          <a:solidFill>
            <a:srgbClr val="F15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-2540" y="44450"/>
            <a:ext cx="6591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2.</a:t>
            </a:r>
            <a:endParaRPr lang="ko-KR" altLang="en-US" sz="4000" spc="-150" dirty="0">
              <a:ln>
                <a:solidFill>
                  <a:schemeClr val="bg1">
                    <a:alpha val="15000"/>
                  </a:schemeClr>
                </a:solidFill>
              </a:ln>
              <a:solidFill>
                <a:schemeClr val="bg1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351790" y="154305"/>
            <a:ext cx="95410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IC-PBL </a:t>
            </a:r>
            <a:r>
              <a:rPr lang="ko-KR" altLang="en-US" sz="8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활용연구</a:t>
            </a:r>
          </a:p>
        </p:txBody>
      </p:sp>
      <p:sp>
        <p:nvSpPr>
          <p:cNvPr id="61" name="TextBox 11"/>
          <p:cNvSpPr txBox="1"/>
          <p:nvPr/>
        </p:nvSpPr>
        <p:spPr>
          <a:xfrm>
            <a:off x="807720" y="996315"/>
            <a:ext cx="3403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서비스 블루 프린트 </a:t>
            </a:r>
            <a:r>
              <a:rPr lang="en-US" altLang="ko-KR" sz="20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[Before]</a:t>
            </a:r>
            <a:endParaRPr lang="ko-KR" altLang="en-US" sz="2000" spc="-100" dirty="0">
              <a:gradFill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9" name="직각 삼각형 8"/>
          <p:cNvSpPr/>
          <p:nvPr/>
        </p:nvSpPr>
        <p:spPr>
          <a:xfrm rot="10800000" flipV="1">
            <a:off x="7242810" y="5733415"/>
            <a:ext cx="1837690" cy="1044575"/>
          </a:xfrm>
          <a:prstGeom prst="rtTriangle">
            <a:avLst/>
          </a:prstGeom>
          <a:solidFill>
            <a:srgbClr val="005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37309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8051">
        <p:fade/>
      </p:transition>
    </mc:Choice>
    <mc:Fallback xmlns="">
      <p:transition spd="slow" advTm="18051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40" y="1340485"/>
            <a:ext cx="9021445" cy="4705350"/>
          </a:xfrm>
          <a:prstGeom prst="rect">
            <a:avLst/>
          </a:prstGeom>
        </p:spPr>
      </p:pic>
      <p:sp>
        <p:nvSpPr>
          <p:cNvPr id="165" name="직사각형 164"/>
          <p:cNvSpPr/>
          <p:nvPr/>
        </p:nvSpPr>
        <p:spPr>
          <a:xfrm>
            <a:off x="-2540" y="0"/>
            <a:ext cx="9146540" cy="6866255"/>
          </a:xfrm>
          <a:prstGeom prst="rect">
            <a:avLst/>
          </a:prstGeom>
          <a:gradFill flip="none" rotWithShape="1">
            <a:gsLst>
              <a:gs pos="95000">
                <a:schemeClr val="tx1">
                  <a:alpha val="21000"/>
                  <a:lumMod val="0"/>
                </a:schemeClr>
              </a:gs>
              <a:gs pos="41000">
                <a:schemeClr val="tx1">
                  <a:alpha val="0"/>
                  <a:lumMod val="0"/>
                  <a:lumOff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prstClr val="white"/>
              </a:solidFill>
            </a:endParaRPr>
          </a:p>
        </p:txBody>
      </p:sp>
      <p:sp>
        <p:nvSpPr>
          <p:cNvPr id="57" name="직각 삼각형 56"/>
          <p:cNvSpPr/>
          <p:nvPr/>
        </p:nvSpPr>
        <p:spPr>
          <a:xfrm rot="10800000" flipH="1">
            <a:off x="78740" y="80010"/>
            <a:ext cx="1837690" cy="1044575"/>
          </a:xfrm>
          <a:prstGeom prst="rtTriangle">
            <a:avLst/>
          </a:prstGeom>
          <a:solidFill>
            <a:srgbClr val="F15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-2540" y="44450"/>
            <a:ext cx="6591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2.</a:t>
            </a:r>
            <a:endParaRPr lang="ko-KR" altLang="en-US" sz="4000" spc="-150" dirty="0">
              <a:ln>
                <a:solidFill>
                  <a:schemeClr val="bg1">
                    <a:alpha val="15000"/>
                  </a:schemeClr>
                </a:solidFill>
              </a:ln>
              <a:solidFill>
                <a:schemeClr val="bg1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351790" y="154305"/>
            <a:ext cx="95410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IC-PBL </a:t>
            </a:r>
            <a:r>
              <a:rPr lang="ko-KR" altLang="en-US" sz="8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활용연구</a:t>
            </a:r>
          </a:p>
        </p:txBody>
      </p:sp>
      <p:sp>
        <p:nvSpPr>
          <p:cNvPr id="61" name="TextBox 11"/>
          <p:cNvSpPr txBox="1"/>
          <p:nvPr/>
        </p:nvSpPr>
        <p:spPr>
          <a:xfrm>
            <a:off x="807720" y="996315"/>
            <a:ext cx="3288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서비스 블루 프린트 </a:t>
            </a:r>
            <a:r>
              <a:rPr lang="en-US" altLang="ko-KR" sz="2000" spc="-1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굴림체" panose="020B0609000101010101" pitchFamily="49" charset="-127"/>
                <a:ea typeface="굴림체" panose="020B0609000101010101" pitchFamily="49" charset="-127"/>
              </a:rPr>
              <a:t>[After]</a:t>
            </a:r>
            <a:endParaRPr lang="ko-KR" altLang="en-US" sz="2000" spc="-100" dirty="0">
              <a:gradFill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10" name="직각 삼각형 9"/>
          <p:cNvSpPr/>
          <p:nvPr/>
        </p:nvSpPr>
        <p:spPr>
          <a:xfrm rot="10800000" flipV="1">
            <a:off x="7242810" y="5733415"/>
            <a:ext cx="1837690" cy="1044575"/>
          </a:xfrm>
          <a:prstGeom prst="rtTriangle">
            <a:avLst/>
          </a:prstGeom>
          <a:solidFill>
            <a:srgbClr val="005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5684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8051">
        <p:fade/>
      </p:transition>
    </mc:Choice>
    <mc:Fallback xmlns="">
      <p:transition spd="slow" advTm="18051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Google Shape;289;p11"/>
          <p:cNvGraphicFramePr/>
          <p:nvPr>
            <p:extLst>
              <p:ext uri="{D42A27DB-BD31-4B8C-83A1-F6EECF244321}">
                <p14:modId xmlns:p14="http://schemas.microsoft.com/office/powerpoint/2010/main" val="1517899801"/>
              </p:ext>
            </p:extLst>
          </p:nvPr>
        </p:nvGraphicFramePr>
        <p:xfrm>
          <a:off x="89460" y="1250763"/>
          <a:ext cx="8962367" cy="4598614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32524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098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6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kern="120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/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참고 논문</a:t>
                      </a:r>
                      <a:endParaRPr sz="1200" kern="1200" dirty="0">
                        <a:gradFill>
                          <a:gsLst>
                            <a:gs pos="0">
                              <a:schemeClr val="bg1"/>
                            </a:gs>
                            <a:gs pos="100000">
                              <a:schemeClr val="bg1"/>
                            </a:gs>
                          </a:gsLst>
                          <a:lin ang="5400000" scaled="0"/>
                        </a:gradFill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5A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200" kern="120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/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내용 정리</a:t>
                      </a:r>
                      <a:endParaRPr sz="1200" kern="1200" dirty="0">
                        <a:gradFill>
                          <a:gsLst>
                            <a:gs pos="0">
                              <a:schemeClr val="bg1"/>
                            </a:gs>
                            <a:gs pos="100000">
                              <a:schemeClr val="bg1"/>
                            </a:gs>
                          </a:gsLst>
                          <a:lin ang="5400000" scaled="0"/>
                        </a:gradFill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91450" marR="91450" marT="45725" marB="45725" anchor="ctr">
                    <a:lnL w="9525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5A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815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ko-KR" altLang="en-US" sz="1200" kern="1200" dirty="0" err="1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권성탁</a:t>
                      </a:r>
                      <a:r>
                        <a:rPr lang="en-US" altLang="ko-KR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, </a:t>
                      </a:r>
                      <a:r>
                        <a:rPr lang="ko-KR" altLang="en-US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이예슬</a:t>
                      </a:r>
                      <a:r>
                        <a:rPr lang="en-US" altLang="ko-KR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, </a:t>
                      </a:r>
                      <a:r>
                        <a:rPr lang="ko-KR" altLang="en-US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한은아 </a:t>
                      </a:r>
                      <a:r>
                        <a:rPr lang="en-US" altLang="ko-KR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and </a:t>
                      </a:r>
                      <a:r>
                        <a:rPr lang="ko-KR" altLang="en-US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김태현</a:t>
                      </a:r>
                      <a:r>
                        <a:rPr lang="en-US" altLang="ko-KR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. (2015). </a:t>
                      </a:r>
                      <a:r>
                        <a:rPr lang="ko-KR" altLang="en-US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일개 대학병원 외래환자의 예약부도</a:t>
                      </a:r>
                      <a:r>
                        <a:rPr lang="en-US" altLang="ko-KR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(No-Show) </a:t>
                      </a:r>
                      <a:r>
                        <a:rPr lang="ko-KR" altLang="en-US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관련요인</a:t>
                      </a:r>
                      <a:r>
                        <a:rPr lang="en-US" altLang="ko-KR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. </a:t>
                      </a:r>
                      <a:r>
                        <a:rPr lang="ko-KR" altLang="en-US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대한보건연구</a:t>
                      </a:r>
                      <a:r>
                        <a:rPr lang="en-US" altLang="ko-KR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, 41(2), 29-46</a:t>
                      </a:r>
                      <a:endParaRPr lang="ko-KR" altLang="en-US" sz="1200" kern="1200" dirty="0">
                        <a:ln>
                          <a:solidFill>
                            <a:schemeClr val="bg1">
                              <a:alpha val="15000"/>
                            </a:schemeClr>
                          </a:solidFill>
                        </a:ln>
                        <a:solidFill>
                          <a:sysClr val="windowText" lastClr="000000"/>
                        </a:solidFill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91450" marR="91450" marT="45725" marB="45725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AEFF4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예약부도는 다른 잠정적인 환자의 예약기회를 박탈하게 됨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 </a:t>
                      </a:r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의료진의 유휴시간을 증가시키게 되는 등 부작용</a:t>
                      </a:r>
                      <a:endParaRPr lang="en-US" altLang="ko-KR" sz="1100" kern="1200" spc="-100" dirty="0">
                        <a:gradFill>
                          <a:gsLst>
                            <a:gs pos="0">
                              <a:schemeClr val="tx1">
                                <a:lumMod val="50000"/>
                                <a:lumOff val="50000"/>
                              </a:schemeClr>
                            </a:gs>
                            <a:gs pos="100000">
                              <a:schemeClr val="tx1">
                                <a:lumMod val="50000"/>
                                <a:lumOff val="50000"/>
                              </a:schemeClr>
                            </a:gs>
                          </a:gsLst>
                          <a:lin ang="5400000" scaled="0"/>
                        </a:gradFill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  <a:sym typeface="Malgun Gothic"/>
                      </a:endParaRPr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외국의 연구들은 외래진료예약을 준수하지 않는 환자들은 종종 응급실로 내원하게 되는 경향이 있어서 결과적으로 진료비를 상승 및 제한된 병원의 자원을 잠식한다고 함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.</a:t>
                      </a:r>
                      <a:endParaRPr lang="en-US" altLang="ko-KR" sz="1100" kern="1200" spc="-100" dirty="0">
                        <a:gradFill>
                          <a:gsLst>
                            <a:gs pos="0">
                              <a:schemeClr val="tx1">
                                <a:lumMod val="50000"/>
                                <a:lumOff val="50000"/>
                              </a:schemeClr>
                            </a:gs>
                            <a:gs pos="100000">
                              <a:schemeClr val="tx1">
                                <a:lumMod val="50000"/>
                                <a:lumOff val="50000"/>
                              </a:schemeClr>
                            </a:gs>
                          </a:gsLst>
                          <a:lin ang="5400000" scaled="0"/>
                        </a:gradFill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  <a:sym typeface="Arial"/>
                      </a:endParaRPr>
                    </a:p>
                  </a:txBody>
                  <a:tcPr marL="91450" marR="91450" marT="45725" marB="45725" anchor="ctr">
                    <a:lnL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3887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민대기</a:t>
                      </a:r>
                      <a:r>
                        <a:rPr lang="en-US" altLang="ko-KR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, </a:t>
                      </a:r>
                      <a:r>
                        <a:rPr lang="ko-KR" altLang="en-US" sz="1200" kern="1200" dirty="0" err="1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구훈영</a:t>
                      </a:r>
                      <a:r>
                        <a:rPr lang="en-US" altLang="ko-KR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.(2017).</a:t>
                      </a:r>
                      <a:r>
                        <a:rPr lang="ko-KR" altLang="en-US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병원 외래환자의 예약부도 요인</a:t>
                      </a:r>
                      <a:r>
                        <a:rPr lang="en-US" altLang="ko-KR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.</a:t>
                      </a:r>
                      <a:r>
                        <a:rPr lang="ko-KR" altLang="en-US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한국전자거래학회지</a:t>
                      </a:r>
                      <a:r>
                        <a:rPr lang="en-US" altLang="ko-KR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,22(1),37-49.</a:t>
                      </a:r>
                    </a:p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kern="1200" dirty="0">
                        <a:ln>
                          <a:solidFill>
                            <a:schemeClr val="bg1">
                              <a:alpha val="15000"/>
                            </a:schemeClr>
                          </a:solidFill>
                        </a:ln>
                        <a:solidFill>
                          <a:sysClr val="windowText" lastClr="000000"/>
                        </a:solidFill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  <a:sym typeface="Malgun Gothic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AEFF4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미국 의료기관 예약 부도율 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5~8%, 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국내 의료기관 예약 부도율 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5~18%</a:t>
                      </a:r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미국 병원의 진료예약 데이터 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5</a:t>
                      </a:r>
                      <a:r>
                        <a:rPr lang="ko-KR" altLang="en-US" sz="1100" kern="1200" spc="-100" dirty="0" err="1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만건을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 사용하여 부도원인을 연구함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.</a:t>
                      </a:r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endParaRPr lang="en-US" altLang="ko-KR" sz="1100" kern="1200" spc="-100" dirty="0">
                        <a:gradFill>
                          <a:gsLst>
                            <a:gs pos="0">
                              <a:schemeClr val="tx1">
                                <a:lumMod val="50000"/>
                                <a:lumOff val="50000"/>
                              </a:schemeClr>
                            </a:gs>
                            <a:gs pos="100000">
                              <a:schemeClr val="tx1">
                                <a:lumMod val="50000"/>
                                <a:lumOff val="50000"/>
                              </a:schemeClr>
                            </a:gs>
                          </a:gsLst>
                          <a:lin ang="5400000" scaled="0"/>
                        </a:gradFill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  <a:sym typeface="Arial"/>
                      </a:endParaRPr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예약일 잊음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, 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일정 충돌 등의 개인 사정이 예약 부도 원인 다수 차지</a:t>
                      </a:r>
                      <a:endParaRPr lang="en-US" altLang="ko-KR" sz="1100" kern="1200" spc="-100" dirty="0">
                        <a:gradFill>
                          <a:gsLst>
                            <a:gs pos="0">
                              <a:schemeClr val="tx1">
                                <a:lumMod val="50000"/>
                                <a:lumOff val="50000"/>
                              </a:schemeClr>
                            </a:gs>
                            <a:gs pos="100000">
                              <a:schemeClr val="tx1">
                                <a:lumMod val="50000"/>
                                <a:lumOff val="50000"/>
                              </a:schemeClr>
                            </a:gs>
                          </a:gsLst>
                          <a:lin ang="5400000" scaled="0"/>
                        </a:gradFill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  <a:sym typeface="Arial"/>
                      </a:endParaRPr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예약오류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, 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긴 대기시간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, 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증세 호전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, 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날씨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, 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교통수단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, 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보험 </a:t>
                      </a:r>
                      <a:r>
                        <a:rPr lang="ko-KR" altLang="en-US" sz="1100" kern="1200" spc="-100" dirty="0" err="1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미가입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 등의 사유도 있음</a:t>
                      </a:r>
                      <a:endParaRPr lang="en-US" altLang="ko-KR" sz="1100" kern="1200" spc="-100" dirty="0">
                        <a:gradFill>
                          <a:gsLst>
                            <a:gs pos="0">
                              <a:schemeClr val="tx1">
                                <a:lumMod val="50000"/>
                                <a:lumOff val="50000"/>
                              </a:schemeClr>
                            </a:gs>
                            <a:gs pos="100000">
                              <a:schemeClr val="tx1">
                                <a:lumMod val="50000"/>
                                <a:lumOff val="50000"/>
                              </a:schemeClr>
                            </a:gs>
                          </a:gsLst>
                          <a:lin ang="5400000" scaled="0"/>
                        </a:gradFill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  <a:sym typeface="Arial"/>
                      </a:endParaRPr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endParaRPr lang="en-US" altLang="ko-KR" sz="1100" kern="1200" spc="-100" dirty="0">
                        <a:gradFill>
                          <a:gsLst>
                            <a:gs pos="0">
                              <a:schemeClr val="tx1">
                                <a:lumMod val="50000"/>
                                <a:lumOff val="50000"/>
                              </a:schemeClr>
                            </a:gs>
                            <a:gs pos="100000">
                              <a:schemeClr val="tx1">
                                <a:lumMod val="50000"/>
                                <a:lumOff val="50000"/>
                              </a:schemeClr>
                            </a:gs>
                          </a:gsLst>
                          <a:lin ang="5400000" scaled="0"/>
                        </a:gradFill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  <a:sym typeface="Arial"/>
                      </a:endParaRPr>
                    </a:p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개선방안으로 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SMS 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발송 회수 및 시점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, 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문구 변경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, 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사후 전화 상담에서 감소 효과</a:t>
                      </a:r>
                      <a:endParaRPr lang="en-US" altLang="ko-KR" sz="1100" kern="1200" spc="-100" dirty="0">
                        <a:gradFill>
                          <a:gsLst>
                            <a:gs pos="0">
                              <a:schemeClr val="tx1">
                                <a:lumMod val="50000"/>
                                <a:lumOff val="50000"/>
                              </a:schemeClr>
                            </a:gs>
                            <a:gs pos="100000">
                              <a:schemeClr val="tx1">
                                <a:lumMod val="50000"/>
                                <a:lumOff val="50000"/>
                              </a:schemeClr>
                            </a:gs>
                          </a:gsLst>
                          <a:lin ang="5400000" scaled="0"/>
                        </a:gradFill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  <a:sym typeface="Arial"/>
                      </a:endParaRPr>
                    </a:p>
                  </a:txBody>
                  <a:tcPr marL="91450" marR="91450" marT="45725" marB="45725" anchor="ctr">
                    <a:lnL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6020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ko-KR" altLang="en-US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서승범</a:t>
                      </a:r>
                      <a:r>
                        <a:rPr lang="en-US" altLang="ko-KR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, </a:t>
                      </a:r>
                      <a:r>
                        <a:rPr lang="ko-KR" altLang="en-US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이재상</a:t>
                      </a:r>
                      <a:r>
                        <a:rPr lang="en-US" altLang="ko-KR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, </a:t>
                      </a:r>
                      <a:r>
                        <a:rPr lang="ko-KR" altLang="en-US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구민정</a:t>
                      </a:r>
                      <a:r>
                        <a:rPr lang="en-US" altLang="ko-KR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.(2017).</a:t>
                      </a:r>
                      <a:r>
                        <a:rPr lang="ko-KR" altLang="en-US" sz="1200" kern="1200" dirty="0" err="1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스마트폰을</a:t>
                      </a:r>
                      <a:r>
                        <a:rPr lang="ko-KR" altLang="en-US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 이용한 병원 진료예약 및 진료시스템 연구</a:t>
                      </a:r>
                      <a:r>
                        <a:rPr lang="en-US" altLang="ko-KR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.</a:t>
                      </a:r>
                      <a:r>
                        <a:rPr lang="ko-KR" altLang="en-US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문화기술의 융합</a:t>
                      </a:r>
                      <a:r>
                        <a:rPr lang="en-US" altLang="ko-KR" sz="12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,3(1),29-33.</a:t>
                      </a:r>
                    </a:p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kern="1200" dirty="0">
                        <a:ln>
                          <a:solidFill>
                            <a:schemeClr val="bg1">
                              <a:alpha val="15000"/>
                            </a:schemeClr>
                          </a:solidFill>
                        </a:ln>
                        <a:solidFill>
                          <a:sysClr val="windowText" lastClr="000000"/>
                        </a:solidFill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  <a:sym typeface="Malgun Gothic"/>
                      </a:endParaRPr>
                    </a:p>
                  </a:txBody>
                  <a:tcPr marL="91450" marR="91450" marT="45725" marB="45725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AEFF4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최근 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20~30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대 뿐만 아니라 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30~50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대까지도 </a:t>
                      </a:r>
                      <a:r>
                        <a:rPr lang="ko-KR" altLang="en-US" sz="1100" kern="1200" spc="-100" dirty="0" err="1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스마트폰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 사용률이 많이 증가함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수도권 및 지방 대형병원들에서 점차 </a:t>
                      </a:r>
                      <a:r>
                        <a:rPr lang="ko-KR" altLang="en-US" sz="1100" kern="1200" spc="-100" dirty="0" err="1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스마트폰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 어플리케이션을 이용하여 진료 예약 가능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1100" kern="1200" spc="-100" dirty="0">
                        <a:gradFill>
                          <a:gsLst>
                            <a:gs pos="0">
                              <a:schemeClr val="tx1">
                                <a:lumMod val="50000"/>
                                <a:lumOff val="50000"/>
                              </a:schemeClr>
                            </a:gs>
                            <a:gs pos="100000">
                              <a:schemeClr val="tx1">
                                <a:lumMod val="50000"/>
                                <a:lumOff val="50000"/>
                              </a:schemeClr>
                            </a:gs>
                          </a:gsLst>
                          <a:lin ang="5400000" scaled="0"/>
                        </a:gradFill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현재는 진료 예약 확인 등의 기능만 사용가능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. 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추후 </a:t>
                      </a:r>
                      <a:r>
                        <a:rPr lang="ko-KR" altLang="en-US" sz="1100" kern="1200" spc="-100" dirty="0" err="1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일자별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, 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시기별 본인 증상이력 확인 가능하다면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, 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신체리듬을 확인하여 건강한 생활 가능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100" kern="1200" spc="-100" dirty="0" err="1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사용자별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 맞춤 의료 상품 정보를 배너 및 판매 정보로 추가 시 활용도 더 높을 것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.</a:t>
                      </a:r>
                    </a:p>
                  </a:txBody>
                  <a:tcPr marL="91450" marR="91450" marT="45725" marB="45725" anchor="ctr">
                    <a:lnL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1" name="직사각형 50"/>
          <p:cNvSpPr/>
          <p:nvPr/>
        </p:nvSpPr>
        <p:spPr>
          <a:xfrm>
            <a:off x="4835" y="0"/>
            <a:ext cx="9146540" cy="6858000"/>
          </a:xfrm>
          <a:prstGeom prst="rect">
            <a:avLst/>
          </a:prstGeom>
          <a:gradFill flip="none" rotWithShape="1">
            <a:gsLst>
              <a:gs pos="95000">
                <a:schemeClr val="tx1">
                  <a:alpha val="21000"/>
                  <a:lumMod val="0"/>
                </a:schemeClr>
              </a:gs>
              <a:gs pos="41000">
                <a:schemeClr val="tx1">
                  <a:alpha val="0"/>
                  <a:lumMod val="0"/>
                  <a:lumOff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prstClr val="white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23" name="직각 삼각형 22"/>
          <p:cNvSpPr/>
          <p:nvPr/>
        </p:nvSpPr>
        <p:spPr>
          <a:xfrm rot="10800000" flipH="1">
            <a:off x="78740" y="80010"/>
            <a:ext cx="1837690" cy="1044575"/>
          </a:xfrm>
          <a:prstGeom prst="rtTriangle">
            <a:avLst/>
          </a:prstGeom>
          <a:solidFill>
            <a:srgbClr val="F15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4" name="TextBox 11"/>
          <p:cNvSpPr txBox="1"/>
          <p:nvPr/>
        </p:nvSpPr>
        <p:spPr>
          <a:xfrm>
            <a:off x="1115695" y="476885"/>
            <a:ext cx="24288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spc="-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선행논문 조사 목록</a:t>
            </a:r>
          </a:p>
        </p:txBody>
      </p:sp>
      <p:sp>
        <p:nvSpPr>
          <p:cNvPr id="22" name="직각 삼각형 21"/>
          <p:cNvSpPr/>
          <p:nvPr/>
        </p:nvSpPr>
        <p:spPr>
          <a:xfrm rot="10800000" flipV="1">
            <a:off x="7242810" y="5733415"/>
            <a:ext cx="1837690" cy="1044575"/>
          </a:xfrm>
          <a:prstGeom prst="rtTriangle">
            <a:avLst/>
          </a:prstGeom>
          <a:solidFill>
            <a:srgbClr val="005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510" y="34925"/>
            <a:ext cx="6591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3.</a:t>
            </a:r>
            <a:endParaRPr lang="ko-KR" altLang="en-US" sz="4000" spc="-150" dirty="0">
              <a:ln>
                <a:solidFill>
                  <a:schemeClr val="bg1">
                    <a:alpha val="15000"/>
                  </a:schemeClr>
                </a:solidFill>
              </a:ln>
              <a:solidFill>
                <a:schemeClr val="bg1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60045" y="154305"/>
            <a:ext cx="902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8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선행 연구 논문</a:t>
            </a:r>
          </a:p>
          <a:p>
            <a:endParaRPr lang="ko-KR" altLang="en-US" sz="800" dirty="0">
              <a:ln>
                <a:solidFill>
                  <a:schemeClr val="bg1">
                    <a:alpha val="30000"/>
                  </a:schemeClr>
                </a:solidFill>
              </a:ln>
              <a:solidFill>
                <a:schemeClr val="bg1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endParaRPr lang="ko-KR" altLang="en-US" sz="800" dirty="0">
              <a:ln>
                <a:solidFill>
                  <a:schemeClr val="bg1">
                    <a:alpha val="30000"/>
                  </a:schemeClr>
                </a:solidFill>
              </a:ln>
              <a:solidFill>
                <a:schemeClr val="bg1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72621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2231">
        <p:fade/>
      </p:transition>
    </mc:Choice>
    <mc:Fallback xmlns="">
      <p:transition spd="slow" advTm="32231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oogle Shape;289;p11"/>
          <p:cNvGraphicFramePr/>
          <p:nvPr>
            <p:extLst>
              <p:ext uri="{D42A27DB-BD31-4B8C-83A1-F6EECF244321}">
                <p14:modId xmlns:p14="http://schemas.microsoft.com/office/powerpoint/2010/main" val="2131284476"/>
              </p:ext>
            </p:extLst>
          </p:nvPr>
        </p:nvGraphicFramePr>
        <p:xfrm>
          <a:off x="74130" y="1196752"/>
          <a:ext cx="8962366" cy="4970084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32524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098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8401">
                <a:tc>
                  <a:txBody>
                    <a:bodyPr/>
                    <a:lstStyle/>
                    <a:p>
                      <a:pPr marL="0" marR="0" lvl="0" indent="0" algn="ctr" defTabSz="914400" rtl="0" eaLnBrk="1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kern="120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/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참고 논문</a:t>
                      </a:r>
                      <a:endParaRPr sz="1200" kern="1200" dirty="0">
                        <a:gradFill>
                          <a:gsLst>
                            <a:gs pos="0">
                              <a:schemeClr val="bg1"/>
                            </a:gs>
                            <a:gs pos="100000">
                              <a:schemeClr val="bg1"/>
                            </a:gs>
                          </a:gsLst>
                          <a:lin ang="5400000" scaled="0"/>
                        </a:gradFill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5A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200" kern="120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/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내용 정리</a:t>
                      </a:r>
                      <a:endParaRPr sz="1200" kern="1200" dirty="0">
                        <a:gradFill>
                          <a:gsLst>
                            <a:gs pos="0">
                              <a:schemeClr val="bg1"/>
                            </a:gs>
                            <a:gs pos="100000">
                              <a:schemeClr val="bg1"/>
                            </a:gs>
                          </a:gsLst>
                          <a:lin ang="5400000" scaled="0"/>
                        </a:gradFill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91450" marR="91450" marT="45725" marB="45725" anchor="ctr">
                    <a:lnL w="9525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5A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85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서지훈</a:t>
                      </a: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, </a:t>
                      </a: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이윤주</a:t>
                      </a: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, </a:t>
                      </a:r>
                      <a:r>
                        <a:rPr lang="ko-KR" altLang="en-US" sz="1100" kern="1200" dirty="0" err="1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최진탁</a:t>
                      </a: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.(2013).</a:t>
                      </a:r>
                      <a:r>
                        <a:rPr lang="ko-KR" altLang="en-US" sz="1100" kern="1200" dirty="0" err="1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메디컬</a:t>
                      </a: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 환경에서 효율적인 환자 만족도를 위한 </a:t>
                      </a:r>
                      <a:r>
                        <a:rPr lang="ko-KR" altLang="en-US" sz="1100" kern="1200" dirty="0" err="1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안드로이드</a:t>
                      </a: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 기반의 환자 진료 정보서비스 설계에 관한 연구</a:t>
                      </a: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.</a:t>
                      </a:r>
                      <a:r>
                        <a:rPr lang="ko-KR" altLang="en-US" sz="1100" kern="1200" dirty="0" err="1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융복합지식학회논문지</a:t>
                      </a: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,1(2),79-86.</a:t>
                      </a:r>
                      <a:endParaRPr lang="ko-KR" altLang="en-US" sz="1100" kern="1200" dirty="0">
                        <a:ln>
                          <a:solidFill>
                            <a:schemeClr val="bg1">
                              <a:alpha val="15000"/>
                            </a:schemeClr>
                          </a:solidFill>
                        </a:ln>
                        <a:solidFill>
                          <a:sysClr val="windowText" lastClr="000000"/>
                        </a:solidFill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  <a:sym typeface="Arial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AEFF4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100" kern="1200" spc="-100" dirty="0" err="1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스마트폰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 이용한 예약부도율 개선방안에 대한 보완</a:t>
                      </a:r>
                      <a:endParaRPr lang="en-US" altLang="ko-KR" sz="1100" kern="1200" spc="-100" dirty="0">
                        <a:gradFill>
                          <a:gsLst>
                            <a:gs pos="0">
                              <a:schemeClr val="tx1">
                                <a:lumMod val="50000"/>
                                <a:lumOff val="50000"/>
                              </a:schemeClr>
                            </a:gs>
                            <a:gs pos="100000">
                              <a:schemeClr val="tx1">
                                <a:lumMod val="50000"/>
                                <a:lumOff val="50000"/>
                              </a:schemeClr>
                            </a:gs>
                          </a:gsLst>
                          <a:lin ang="5400000" scaled="0"/>
                        </a:gradFill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  <a:sym typeface="Arial"/>
                      </a:endParaRPr>
                    </a:p>
                  </a:txBody>
                  <a:tcPr marL="91450" marR="91450" marT="45725" marB="45725" anchor="ctr">
                    <a:lnL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274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ko-KR" altLang="en-US" sz="1100" kern="1200" dirty="0" err="1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신동교</a:t>
                      </a: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. "</a:t>
                      </a: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병원에서의 예약부도 결정 요인 및 부도확률 예측</a:t>
                      </a: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." </a:t>
                      </a: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국내석사학위논문 고려대학교 보건대학원</a:t>
                      </a: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, 2005. </a:t>
                      </a: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서울</a:t>
                      </a: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AEFF4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예약부도 환자의 특성 비교 시 진료과별 예약부도율은 정신과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, 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피부과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, 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일반내과 등 중증도가 낮은 </a:t>
                      </a:r>
                      <a:r>
                        <a:rPr lang="ko-KR" altLang="en-US" sz="1100" kern="1200" spc="-100" dirty="0" err="1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진료과에서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 예약부도율이 높았음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.</a:t>
                      </a:r>
                    </a:p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Char char="-"/>
                        <a:tabLst/>
                        <a:defRPr/>
                      </a:pPr>
                      <a:endParaRPr lang="en-US" altLang="ko-KR" sz="1100" kern="1200" spc="-100" dirty="0">
                        <a:gradFill>
                          <a:gsLst>
                            <a:gs pos="0">
                              <a:schemeClr val="tx1">
                                <a:lumMod val="50000"/>
                                <a:lumOff val="50000"/>
                              </a:schemeClr>
                            </a:gs>
                            <a:gs pos="100000">
                              <a:schemeClr val="tx1">
                                <a:lumMod val="50000"/>
                                <a:lumOff val="50000"/>
                              </a:schemeClr>
                            </a:gs>
                          </a:gsLst>
                          <a:lin ang="5400000" scaled="0"/>
                        </a:gradFill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신장내과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, </a:t>
                      </a:r>
                      <a:r>
                        <a:rPr lang="ko-KR" altLang="en-US" sz="1100" kern="1200" spc="-100" dirty="0" err="1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핵의학과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, </a:t>
                      </a:r>
                      <a:r>
                        <a:rPr lang="ko-KR" altLang="en-US" sz="1100" kern="1200" spc="-100" dirty="0" err="1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불임클리닉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, 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혈액종양내과 등의 중증도가 높거나 지속관리 필요한 </a:t>
                      </a:r>
                      <a:r>
                        <a:rPr lang="ko-KR" altLang="en-US" sz="1100" kern="1200" spc="-100" dirty="0" err="1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진료과들은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 상대적으로 예약부도율이 낮음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.</a:t>
                      </a:r>
                    </a:p>
                  </a:txBody>
                  <a:tcPr marL="91450" marR="91450" marT="45725" marB="45725" anchor="ctr">
                    <a:lnL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61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임지현</a:t>
                      </a: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, </a:t>
                      </a: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이상규</a:t>
                      </a: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, </a:t>
                      </a: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김태현 </a:t>
                      </a: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and </a:t>
                      </a: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김지만</a:t>
                      </a: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. (2017). </a:t>
                      </a: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병원 예약부도</a:t>
                      </a: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(No-show) </a:t>
                      </a: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감소를 위한 예약관리 방안</a:t>
                      </a: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. </a:t>
                      </a: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병원경영학회지</a:t>
                      </a: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</a:rPr>
                        <a:t>, 22(4), 50-60.</a:t>
                      </a:r>
                    </a:p>
                  </a:txBody>
                  <a:tcPr marL="91450" marR="91450" marT="45725" marB="45725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AEFF4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예약부도 관리 방안으로 </a:t>
                      </a:r>
                      <a:r>
                        <a:rPr lang="ko-KR" altLang="en-US" sz="1100" kern="1200" spc="-100" dirty="0" err="1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내원객들은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 예약금 선불 제도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, 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취소 수수료 지급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, 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이용기간 제한 등 선호</a:t>
                      </a:r>
                      <a:endParaRPr lang="en-US" altLang="ko-KR" sz="1100" kern="1200" spc="-100" dirty="0">
                        <a:gradFill>
                          <a:gsLst>
                            <a:gs pos="0">
                              <a:schemeClr val="tx1">
                                <a:lumMod val="50000"/>
                                <a:lumOff val="50000"/>
                              </a:schemeClr>
                            </a:gs>
                            <a:gs pos="100000">
                              <a:schemeClr val="tx1">
                                <a:lumMod val="50000"/>
                                <a:lumOff val="50000"/>
                              </a:schemeClr>
                            </a:gs>
                          </a:gsLst>
                          <a:lin ang="5400000" scaled="0"/>
                        </a:gradFill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  <a:sym typeface="Arial"/>
                      </a:endParaRPr>
                    </a:p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관광업계도 환불 불가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, 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취소 수수료 지급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 , 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교통 서비스 업계는 예약 후 일정 기간 내 미결제 시 자동 취소 되도록 </a:t>
                      </a:r>
                      <a:r>
                        <a:rPr lang="ko-KR" altLang="en-US" sz="1100" kern="1200" spc="-100" dirty="0" err="1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운영중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.</a:t>
                      </a:r>
                    </a:p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그러나 의료서비스는 환자의 치료가 주목적이므로 직접적인 강경책 도입 여부는 </a:t>
                      </a:r>
                      <a:r>
                        <a:rPr lang="ko-KR" altLang="en-US" sz="1100" kern="1200" spc="-100" dirty="0" err="1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신중해야함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.</a:t>
                      </a:r>
                    </a:p>
                  </a:txBody>
                  <a:tcPr marL="91450" marR="91450" marT="45725" marB="45725" anchor="ctr">
                    <a:lnL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9884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정민호</a:t>
                      </a: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. "</a:t>
                      </a: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예약부도율 감소로 인한 업무의 효율성 및 고객만족과 수입증대를 위한 </a:t>
                      </a: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QI</a:t>
                      </a: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활동</a:t>
                      </a: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." </a:t>
                      </a: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가을학술대회 </a:t>
                      </a: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alpha val="15000"/>
                              </a:schemeClr>
                            </a:solidFill>
                          </a:ln>
                          <a:solidFill>
                            <a:sysClr val="windowText" lastClr="000000"/>
                          </a:soli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Malgun Gothic"/>
                        </a:rPr>
                        <a:t>2009.3 (2009): 789-790.</a:t>
                      </a:r>
                      <a:endParaRPr lang="ko-KR" altLang="en-US" sz="1100" kern="1200" dirty="0">
                        <a:ln>
                          <a:solidFill>
                            <a:schemeClr val="bg1">
                              <a:alpha val="15000"/>
                            </a:schemeClr>
                          </a:solidFill>
                        </a:ln>
                        <a:solidFill>
                          <a:sysClr val="windowText" lastClr="000000"/>
                        </a:solidFill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91450" marR="91450" marT="45725" marB="45725" anchor="ctr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AEFF4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예약 하루 전 지속적인 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SMS 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실시로 부도 고객 재등록 유도</a:t>
                      </a:r>
                      <a:endParaRPr lang="en-US" altLang="ko-KR" sz="1100" kern="1200" spc="-100" dirty="0">
                        <a:gradFill>
                          <a:gsLst>
                            <a:gs pos="0">
                              <a:schemeClr val="tx1">
                                <a:lumMod val="50000"/>
                                <a:lumOff val="50000"/>
                              </a:schemeClr>
                            </a:gs>
                            <a:gs pos="100000">
                              <a:schemeClr val="tx1">
                                <a:lumMod val="50000"/>
                                <a:lumOff val="50000"/>
                              </a:schemeClr>
                            </a:gs>
                          </a:gsLst>
                          <a:lin ang="5400000" scaled="0"/>
                        </a:gradFill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  <a:sym typeface="Arial"/>
                      </a:endParaRPr>
                    </a:p>
                    <a:p>
                      <a:pPr marL="285750" marR="0" lvl="0" indent="-285750" algn="l" defTabSz="914400" rtl="0" eaLnBrk="1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수납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, 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예약 시 전화번호 등록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, 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예약 시 부도방지 설명</a:t>
                      </a:r>
                      <a:endParaRPr lang="en-US" altLang="ko-KR" sz="1100" kern="1200" spc="-100" dirty="0">
                        <a:gradFill>
                          <a:gsLst>
                            <a:gs pos="0">
                              <a:schemeClr val="tx1">
                                <a:lumMod val="50000"/>
                                <a:lumOff val="50000"/>
                              </a:schemeClr>
                            </a:gs>
                            <a:gs pos="100000">
                              <a:schemeClr val="tx1">
                                <a:lumMod val="50000"/>
                                <a:lumOff val="50000"/>
                              </a:schemeClr>
                            </a:gs>
                          </a:gsLst>
                          <a:lin ang="5400000" scaled="0"/>
                        </a:gradFill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  <a:sym typeface="Arial"/>
                      </a:endParaRPr>
                    </a:p>
                    <a:p>
                      <a:pPr marL="285750" marR="0" lvl="0" indent="-285750" algn="l" defTabSz="914400" rtl="0" eaLnBrk="1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endParaRPr lang="en-US" sz="1100" kern="1200" spc="-100" dirty="0">
                        <a:gradFill>
                          <a:gsLst>
                            <a:gs pos="0">
                              <a:schemeClr val="tx1">
                                <a:lumMod val="50000"/>
                                <a:lumOff val="50000"/>
                              </a:schemeClr>
                            </a:gs>
                            <a:gs pos="100000">
                              <a:schemeClr val="tx1">
                                <a:lumMod val="50000"/>
                                <a:lumOff val="50000"/>
                              </a:schemeClr>
                            </a:gs>
                          </a:gsLst>
                          <a:lin ang="5400000" scaled="0"/>
                        </a:gradFill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  <a:sym typeface="Arial"/>
                      </a:endParaRPr>
                    </a:p>
                    <a:p>
                      <a:pPr marL="285750" marR="0" lvl="0" indent="-285750" algn="l" defTabSz="914400" rtl="0" eaLnBrk="1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SMS 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이전 부도율 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4.88% -&gt; SMS 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이후 부도율 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4.18%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로 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07% 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감소</a:t>
                      </a:r>
                      <a:endParaRPr lang="en-US" altLang="ko-KR" sz="1100" kern="1200" spc="-100" dirty="0">
                        <a:gradFill>
                          <a:gsLst>
                            <a:gs pos="0">
                              <a:schemeClr val="tx1">
                                <a:lumMod val="50000"/>
                                <a:lumOff val="50000"/>
                              </a:schemeClr>
                            </a:gs>
                            <a:gs pos="100000">
                              <a:schemeClr val="tx1">
                                <a:lumMod val="50000"/>
                                <a:lumOff val="50000"/>
                              </a:schemeClr>
                            </a:gs>
                          </a:gsLst>
                          <a:lin ang="5400000" scaled="0"/>
                        </a:gradFill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  <a:sym typeface="Arial"/>
                      </a:endParaRPr>
                    </a:p>
                    <a:p>
                      <a:pPr marL="285750" marR="0" lvl="0" indent="-285750" algn="l" defTabSz="914400" rtl="0" eaLnBrk="1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CT, MRI, RI, US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의 평균 </a:t>
                      </a:r>
                      <a:r>
                        <a:rPr lang="ko-KR" altLang="en-US" sz="1100" kern="1200" spc="-100" dirty="0" err="1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검사비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 기준 연간 약 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600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만원의 매출 효과</a:t>
                      </a:r>
                      <a:endParaRPr lang="en-US" altLang="ko-KR" sz="1100" kern="1200" spc="-100" dirty="0">
                        <a:gradFill>
                          <a:gsLst>
                            <a:gs pos="0">
                              <a:schemeClr val="tx1">
                                <a:lumMod val="50000"/>
                                <a:lumOff val="50000"/>
                              </a:schemeClr>
                            </a:gs>
                            <a:gs pos="100000">
                              <a:schemeClr val="tx1">
                                <a:lumMod val="50000"/>
                                <a:lumOff val="50000"/>
                              </a:schemeClr>
                            </a:gs>
                          </a:gsLst>
                          <a:lin ang="5400000" scaled="0"/>
                        </a:gradFill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  <a:sym typeface="Arial"/>
                      </a:endParaRPr>
                    </a:p>
                    <a:p>
                      <a:pPr marL="285750" marR="0" lvl="0" indent="-285750" algn="l" defTabSz="914400" rtl="0" eaLnBrk="1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지속적인 </a:t>
                      </a:r>
                      <a:r>
                        <a:rPr lang="en-US" altLang="ko-KR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SMS 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실시와 예약 부도 환자 대상 </a:t>
                      </a:r>
                      <a:r>
                        <a:rPr lang="ko-KR" altLang="en-US" sz="1100" kern="1200" spc="-100" dirty="0" err="1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재예약</a:t>
                      </a:r>
                      <a:r>
                        <a:rPr lang="ko-KR" altLang="en-US" sz="1100" kern="1200" spc="-100" dirty="0">
                          <a:gradFill>
                            <a:gsLst>
                              <a:gs pos="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  <a:gs pos="100000">
                                <a:schemeClr val="tx1">
                                  <a:lumMod val="50000"/>
                                  <a:lumOff val="50000"/>
                                </a:schemeClr>
                              </a:gs>
                            </a:gsLst>
                            <a:lin ang="5400000" scaled="0"/>
                          </a:gradFill>
                          <a:latin typeface="굴림체" panose="020B0609000101010101" pitchFamily="49" charset="-127"/>
                          <a:ea typeface="굴림체" panose="020B0609000101010101" pitchFamily="49" charset="-127"/>
                          <a:cs typeface="+mn-cs"/>
                          <a:sym typeface="Arial"/>
                        </a:rPr>
                        <a:t> 유도하는 시스템 정착 필요</a:t>
                      </a:r>
                      <a:endParaRPr lang="en-US" altLang="ko-KR" sz="1100" kern="1200" spc="-100" dirty="0">
                        <a:gradFill>
                          <a:gsLst>
                            <a:gs pos="0">
                              <a:schemeClr val="tx1">
                                <a:lumMod val="50000"/>
                                <a:lumOff val="50000"/>
                              </a:schemeClr>
                            </a:gs>
                            <a:gs pos="100000">
                              <a:schemeClr val="tx1">
                                <a:lumMod val="50000"/>
                                <a:lumOff val="50000"/>
                              </a:schemeClr>
                            </a:gs>
                          </a:gsLst>
                          <a:lin ang="5400000" scaled="0"/>
                        </a:gradFill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  <a:sym typeface="Arial"/>
                      </a:endParaRPr>
                    </a:p>
                  </a:txBody>
                  <a:tcPr marL="91450" marR="91450" marT="45725" marB="45725" anchor="ctr">
                    <a:lnL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1" name="직사각형 50"/>
          <p:cNvSpPr/>
          <p:nvPr/>
        </p:nvSpPr>
        <p:spPr>
          <a:xfrm>
            <a:off x="-13840" y="5582"/>
            <a:ext cx="9146540" cy="6861938"/>
          </a:xfrm>
          <a:prstGeom prst="rect">
            <a:avLst/>
          </a:prstGeom>
          <a:gradFill flip="none" rotWithShape="1">
            <a:gsLst>
              <a:gs pos="95000">
                <a:schemeClr val="tx1">
                  <a:alpha val="21000"/>
                  <a:lumMod val="0"/>
                </a:schemeClr>
              </a:gs>
              <a:gs pos="41000">
                <a:schemeClr val="tx1">
                  <a:alpha val="0"/>
                  <a:lumMod val="0"/>
                  <a:lumOff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prstClr val="white"/>
              </a:solidFill>
            </a:endParaRPr>
          </a:p>
        </p:txBody>
      </p:sp>
      <p:sp>
        <p:nvSpPr>
          <p:cNvPr id="23" name="직각 삼각형 22"/>
          <p:cNvSpPr/>
          <p:nvPr/>
        </p:nvSpPr>
        <p:spPr>
          <a:xfrm rot="10800000" flipH="1">
            <a:off x="78740" y="80010"/>
            <a:ext cx="1837690" cy="1044575"/>
          </a:xfrm>
          <a:prstGeom prst="rtTriangle">
            <a:avLst/>
          </a:prstGeom>
          <a:solidFill>
            <a:srgbClr val="F15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4" name="TextBox 11"/>
          <p:cNvSpPr txBox="1"/>
          <p:nvPr/>
        </p:nvSpPr>
        <p:spPr>
          <a:xfrm>
            <a:off x="1115695" y="476885"/>
            <a:ext cx="24288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spc="-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ysClr val="windowText" lastClr="000000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선행논문 조사 목록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510" y="34925"/>
            <a:ext cx="6591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spc="-150" dirty="0">
                <a:ln>
                  <a:solidFill>
                    <a:schemeClr val="bg1">
                      <a:alpha val="15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3.</a:t>
            </a:r>
            <a:endParaRPr lang="ko-KR" altLang="en-US" sz="4000" spc="-150" dirty="0">
              <a:ln>
                <a:solidFill>
                  <a:schemeClr val="bg1">
                    <a:alpha val="15000"/>
                  </a:schemeClr>
                </a:solidFill>
              </a:ln>
              <a:solidFill>
                <a:schemeClr val="bg1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60045" y="154305"/>
            <a:ext cx="902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800" dirty="0">
                <a:ln>
                  <a:solidFill>
                    <a:schemeClr val="bg1">
                      <a:alpha val="30000"/>
                    </a:schemeClr>
                  </a:solidFill>
                </a:ln>
                <a:solidFill>
                  <a:schemeClr val="bg1"/>
                </a:solidFill>
                <a:latin typeface="굴림체" panose="020B0609000101010101" pitchFamily="49" charset="-127"/>
                <a:ea typeface="굴림체" panose="020B0609000101010101" pitchFamily="49" charset="-127"/>
              </a:rPr>
              <a:t>선행 연구 논문</a:t>
            </a:r>
          </a:p>
          <a:p>
            <a:endParaRPr lang="ko-KR" altLang="en-US" sz="800" dirty="0">
              <a:ln>
                <a:solidFill>
                  <a:schemeClr val="bg1">
                    <a:alpha val="30000"/>
                  </a:schemeClr>
                </a:solidFill>
              </a:ln>
              <a:solidFill>
                <a:schemeClr val="bg1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  <a:p>
            <a:endParaRPr lang="ko-KR" altLang="en-US" sz="800" dirty="0">
              <a:ln>
                <a:solidFill>
                  <a:schemeClr val="bg1">
                    <a:alpha val="30000"/>
                  </a:schemeClr>
                </a:solidFill>
              </a:ln>
              <a:solidFill>
                <a:schemeClr val="bg1"/>
              </a:solidFill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  <p:sp>
        <p:nvSpPr>
          <p:cNvPr id="11" name="직각 삼각형 10"/>
          <p:cNvSpPr/>
          <p:nvPr/>
        </p:nvSpPr>
        <p:spPr>
          <a:xfrm rot="10800000" flipV="1">
            <a:off x="7242810" y="5733415"/>
            <a:ext cx="1837690" cy="1044575"/>
          </a:xfrm>
          <a:prstGeom prst="rtTriangle">
            <a:avLst/>
          </a:prstGeom>
          <a:solidFill>
            <a:srgbClr val="005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3322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2231">
        <p:fade/>
      </p:transition>
    </mc:Choice>
    <mc:Fallback xmlns="">
      <p:transition spd="slow" advTm="32231">
        <p:fade/>
      </p:transition>
    </mc:Fallback>
  </mc:AlternateContent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Pages>17</Pages>
  <Words>1212</Words>
  <Characters>0</Characters>
  <Application>Microsoft Office PowerPoint</Application>
  <DocSecurity>0</DocSecurity>
  <PresentationFormat>화면 슬라이드 쇼(4:3)</PresentationFormat>
  <Lines>0</Lines>
  <Paragraphs>235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1" baseType="lpstr">
      <vt:lpstr>굴림체</vt:lpstr>
      <vt:lpstr>Arial</vt:lpstr>
      <vt:lpstr>맑은 고딕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KMB</dc:creator>
  <cp:lastModifiedBy>Lee Chang Won</cp:lastModifiedBy>
  <cp:revision>10</cp:revision>
  <dcterms:modified xsi:type="dcterms:W3CDTF">2022-06-13T16:17:06Z</dcterms:modified>
  <cp:version>9.103.112.46022</cp:version>
</cp:coreProperties>
</file>