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9" r:id="rId1"/>
  </p:sldMasterIdLst>
  <p:notesMasterIdLst>
    <p:notesMasterId r:id="rId36"/>
  </p:notesMasterIdLst>
  <p:sldIdLst>
    <p:sldId id="257" r:id="rId2"/>
    <p:sldId id="259" r:id="rId3"/>
    <p:sldId id="281" r:id="rId4"/>
    <p:sldId id="261" r:id="rId5"/>
    <p:sldId id="263" r:id="rId6"/>
    <p:sldId id="264" r:id="rId7"/>
    <p:sldId id="265" r:id="rId8"/>
    <p:sldId id="267" r:id="rId9"/>
    <p:sldId id="1257" r:id="rId10"/>
    <p:sldId id="1258" r:id="rId11"/>
    <p:sldId id="1259" r:id="rId12"/>
    <p:sldId id="1260" r:id="rId13"/>
    <p:sldId id="384" r:id="rId14"/>
    <p:sldId id="379" r:id="rId15"/>
    <p:sldId id="286" r:id="rId16"/>
    <p:sldId id="293" r:id="rId17"/>
    <p:sldId id="387" r:id="rId18"/>
    <p:sldId id="389" r:id="rId19"/>
    <p:sldId id="299" r:id="rId20"/>
    <p:sldId id="301" r:id="rId21"/>
    <p:sldId id="300" r:id="rId22"/>
    <p:sldId id="377" r:id="rId23"/>
    <p:sldId id="1248" r:id="rId24"/>
    <p:sldId id="382" r:id="rId25"/>
    <p:sldId id="1262" r:id="rId26"/>
    <p:sldId id="1263" r:id="rId27"/>
    <p:sldId id="1264" r:id="rId28"/>
    <p:sldId id="1265" r:id="rId29"/>
    <p:sldId id="1249" r:id="rId30"/>
    <p:sldId id="371" r:id="rId31"/>
    <p:sldId id="1266" r:id="rId32"/>
    <p:sldId id="375" r:id="rId33"/>
    <p:sldId id="1255" r:id="rId34"/>
    <p:sldId id="1256" r:id="rId35"/>
  </p:sldIdLst>
  <p:sldSz cx="9906000" cy="6858000" type="A4"/>
  <p:notesSz cx="6788150" cy="9923463"/>
  <p:defaultTextStyle>
    <a:defPPr>
      <a:defRPr lang="ko-KR">
        <a:uFillTx/>
      </a:defRPr>
    </a:defPPr>
    <a:lvl1pPr marL="0" algn="l" defTabSz="914400" latinLnBrk="1">
      <a:defRPr sz="1800" kern="1200">
        <a:solidFill>
          <a:schemeClr val="tx1"/>
        </a:solidFill>
        <a:uFillTx/>
        <a:latin typeface="+mn-lt"/>
        <a:ea typeface="+mn-ea"/>
        <a:cs typeface="+mn-cs"/>
      </a:defRPr>
    </a:lvl1pPr>
    <a:lvl2pPr marL="457200" algn="l" defTabSz="914400" latinLnBrk="1">
      <a:defRPr sz="1800" kern="1200">
        <a:solidFill>
          <a:schemeClr val="tx1"/>
        </a:solidFill>
        <a:uFillTx/>
        <a:latin typeface="+mn-lt"/>
        <a:ea typeface="+mn-ea"/>
        <a:cs typeface="+mn-cs"/>
      </a:defRPr>
    </a:lvl2pPr>
    <a:lvl3pPr marL="914400" algn="l" defTabSz="914400" latinLnBrk="1">
      <a:defRPr sz="1800" kern="1200">
        <a:solidFill>
          <a:schemeClr val="tx1"/>
        </a:solidFill>
        <a:uFillTx/>
        <a:latin typeface="+mn-lt"/>
        <a:ea typeface="+mn-ea"/>
        <a:cs typeface="+mn-cs"/>
      </a:defRPr>
    </a:lvl3pPr>
    <a:lvl4pPr marL="1371600" algn="l" defTabSz="914400" latinLnBrk="1">
      <a:defRPr sz="1800" kern="1200">
        <a:solidFill>
          <a:schemeClr val="tx1"/>
        </a:solidFill>
        <a:uFillTx/>
        <a:latin typeface="+mn-lt"/>
        <a:ea typeface="+mn-ea"/>
        <a:cs typeface="+mn-cs"/>
      </a:defRPr>
    </a:lvl4pPr>
    <a:lvl5pPr marL="1828800" algn="l" defTabSz="914400" latinLnBrk="1">
      <a:defRPr sz="1800" kern="1200">
        <a:solidFill>
          <a:schemeClr val="tx1"/>
        </a:solidFill>
        <a:uFillTx/>
        <a:latin typeface="+mn-lt"/>
        <a:ea typeface="+mn-ea"/>
        <a:cs typeface="+mn-cs"/>
      </a:defRPr>
    </a:lvl5pPr>
    <a:lvl6pPr marL="2286000" algn="l" defTabSz="914400" latinLnBrk="1">
      <a:defRPr sz="1800" kern="1200">
        <a:solidFill>
          <a:schemeClr val="tx1"/>
        </a:solidFill>
        <a:uFillTx/>
        <a:latin typeface="+mn-lt"/>
        <a:ea typeface="+mn-ea"/>
        <a:cs typeface="+mn-cs"/>
      </a:defRPr>
    </a:lvl6pPr>
    <a:lvl7pPr marL="2743200" algn="l" defTabSz="914400" latinLnBrk="1">
      <a:defRPr sz="1800" kern="1200">
        <a:solidFill>
          <a:schemeClr val="tx1"/>
        </a:solidFill>
        <a:uFillTx/>
        <a:latin typeface="+mn-lt"/>
        <a:ea typeface="+mn-ea"/>
        <a:cs typeface="+mn-cs"/>
      </a:defRPr>
    </a:lvl7pPr>
    <a:lvl8pPr marL="3200400" algn="l" defTabSz="914400" latinLnBrk="1">
      <a:defRPr sz="1800" kern="1200">
        <a:solidFill>
          <a:schemeClr val="tx1"/>
        </a:solidFill>
        <a:uFillTx/>
        <a:latin typeface="+mn-lt"/>
        <a:ea typeface="+mn-ea"/>
        <a:cs typeface="+mn-cs"/>
      </a:defRPr>
    </a:lvl8pPr>
    <a:lvl9pPr marL="3657600" algn="l" defTabSz="914400" latinLnBrk="1">
      <a:defRPr sz="1800" kern="1200">
        <a:solidFill>
          <a:schemeClr val="tx1"/>
        </a:solidFill>
        <a:uFillTx/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34">
          <p15:clr>
            <a:srgbClr val="A4A3A4"/>
          </p15:clr>
        </p15:guide>
        <p15:guide id="2" orient="horz" pos="3086">
          <p15:clr>
            <a:srgbClr val="A4A3A4"/>
          </p15:clr>
        </p15:guide>
        <p15:guide id="3" pos="31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08" autoAdjust="0"/>
    <p:restoredTop sz="95501" autoAdjust="0"/>
  </p:normalViewPr>
  <p:slideViewPr>
    <p:cSldViewPr>
      <p:cViewPr>
        <p:scale>
          <a:sx n="75" d="100"/>
          <a:sy n="75" d="100"/>
        </p:scale>
        <p:origin x="30" y="297"/>
      </p:cViewPr>
      <p:guideLst>
        <p:guide orient="horz" pos="2134"/>
        <p:guide orient="horz" pos="3086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63" d="100"/>
          <a:sy n="63" d="100"/>
        </p:scale>
        <p:origin x="2962" y="8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1532" cy="496173"/>
          </a:xfrm>
          <a:prstGeom prst="rect">
            <a:avLst/>
          </a:prstGeom>
        </p:spPr>
        <p:txBody>
          <a:bodyPr vert="horz" lIns="90937" tIns="45469" rIns="90937" bIns="45469" rtlCol="0"/>
          <a:lstStyle>
            <a:lvl1pPr algn="l">
              <a:defRPr sz="1200">
                <a:uFillTx/>
              </a:defRPr>
            </a:lvl1pPr>
          </a:lstStyle>
          <a:p>
            <a:endParaRPr lang="ko-KR" altLang="en-US">
              <a:uFillTx/>
            </a:endParaRPr>
          </a:p>
        </p:txBody>
      </p:sp>
      <p:sp>
        <p:nvSpPr>
          <p:cNvPr id="4" name="날짜 개체 틀 2"/>
          <p:cNvSpPr>
            <a:spLocks noGrp="1"/>
          </p:cNvSpPr>
          <p:nvPr>
            <p:ph type="dt" idx="1"/>
          </p:nvPr>
        </p:nvSpPr>
        <p:spPr>
          <a:xfrm>
            <a:off x="3845047" y="0"/>
            <a:ext cx="2941532" cy="496173"/>
          </a:xfrm>
          <a:prstGeom prst="rect">
            <a:avLst/>
          </a:prstGeom>
        </p:spPr>
        <p:txBody>
          <a:bodyPr vert="horz" lIns="90937" tIns="45469" rIns="90937" bIns="45469" rtlCol="0"/>
          <a:lstStyle>
            <a:lvl1pPr algn="r">
              <a:defRPr sz="1200">
                <a:uFillTx/>
              </a:defRPr>
            </a:lvl1pPr>
          </a:lstStyle>
          <a:p>
            <a:fld id="{81953B0B-5460-E402-E179-420A5E99521B}" type="datetimeFigureOut">
              <a:rPr lang="ko-KR" altLang="en-US">
                <a:uFillTx/>
              </a:rPr>
              <a:t>2021-06-22</a:t>
            </a:fld>
            <a:endParaRPr lang="ko-KR" altLang="en-US">
              <a:uFillTx/>
            </a:endParaRPr>
          </a:p>
        </p:txBody>
      </p:sp>
      <p:sp>
        <p:nvSpPr>
          <p:cNvPr id="6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708025" y="744538"/>
            <a:ext cx="5372100" cy="3721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937" tIns="45469" rIns="90937" bIns="45469" rtlCol="0" anchor="ctr"/>
          <a:lstStyle/>
          <a:p>
            <a:endParaRPr lang="ko-KR" altLang="en-US">
              <a:uFillTx/>
            </a:endParaRPr>
          </a:p>
        </p:txBody>
      </p:sp>
      <p:sp>
        <p:nvSpPr>
          <p:cNvPr id="8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78815" y="4713645"/>
            <a:ext cx="5430520" cy="4465559"/>
          </a:xfrm>
          <a:prstGeom prst="rect">
            <a:avLst/>
          </a:prstGeom>
        </p:spPr>
        <p:txBody>
          <a:bodyPr vert="horz" lIns="90937" tIns="45469" rIns="90937" bIns="45469" rtlCol="0"/>
          <a:lstStyle/>
          <a:p>
            <a:pPr lvl="0"/>
            <a:r>
              <a:rPr lang="ko-KR" altLang="en-US">
                <a:uFillTx/>
              </a:rPr>
              <a:t>마스터 텍스트 스타일을 편집합니다</a:t>
            </a:r>
          </a:p>
          <a:p>
            <a:pPr lvl="1"/>
            <a:r>
              <a:rPr lang="ko-KR" altLang="en-US">
                <a:uFillTx/>
              </a:rPr>
              <a:t>둘째 수준</a:t>
            </a:r>
          </a:p>
          <a:p>
            <a:pPr lvl="2"/>
            <a:r>
              <a:rPr lang="ko-KR" altLang="en-US">
                <a:uFillTx/>
              </a:rPr>
              <a:t>셋째 수준</a:t>
            </a:r>
          </a:p>
          <a:p>
            <a:pPr lvl="3"/>
            <a:r>
              <a:rPr lang="ko-KR" altLang="en-US">
                <a:uFillTx/>
              </a:rPr>
              <a:t>넷째 수준</a:t>
            </a:r>
          </a:p>
          <a:p>
            <a:pPr lvl="4"/>
            <a:r>
              <a:rPr lang="ko-KR" altLang="en-US">
                <a:uFillTx/>
              </a:rPr>
              <a:t>다섯째 수준</a:t>
            </a:r>
          </a:p>
        </p:txBody>
      </p:sp>
      <p:sp>
        <p:nvSpPr>
          <p:cNvPr id="10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9425568"/>
            <a:ext cx="2941532" cy="496173"/>
          </a:xfrm>
          <a:prstGeom prst="rect">
            <a:avLst/>
          </a:prstGeom>
        </p:spPr>
        <p:txBody>
          <a:bodyPr vert="horz" lIns="90937" tIns="45469" rIns="90937" bIns="45469" rtlCol="0" anchor="b"/>
          <a:lstStyle>
            <a:lvl1pPr algn="l">
              <a:defRPr sz="1200">
                <a:uFillTx/>
              </a:defRPr>
            </a:lvl1pPr>
          </a:lstStyle>
          <a:p>
            <a:endParaRPr lang="ko-KR" altLang="en-US">
              <a:uFillTx/>
            </a:endParaRPr>
          </a:p>
        </p:txBody>
      </p:sp>
      <p:sp>
        <p:nvSpPr>
          <p:cNvPr id="12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45047" y="9425568"/>
            <a:ext cx="2941532" cy="496173"/>
          </a:xfrm>
          <a:prstGeom prst="rect">
            <a:avLst/>
          </a:prstGeom>
        </p:spPr>
        <p:txBody>
          <a:bodyPr vert="horz" lIns="90937" tIns="45469" rIns="90937" bIns="45469" rtlCol="0" anchor="b"/>
          <a:lstStyle>
            <a:lvl1pPr algn="r">
              <a:defRPr sz="1200">
                <a:uFillTx/>
              </a:defRPr>
            </a:lvl1pPr>
          </a:lstStyle>
          <a:p>
            <a:fld id="{81953B0B-5460-E402-E179-420A5E99521B}" type="slidenum">
              <a:rPr lang="ko-KR" altLang="en-US">
                <a:uFillTx/>
              </a:rPr>
              <a:t>‹#›</a:t>
            </a:fld>
            <a:endParaRPr lang="ko-KR" altLang="en-US">
              <a:uFillTx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953B0B-5460-E402-E179-420A5E99521B}" type="slidenum">
              <a:rPr lang="ko-KR" altLang="en-US" smtClean="0">
                <a:uFillTx/>
              </a:rPr>
              <a:t>2</a:t>
            </a:fld>
            <a:endParaRPr lang="ko-KR" altLang="en-US"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227651146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953B0B-5460-E402-E179-420A5E99521B}" type="slidenum">
              <a:rPr lang="ko-KR" altLang="en-US" smtClean="0">
                <a:uFillTx/>
              </a:rPr>
              <a:t>27</a:t>
            </a:fld>
            <a:endParaRPr lang="ko-KR" altLang="en-US"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234057766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953B0B-5460-E402-E179-420A5E99521B}" type="slidenum">
              <a:rPr lang="ko-KR" altLang="en-US" smtClean="0">
                <a:uFillTx/>
              </a:rPr>
              <a:t>28</a:t>
            </a:fld>
            <a:endParaRPr lang="ko-KR" altLang="en-US"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425496895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953B0B-5460-E402-E179-420A5E99521B}" type="slidenum">
              <a:rPr lang="ko-KR" altLang="en-US" smtClean="0">
                <a:uFillTx/>
              </a:rPr>
              <a:t>29</a:t>
            </a:fld>
            <a:endParaRPr lang="ko-KR" altLang="en-US"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255160062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4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>
                <a:uFillTx/>
              </a:rPr>
              <a:t>동향</a:t>
            </a:r>
          </a:p>
        </p:txBody>
      </p:sp>
      <p:sp>
        <p:nvSpPr>
          <p:cNvPr id="6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953B0B-5460-E402-E179-420A5E99521B}" type="slidenum">
              <a:rPr lang="ko-KR" altLang="en-US">
                <a:solidFill>
                  <a:prstClr val="black"/>
                </a:solidFill>
                <a:uFillTx/>
              </a:rPr>
              <a:t>4</a:t>
            </a:fld>
            <a:endParaRPr lang="ko-KR" altLang="en-US">
              <a:solidFill>
                <a:prstClr val="black"/>
              </a:solidFill>
              <a:uFillTx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708025" y="744538"/>
            <a:ext cx="5372100" cy="3721100"/>
          </a:xfrm>
        </p:spPr>
      </p:sp>
      <p:sp>
        <p:nvSpPr>
          <p:cNvPr id="4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 dirty="0">
                <a:uFillTx/>
              </a:rPr>
              <a:t>앞서 제시한 본 연구의 목적을 달성하기 위하여 다음과 같은 연구 질문을 제시하고 실증적 연구를 진행하고자 합니다</a:t>
            </a:r>
            <a:r>
              <a:rPr lang="en-US" altLang="ko-KR" dirty="0">
                <a:uFillTx/>
              </a:rPr>
              <a:t>. </a:t>
            </a:r>
          </a:p>
          <a:p>
            <a:r>
              <a:rPr lang="ko-KR" altLang="en-US" dirty="0">
                <a:uFillTx/>
              </a:rPr>
              <a:t>이상의 연구질문에 대하여 답하는 것이 본 연구의 목적과 범위입니다</a:t>
            </a:r>
            <a:r>
              <a:rPr lang="en-US" altLang="ko-KR" dirty="0">
                <a:uFillTx/>
              </a:rPr>
              <a:t>. </a:t>
            </a:r>
          </a:p>
          <a:p>
            <a:endParaRPr lang="ko-KR" altLang="en-US" dirty="0">
              <a:uFillTx/>
            </a:endParaRPr>
          </a:p>
        </p:txBody>
      </p:sp>
      <p:sp>
        <p:nvSpPr>
          <p:cNvPr id="6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953B0B-5460-E402-E179-420A5E99521B}" type="slidenum">
              <a:rPr lang="ko-KR" altLang="en-US">
                <a:uFillTx/>
              </a:rPr>
              <a:t>6</a:t>
            </a:fld>
            <a:endParaRPr lang="ko-KR" altLang="en-US">
              <a:uFillTx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>
          <a:xfrm>
            <a:off x="708025" y="744538"/>
            <a:ext cx="5372100" cy="3721100"/>
          </a:xfrm>
        </p:spPr>
      </p:sp>
      <p:sp>
        <p:nvSpPr>
          <p:cNvPr id="4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>
              <a:uFillTx/>
            </a:endParaRPr>
          </a:p>
        </p:txBody>
      </p:sp>
      <p:sp>
        <p:nvSpPr>
          <p:cNvPr id="6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953B0B-5460-E402-E179-420A5E99521B}" type="slidenum">
              <a:rPr lang="ko-KR" altLang="en-US">
                <a:uFillTx/>
              </a:rPr>
              <a:t>7</a:t>
            </a:fld>
            <a:endParaRPr lang="ko-KR" altLang="en-US">
              <a:uFillTx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953B0B-5460-E402-E179-420A5E99521B}" type="slidenum">
              <a:rPr lang="ko-KR" altLang="en-US" smtClean="0">
                <a:uFillTx/>
              </a:rPr>
              <a:t>14</a:t>
            </a:fld>
            <a:endParaRPr lang="ko-KR" altLang="en-US"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301110496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953B0B-5460-E402-E179-420A5E99521B}" type="slidenum">
              <a:rPr lang="ko-KR" altLang="en-US" smtClean="0">
                <a:uFillTx/>
              </a:rPr>
              <a:t>23</a:t>
            </a:fld>
            <a:endParaRPr lang="ko-KR" altLang="en-US"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201047695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953B0B-5460-E402-E179-420A5E99521B}" type="slidenum">
              <a:rPr lang="ko-KR" altLang="en-US" smtClean="0">
                <a:uFillTx/>
              </a:rPr>
              <a:t>24</a:t>
            </a:fld>
            <a:endParaRPr lang="ko-KR" altLang="en-US"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92744919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953B0B-5460-E402-E179-420A5E99521B}" type="slidenum">
              <a:rPr lang="ko-KR" altLang="en-US" smtClean="0">
                <a:uFillTx/>
              </a:rPr>
              <a:t>25</a:t>
            </a:fld>
            <a:endParaRPr lang="ko-KR" altLang="en-US"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54467911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1953B0B-5460-E402-E179-420A5E99521B}" type="slidenum">
              <a:rPr lang="ko-KR" altLang="en-US" smtClean="0">
                <a:uFillTx/>
              </a:rPr>
              <a:t>26</a:t>
            </a:fld>
            <a:endParaRPr lang="ko-KR" altLang="en-US">
              <a:uFillTx/>
            </a:endParaRPr>
          </a:p>
        </p:txBody>
      </p:sp>
    </p:spTree>
    <p:extLst>
      <p:ext uri="{BB962C8B-B14F-4D97-AF65-F5344CB8AC3E}">
        <p14:creationId xmlns:p14="http://schemas.microsoft.com/office/powerpoint/2010/main" val="12593470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그룹 14"/>
          <p:cNvGrpSpPr/>
          <p:nvPr/>
        </p:nvGrpSpPr>
        <p:grpSpPr>
          <a:xfrm>
            <a:off x="12700" y="1752083"/>
            <a:ext cx="9906000" cy="1698072"/>
            <a:chOff x="12700" y="2205038"/>
            <a:chExt cx="9906000" cy="792162"/>
          </a:xfrm>
        </p:grpSpPr>
        <p:sp>
          <p:nvSpPr>
            <p:cNvPr id="2" name="Rectangle 136"/>
            <p:cNvSpPr>
              <a:spLocks noChangeArrowheads="1"/>
            </p:cNvSpPr>
            <p:nvPr userDrawn="1"/>
          </p:nvSpPr>
          <p:spPr bwMode="auto">
            <a:xfrm>
              <a:off x="2228850" y="2205038"/>
              <a:ext cx="7689850" cy="792162"/>
            </a:xfrm>
            <a:prstGeom prst="rect">
              <a:avLst/>
            </a:prstGeom>
            <a:solidFill>
              <a:srgbClr val="000066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ko-KR" altLang="en-US">
                <a:uFillTx/>
              </a:endParaRPr>
            </a:p>
          </p:txBody>
        </p:sp>
        <p:sp>
          <p:nvSpPr>
            <p:cNvPr id="3" name="Rectangle 137"/>
            <p:cNvSpPr>
              <a:spLocks noChangeArrowheads="1"/>
            </p:cNvSpPr>
            <p:nvPr userDrawn="1"/>
          </p:nvSpPr>
          <p:spPr bwMode="auto">
            <a:xfrm>
              <a:off x="12700" y="2205038"/>
              <a:ext cx="2216150" cy="792162"/>
            </a:xfrm>
            <a:prstGeom prst="rect">
              <a:avLst/>
            </a:prstGeom>
            <a:gradFill rotWithShape="1">
              <a:gsLst>
                <a:gs pos="0">
                  <a:srgbClr val="000066">
                    <a:gamma/>
                    <a:tint val="30196"/>
                    <a:invGamma/>
                  </a:srgbClr>
                </a:gs>
                <a:gs pos="100000">
                  <a:srgbClr val="000066"/>
                </a:gs>
              </a:gsLst>
              <a:lin ang="0" scaled="1"/>
            </a:gradFill>
            <a:ln>
              <a:noFill/>
            </a:ln>
            <a:effectLst/>
          </p:spPr>
          <p:txBody>
            <a:bodyPr wrap="none" anchor="ctr"/>
            <a:lstStyle/>
            <a:p>
              <a:endParaRPr lang="ko-KR" altLang="en-US">
                <a:uFillTx/>
              </a:endParaRPr>
            </a:p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그룹 6"/>
          <p:cNvGrpSpPr/>
          <p:nvPr/>
        </p:nvGrpSpPr>
        <p:grpSpPr>
          <a:xfrm>
            <a:off x="444502" y="1032172"/>
            <a:ext cx="9001125" cy="36000"/>
            <a:chOff x="444500" y="939908"/>
            <a:chExt cx="9001125" cy="36000"/>
          </a:xfrm>
        </p:grpSpPr>
        <p:sp>
          <p:nvSpPr>
            <p:cNvPr id="2" name="Rectangle 5"/>
            <p:cNvSpPr>
              <a:spLocks noChangeArrowheads="1"/>
            </p:cNvSpPr>
            <p:nvPr/>
          </p:nvSpPr>
          <p:spPr bwMode="auto">
            <a:xfrm>
              <a:off x="444500" y="939908"/>
              <a:ext cx="8064500" cy="360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</a:endParaRPr>
            </a:p>
          </p:txBody>
        </p:sp>
        <p:sp>
          <p:nvSpPr>
            <p:cNvPr id="3" name="Rectangle 6"/>
            <p:cNvSpPr>
              <a:spLocks noChangeArrowheads="1"/>
            </p:cNvSpPr>
            <p:nvPr/>
          </p:nvSpPr>
          <p:spPr bwMode="auto">
            <a:xfrm>
              <a:off x="7645400" y="939908"/>
              <a:ext cx="1800225" cy="36000"/>
            </a:xfrm>
            <a:prstGeom prst="rect">
              <a:avLst/>
            </a:prstGeom>
            <a:solidFill>
              <a:srgbClr val="002060"/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</a:endParaRPr>
            </a:p>
          </p:txBody>
        </p:sp>
      </p:grpSp>
      <p:sp>
        <p:nvSpPr>
          <p:cNvPr id="6" name="Rectangle 21"/>
          <p:cNvSpPr>
            <a:spLocks noChangeArrowheads="1"/>
          </p:cNvSpPr>
          <p:nvPr userDrawn="1"/>
        </p:nvSpPr>
        <p:spPr bwMode="gray">
          <a:xfrm>
            <a:off x="4681885" y="6609289"/>
            <a:ext cx="538294" cy="22826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 lIns="90488" tIns="44450" rIns="90488" bIns="44450">
            <a:spAutoFit/>
          </a:bodyPr>
          <a:lstStyle/>
          <a:p>
            <a:pPr algn="ctr" defTabSz="762000">
              <a:defRPr>
                <a:uFillTx/>
              </a:defRPr>
            </a:pPr>
            <a:fld id="{81953B0B-5460-E402-E179-420A5E99521B}" type="slidenum">
              <a:rPr lang="en-US" altLang="ko-KR" sz="900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rPr>
              <a:t>‹#›</a:t>
            </a:fld>
            <a:endParaRPr lang="en-US" altLang="ko-KR" sz="900">
              <a:solidFill>
                <a:prstClr val="black"/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0" name="그룹 20"/>
          <p:cNvGrpSpPr/>
          <p:nvPr/>
        </p:nvGrpSpPr>
        <p:grpSpPr>
          <a:xfrm>
            <a:off x="0" y="6818671"/>
            <a:ext cx="9912359" cy="78658"/>
            <a:chOff x="-14748" y="0"/>
            <a:chExt cx="9912359" cy="78658"/>
          </a:xfrm>
        </p:grpSpPr>
        <p:sp>
          <p:nvSpPr>
            <p:cNvPr id="8" name="Rectangle 5"/>
            <p:cNvSpPr>
              <a:spLocks noChangeArrowheads="1"/>
            </p:cNvSpPr>
            <p:nvPr/>
          </p:nvSpPr>
          <p:spPr bwMode="auto">
            <a:xfrm>
              <a:off x="-14748" y="0"/>
              <a:ext cx="8888430" cy="7865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  <p:sp>
          <p:nvSpPr>
            <p:cNvPr id="9" name="Rectangle 6"/>
            <p:cNvSpPr>
              <a:spLocks noChangeArrowheads="1"/>
            </p:cNvSpPr>
            <p:nvPr/>
          </p:nvSpPr>
          <p:spPr bwMode="auto">
            <a:xfrm>
              <a:off x="7913461" y="0"/>
              <a:ext cx="1984150" cy="78658"/>
            </a:xfrm>
            <a:prstGeom prst="rect">
              <a:avLst/>
            </a:prstGeom>
            <a:solidFill>
              <a:srgbClr val="002060"/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</p:grpSp>
      <p:grpSp>
        <p:nvGrpSpPr>
          <p:cNvPr id="14" name="그룹 23"/>
          <p:cNvGrpSpPr/>
          <p:nvPr/>
        </p:nvGrpSpPr>
        <p:grpSpPr>
          <a:xfrm>
            <a:off x="-6358" y="0"/>
            <a:ext cx="9912359" cy="78658"/>
            <a:chOff x="-14748" y="0"/>
            <a:chExt cx="9912359" cy="78658"/>
          </a:xfrm>
        </p:grpSpPr>
        <p:sp>
          <p:nvSpPr>
            <p:cNvPr id="12" name="Rectangle 5"/>
            <p:cNvSpPr>
              <a:spLocks noChangeArrowheads="1"/>
            </p:cNvSpPr>
            <p:nvPr/>
          </p:nvSpPr>
          <p:spPr bwMode="auto">
            <a:xfrm>
              <a:off x="-14748" y="0"/>
              <a:ext cx="8888430" cy="7865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  <p:sp>
          <p:nvSpPr>
            <p:cNvPr id="13" name="Rectangle 6"/>
            <p:cNvSpPr>
              <a:spLocks noChangeArrowheads="1"/>
            </p:cNvSpPr>
            <p:nvPr/>
          </p:nvSpPr>
          <p:spPr bwMode="auto">
            <a:xfrm>
              <a:off x="7913461" y="0"/>
              <a:ext cx="1984150" cy="78658"/>
            </a:xfrm>
            <a:prstGeom prst="rect">
              <a:avLst/>
            </a:prstGeom>
            <a:solidFill>
              <a:srgbClr val="002060"/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</p:grp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그룹 6">
            <a:extLst>
              <a:ext uri="{FF2B5EF4-FFF2-40B4-BE49-F238E27FC236}">
                <a16:creationId xmlns:a16="http://schemas.microsoft.com/office/drawing/2014/main" id="{2046FA53-7536-494C-AB78-C9C10E3984EB}"/>
              </a:ext>
            </a:extLst>
          </p:cNvPr>
          <p:cNvGrpSpPr/>
          <p:nvPr userDrawn="1"/>
        </p:nvGrpSpPr>
        <p:grpSpPr>
          <a:xfrm>
            <a:off x="444502" y="1032172"/>
            <a:ext cx="9001125" cy="36000"/>
            <a:chOff x="444500" y="939908"/>
            <a:chExt cx="9001125" cy="36000"/>
          </a:xfrm>
        </p:grpSpPr>
        <p:sp>
          <p:nvSpPr>
            <p:cNvPr id="9" name="Rectangle 5">
              <a:extLst>
                <a:ext uri="{FF2B5EF4-FFF2-40B4-BE49-F238E27FC236}">
                  <a16:creationId xmlns:a16="http://schemas.microsoft.com/office/drawing/2014/main" id="{569074B8-B223-47B3-8E86-416F757C285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44500" y="939908"/>
              <a:ext cx="8064500" cy="3600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</a:endParaRPr>
            </a:p>
          </p:txBody>
        </p:sp>
        <p:sp>
          <p:nvSpPr>
            <p:cNvPr id="10" name="Rectangle 6">
              <a:extLst>
                <a:ext uri="{FF2B5EF4-FFF2-40B4-BE49-F238E27FC236}">
                  <a16:creationId xmlns:a16="http://schemas.microsoft.com/office/drawing/2014/main" id="{29330045-2C8F-47C1-B2B2-4936650269F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645400" y="939908"/>
              <a:ext cx="1800225" cy="36000"/>
            </a:xfrm>
            <a:prstGeom prst="rect">
              <a:avLst/>
            </a:prstGeom>
            <a:solidFill>
              <a:srgbClr val="002060"/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</a:endParaRPr>
            </a:p>
          </p:txBody>
        </p:sp>
      </p:grpSp>
      <p:sp>
        <p:nvSpPr>
          <p:cNvPr id="11" name="Rectangle 21">
            <a:extLst>
              <a:ext uri="{FF2B5EF4-FFF2-40B4-BE49-F238E27FC236}">
                <a16:creationId xmlns:a16="http://schemas.microsoft.com/office/drawing/2014/main" id="{B1838036-C01E-4614-AB0F-8175DB647F6E}"/>
              </a:ext>
            </a:extLst>
          </p:cNvPr>
          <p:cNvSpPr>
            <a:spLocks noChangeArrowheads="1"/>
          </p:cNvSpPr>
          <p:nvPr userDrawn="1"/>
        </p:nvSpPr>
        <p:spPr bwMode="gray">
          <a:xfrm>
            <a:off x="4681885" y="6609289"/>
            <a:ext cx="538294" cy="22826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square" lIns="90488" tIns="44450" rIns="90488" bIns="44450">
            <a:spAutoFit/>
          </a:bodyPr>
          <a:lstStyle/>
          <a:p>
            <a:pPr algn="ctr" defTabSz="762000">
              <a:defRPr>
                <a:uFillTx/>
              </a:defRPr>
            </a:pPr>
            <a:fld id="{81953B0B-5460-E402-E179-420A5E99521B}" type="slidenum">
              <a:rPr lang="en-US" altLang="ko-KR" sz="900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rPr>
              <a:t>‹#›</a:t>
            </a:fld>
            <a:endParaRPr lang="en-US" altLang="ko-KR" sz="900">
              <a:solidFill>
                <a:prstClr val="black"/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2" name="그룹 20">
            <a:extLst>
              <a:ext uri="{FF2B5EF4-FFF2-40B4-BE49-F238E27FC236}">
                <a16:creationId xmlns:a16="http://schemas.microsoft.com/office/drawing/2014/main" id="{3067295E-3C69-480B-9A81-BC7A1F0878EC}"/>
              </a:ext>
            </a:extLst>
          </p:cNvPr>
          <p:cNvGrpSpPr/>
          <p:nvPr userDrawn="1"/>
        </p:nvGrpSpPr>
        <p:grpSpPr>
          <a:xfrm>
            <a:off x="0" y="6818671"/>
            <a:ext cx="9912359" cy="78658"/>
            <a:chOff x="-14748" y="0"/>
            <a:chExt cx="9912359" cy="78658"/>
          </a:xfrm>
        </p:grpSpPr>
        <p:sp>
          <p:nvSpPr>
            <p:cNvPr id="13" name="Rectangle 5">
              <a:extLst>
                <a:ext uri="{FF2B5EF4-FFF2-40B4-BE49-F238E27FC236}">
                  <a16:creationId xmlns:a16="http://schemas.microsoft.com/office/drawing/2014/main" id="{30E53F80-6F2C-49BC-8C15-2E15D870882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14748" y="0"/>
              <a:ext cx="8888430" cy="7865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  <p:sp>
          <p:nvSpPr>
            <p:cNvPr id="14" name="Rectangle 6">
              <a:extLst>
                <a:ext uri="{FF2B5EF4-FFF2-40B4-BE49-F238E27FC236}">
                  <a16:creationId xmlns:a16="http://schemas.microsoft.com/office/drawing/2014/main" id="{8870E9C4-BC54-4043-8885-EC22F9D0073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13461" y="0"/>
              <a:ext cx="1984150" cy="78658"/>
            </a:xfrm>
            <a:prstGeom prst="rect">
              <a:avLst/>
            </a:prstGeom>
            <a:solidFill>
              <a:srgbClr val="002060"/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</p:grpSp>
      <p:grpSp>
        <p:nvGrpSpPr>
          <p:cNvPr id="15" name="그룹 23">
            <a:extLst>
              <a:ext uri="{FF2B5EF4-FFF2-40B4-BE49-F238E27FC236}">
                <a16:creationId xmlns:a16="http://schemas.microsoft.com/office/drawing/2014/main" id="{58C284BE-6828-415E-B8AF-2736F1E4BE1A}"/>
              </a:ext>
            </a:extLst>
          </p:cNvPr>
          <p:cNvGrpSpPr/>
          <p:nvPr userDrawn="1"/>
        </p:nvGrpSpPr>
        <p:grpSpPr>
          <a:xfrm>
            <a:off x="-6358" y="0"/>
            <a:ext cx="9912359" cy="78658"/>
            <a:chOff x="-14748" y="0"/>
            <a:chExt cx="9912359" cy="78658"/>
          </a:xfrm>
        </p:grpSpPr>
        <p:sp>
          <p:nvSpPr>
            <p:cNvPr id="16" name="Rectangle 5">
              <a:extLst>
                <a:ext uri="{FF2B5EF4-FFF2-40B4-BE49-F238E27FC236}">
                  <a16:creationId xmlns:a16="http://schemas.microsoft.com/office/drawing/2014/main" id="{851A0552-9803-4E35-8E37-4E848833252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14748" y="0"/>
              <a:ext cx="8888430" cy="78658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  <p:sp>
          <p:nvSpPr>
            <p:cNvPr id="17" name="Rectangle 6">
              <a:extLst>
                <a:ext uri="{FF2B5EF4-FFF2-40B4-BE49-F238E27FC236}">
                  <a16:creationId xmlns:a16="http://schemas.microsoft.com/office/drawing/2014/main" id="{30D8794E-2048-42A4-ACCD-5D9DBBA9618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13461" y="0"/>
              <a:ext cx="1984150" cy="78658"/>
            </a:xfrm>
            <a:prstGeom prst="rect">
              <a:avLst/>
            </a:prstGeom>
            <a:solidFill>
              <a:srgbClr val="002060"/>
            </a:soli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ko-KR" altLang="ko-KR">
                <a:solidFill>
                  <a:prstClr val="black"/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</p:grp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9" y="365129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>
                <a:uFillTx/>
              </a:rPr>
              <a:t>마스터 제목 스타일 편집</a:t>
            </a:r>
            <a:endParaRPr lang="en-US">
              <a:uFillTx/>
            </a:endParaRPr>
          </a:p>
        </p:txBody>
      </p:sp>
      <p:sp>
        <p:nvSpPr>
          <p:cNvPr id="4" name="Text Placeholder 2"/>
          <p:cNvSpPr>
            <a:spLocks noGrp="1"/>
          </p:cNvSpPr>
          <p:nvPr>
            <p:ph type="body" idx="1"/>
          </p:nvPr>
        </p:nvSpPr>
        <p:spPr>
          <a:xfrm>
            <a:off x="681039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>
                <a:uFillTx/>
              </a:rPr>
              <a:t>마스터 텍스트 스타일을 편집합니다</a:t>
            </a:r>
          </a:p>
          <a:p>
            <a:pPr lvl="1"/>
            <a:r>
              <a:rPr lang="ko-KR" altLang="en-US">
                <a:uFillTx/>
              </a:rPr>
              <a:t>둘째 수준</a:t>
            </a:r>
          </a:p>
          <a:p>
            <a:pPr lvl="2"/>
            <a:r>
              <a:rPr lang="ko-KR" altLang="en-US">
                <a:uFillTx/>
              </a:rPr>
              <a:t>셋째 수준</a:t>
            </a:r>
          </a:p>
          <a:p>
            <a:pPr lvl="3"/>
            <a:r>
              <a:rPr lang="ko-KR" altLang="en-US">
                <a:uFillTx/>
              </a:rPr>
              <a:t>넷째 수준</a:t>
            </a:r>
          </a:p>
          <a:p>
            <a:pPr lvl="4"/>
            <a:r>
              <a:rPr lang="ko-KR" altLang="en-US">
                <a:uFillTx/>
              </a:rPr>
              <a:t>다섯째 수준</a:t>
            </a:r>
            <a:endParaRPr lang="en-US">
              <a:uFillTx/>
            </a:endParaRPr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4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uFillTx/>
              </a:defRPr>
            </a:lvl1pPr>
          </a:lstStyle>
          <a:p>
            <a:fld id="{81953B0B-5460-E402-E179-420A5E99521B}" type="datetimeFigureOut">
              <a:rPr lang="ko-KR" altLang="en-US">
                <a:uFillTx/>
              </a:rPr>
              <a:t>2021-06-22</a:t>
            </a:fld>
            <a:endParaRPr lang="ko-KR" altLang="en-US">
              <a:uFillTx/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4" y="6356354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uFillTx/>
              </a:defRPr>
            </a:lvl1pPr>
          </a:lstStyle>
          <a:p>
            <a:endParaRPr lang="ko-KR" altLang="en-US">
              <a:uFillTx/>
            </a:endParaRPr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4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uFillTx/>
              </a:defRPr>
            </a:lvl1pPr>
          </a:lstStyle>
          <a:p>
            <a:fld id="{81953B0B-5460-E402-E179-420A5E99521B}" type="slidenum">
              <a:rPr lang="ko-KR" altLang="en-US">
                <a:uFillTx/>
              </a:rPr>
              <a:t>‹#›</a:t>
            </a:fld>
            <a:endParaRPr lang="ko-KR" altLang="en-US">
              <a:uFillTx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93649" r:id="rId1"/>
    <p:sldLayoutId id="2147493652" r:id="rId2"/>
    <p:sldLayoutId id="2147493650" r:id="rId3"/>
  </p:sldLayoutIdLst>
  <p:txStyles>
    <p:titleStyle>
      <a:lvl1pPr algn="l" defTabSz="914400" latinLnBrk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latinLnBrk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uFillTx/>
          <a:latin typeface="+mn-lt"/>
          <a:ea typeface="+mn-ea"/>
          <a:cs typeface="+mn-cs"/>
        </a:defRPr>
      </a:lvl1pPr>
      <a:lvl2pPr marL="685800" indent="-228600" algn="l" defTabSz="914400" latinLnBrk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uFillTx/>
          <a:latin typeface="+mn-lt"/>
          <a:ea typeface="+mn-ea"/>
          <a:cs typeface="+mn-cs"/>
        </a:defRPr>
      </a:lvl2pPr>
      <a:lvl3pPr marL="1143000" indent="-228600" algn="l" defTabSz="914400" latinLnBrk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uFillTx/>
          <a:latin typeface="+mn-lt"/>
          <a:ea typeface="+mn-ea"/>
          <a:cs typeface="+mn-cs"/>
        </a:defRPr>
      </a:lvl3pPr>
      <a:lvl4pPr marL="1600200" indent="-228600" algn="l" defTabSz="914400" latinLnBrk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4pPr>
      <a:lvl5pPr marL="2057400" indent="-228600" algn="l" defTabSz="914400" latinLnBrk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5pPr>
      <a:lvl6pPr marL="2514600" indent="-228600" algn="l" defTabSz="914400" latinLnBrk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6pPr>
      <a:lvl7pPr marL="2971800" indent="-228600" algn="l" defTabSz="914400" latinLnBrk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7pPr>
      <a:lvl8pPr marL="3429000" indent="-228600" algn="l" defTabSz="914400" latinLnBrk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8pPr>
      <a:lvl9pPr marL="3886200" indent="-228600" algn="l" defTabSz="914400" latinLnBrk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9pPr>
    </p:bodyStyle>
    <p:otherStyle>
      <a:defPPr>
        <a:defRPr lang="en-US">
          <a:uFillTx/>
        </a:defRPr>
      </a:defPPr>
      <a:lvl1pPr marL="0" algn="l" defTabSz="914400" latinLnBrk="1"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1pPr>
      <a:lvl2pPr marL="457200" algn="l" defTabSz="914400" latinLnBrk="1"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2pPr>
      <a:lvl3pPr marL="914400" algn="l" defTabSz="914400" latinLnBrk="1"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3pPr>
      <a:lvl4pPr marL="1371600" algn="l" defTabSz="914400" latinLnBrk="1"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4pPr>
      <a:lvl5pPr marL="1828800" algn="l" defTabSz="914400" latinLnBrk="1"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5pPr>
      <a:lvl6pPr marL="2286000" algn="l" defTabSz="914400" latinLnBrk="1"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6pPr>
      <a:lvl7pPr marL="2743200" algn="l" defTabSz="914400" latinLnBrk="1"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7pPr>
      <a:lvl8pPr marL="3200400" algn="l" defTabSz="914400" latinLnBrk="1"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8pPr>
      <a:lvl9pPr marL="3657600" algn="l" defTabSz="914400" latinLnBrk="1">
        <a:defRPr sz="1800" kern="1200">
          <a:solidFill>
            <a:schemeClr val="tx1"/>
          </a:solidFill>
          <a:uFillTx/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newlms@hanmail.net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>
          <a:xfrm>
            <a:off x="1928664" y="1842793"/>
            <a:ext cx="8094408" cy="1470025"/>
          </a:xfrm>
          <a:prstGeom prst="rect">
            <a:avLst/>
          </a:prstGeom>
        </p:spPr>
        <p:txBody>
          <a:bodyPr lIns="91440" tIns="45720" rIns="288000" bIns="45720" anchor="ctr"/>
          <a:lstStyle>
            <a:lvl1pPr algn="r" defTabSz="914400" latinLnBrk="1">
              <a:lnSpc>
                <a:spcPct val="90000"/>
              </a:lnSpc>
              <a:spcBef>
                <a:spcPct val="0"/>
              </a:spcBef>
              <a:buClr>
                <a:srgbClr val="EC6B14"/>
              </a:buClr>
              <a:buFont typeface="Marlett"/>
              <a:buNone/>
              <a:defRPr sz="2800" b="0" kern="1200">
                <a:solidFill>
                  <a:schemeClr val="bg1"/>
                </a:solidFill>
                <a:uFillTx/>
                <a:latin typeface="+mj-lt"/>
                <a:ea typeface="HY견고딕"/>
                <a:cs typeface="+mj-cs"/>
              </a:defRPr>
            </a:lvl1pPr>
          </a:lstStyle>
          <a:p>
            <a:pPr>
              <a:lnSpc>
                <a:spcPct val="100000"/>
              </a:lnSpc>
            </a:pPr>
            <a:r>
              <a:rPr lang="ko-KR" altLang="en-US" dirty="0">
                <a:uFillTx/>
                <a:latin typeface="HY헤드라인M"/>
                <a:ea typeface="HY헤드라인M"/>
              </a:rPr>
              <a:t>프로젝트 리스크와 성공의 연관성에 관한 연구</a:t>
            </a:r>
          </a:p>
        </p:txBody>
      </p:sp>
      <p:sp>
        <p:nvSpPr>
          <p:cNvPr id="7" name="TextBox 8">
            <a:extLst>
              <a:ext uri="{FF2B5EF4-FFF2-40B4-BE49-F238E27FC236}">
                <a16:creationId xmlns:a16="http://schemas.microsoft.com/office/drawing/2014/main" id="{D49CC581-642F-4075-921D-9F0FC93FBD3B}"/>
              </a:ext>
            </a:extLst>
          </p:cNvPr>
          <p:cNvSpPr/>
          <p:nvPr/>
        </p:nvSpPr>
        <p:spPr>
          <a:xfrm>
            <a:off x="2864769" y="5301208"/>
            <a:ext cx="704123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  <a:buClr>
                <a:srgbClr val="EC6B14"/>
              </a:buClr>
            </a:pPr>
            <a:r>
              <a:rPr lang="ko-KR" altLang="en-US" sz="1600" dirty="0">
                <a:latin typeface="+mn-ea"/>
                <a:cs typeface="Arial" panose="020B0604020202020204" pitchFamily="34" charset="0"/>
              </a:rPr>
              <a:t>이 문 선</a:t>
            </a:r>
            <a:r>
              <a:rPr lang="en-US" altLang="ko-KR" sz="1600" dirty="0">
                <a:latin typeface="+mn-ea"/>
                <a:cs typeface="Arial" panose="020B0604020202020204" pitchFamily="34" charset="0"/>
              </a:rPr>
              <a:t>(</a:t>
            </a:r>
            <a:r>
              <a:rPr lang="ko-KR" altLang="en-US" sz="1600" dirty="0">
                <a:latin typeface="+mn-ea"/>
                <a:cs typeface="Arial" panose="020B0604020202020204" pitchFamily="34" charset="0"/>
              </a:rPr>
              <a:t>한양대학교 대학원 경영학과 박사과정</a:t>
            </a:r>
            <a:r>
              <a:rPr lang="en-US" altLang="ko-KR" sz="1600" dirty="0">
                <a:latin typeface="+mn-ea"/>
                <a:cs typeface="Arial" panose="020B0604020202020204" pitchFamily="34" charset="0"/>
              </a:rPr>
              <a:t>,</a:t>
            </a:r>
            <a:r>
              <a:rPr lang="ko-KR" altLang="en-US" sz="1600" dirty="0">
                <a:latin typeface="+mn-ea"/>
                <a:cs typeface="Arial" panose="020B0604020202020204" pitchFamily="34" charset="0"/>
              </a:rPr>
              <a:t> </a:t>
            </a:r>
            <a:r>
              <a:rPr lang="en-US" altLang="ko-KR" sz="1600" dirty="0">
                <a:latin typeface="+mn-ea"/>
                <a:cs typeface="Arial" panose="020B0604020202020204" pitchFamily="34" charset="0"/>
                <a:hlinkClick r:id="rId2"/>
              </a:rPr>
              <a:t>newlms</a:t>
            </a:r>
            <a:r>
              <a:rPr lang="en-US" altLang="ko-KR" sz="1600" u="sng" dirty="0">
                <a:latin typeface="+mn-ea"/>
                <a:hlinkClick r:id="rId2"/>
              </a:rPr>
              <a:t>@hanmail.net</a:t>
            </a:r>
            <a:r>
              <a:rPr lang="en-US" altLang="ko-KR" sz="1600" u="sng" dirty="0">
                <a:latin typeface="+mn-ea"/>
              </a:rPr>
              <a:t>)</a:t>
            </a:r>
          </a:p>
          <a:p>
            <a:pPr latinLnBrk="0"/>
            <a:r>
              <a:rPr lang="ko-KR" altLang="en-US" sz="1600" dirty="0">
                <a:latin typeface="+mn-ea"/>
                <a:cs typeface="Arial" panose="020B0604020202020204" pitchFamily="34" charset="0"/>
              </a:rPr>
              <a:t>김 승 철</a:t>
            </a:r>
            <a:r>
              <a:rPr lang="en-US" altLang="ko-KR" sz="1600" dirty="0">
                <a:latin typeface="+mn-ea"/>
                <a:cs typeface="Arial" panose="020B0604020202020204" pitchFamily="34" charset="0"/>
              </a:rPr>
              <a:t>(</a:t>
            </a:r>
            <a:r>
              <a:rPr lang="ko-KR" altLang="en-US" sz="1600" dirty="0">
                <a:latin typeface="+mn-ea"/>
              </a:rPr>
              <a:t>한양대학교 경영대학 교수</a:t>
            </a:r>
            <a:r>
              <a:rPr lang="en-US" altLang="ko-KR" sz="1600" dirty="0">
                <a:latin typeface="+mn-ea"/>
              </a:rPr>
              <a:t>,</a:t>
            </a:r>
            <a:r>
              <a:rPr lang="en-US" sz="1600" u="sng" dirty="0">
                <a:latin typeface="+mn-ea"/>
              </a:rPr>
              <a:t> sckim888@hanyang.ac.kr</a:t>
            </a:r>
            <a:r>
              <a:rPr lang="en-US" altLang="ko-KR" sz="1600" dirty="0">
                <a:latin typeface="+mn-ea"/>
                <a:cs typeface="Arial" panose="020B0604020202020204" pitchFamily="34" charset="0"/>
              </a:rPr>
              <a:t>)</a:t>
            </a:r>
            <a:endParaRPr lang="ko-KR" altLang="en-US" sz="1600" dirty="0">
              <a:latin typeface="+mn-ea"/>
              <a:cs typeface="Arial" panose="020B0604020202020204" pitchFamily="34" charset="0"/>
            </a:endParaRPr>
          </a:p>
        </p:txBody>
      </p:sp>
      <p:sp>
        <p:nvSpPr>
          <p:cNvPr id="8" name="Rectangle 11">
            <a:extLst>
              <a:ext uri="{FF2B5EF4-FFF2-40B4-BE49-F238E27FC236}">
                <a16:creationId xmlns:a16="http://schemas.microsoft.com/office/drawing/2014/main" id="{EEC55B46-4ECD-483C-85B5-5D4716255BF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856656" y="3573016"/>
            <a:ext cx="7416824" cy="12961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0" indent="0" algn="ctr" rtl="0" eaLnBrk="0" fontAlgn="base" latinLnBrk="1" hangingPunct="0">
              <a:spcBef>
                <a:spcPct val="100000"/>
              </a:spcBef>
              <a:spcAft>
                <a:spcPct val="0"/>
              </a:spcAft>
              <a:buClr>
                <a:schemeClr val="tx1"/>
              </a:buClr>
              <a:buFont typeface="Wingdings" pitchFamily="2" charset="2"/>
              <a:buNone/>
              <a:tabLst>
                <a:tab pos="0" algn="l"/>
              </a:tabLst>
              <a:defRPr sz="2000" b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2438" indent="-185738" algn="l" rtl="0" eaLnBrk="0" fontAlgn="base" latinLnBrk="1" hangingPunct="0">
              <a:spcBef>
                <a:spcPct val="50000"/>
              </a:spcBef>
              <a:spcAft>
                <a:spcPct val="0"/>
              </a:spcAft>
              <a:buClr>
                <a:schemeClr val="tx1"/>
              </a:buClr>
              <a:buSzPct val="85000"/>
              <a:buFont typeface="Wingdings" pitchFamily="2" charset="2"/>
              <a:buChar char="m"/>
              <a:tabLst>
                <a:tab pos="0" algn="l"/>
              </a:tabLst>
              <a:defRPr sz="2800" b="1">
                <a:solidFill>
                  <a:schemeClr val="tx1"/>
                </a:solidFill>
                <a:latin typeface="+mn-lt"/>
                <a:ea typeface="+mn-ea"/>
              </a:defRPr>
            </a:lvl2pPr>
            <a:lvl3pPr marL="808038" indent="-176213" algn="l" rtl="0" eaLnBrk="0" fontAlgn="base" latinLnBrk="1" hangingPunct="0">
              <a:spcBef>
                <a:spcPct val="50000"/>
              </a:spcBef>
              <a:spcAft>
                <a:spcPct val="0"/>
              </a:spcAft>
              <a:buClr>
                <a:schemeClr val="tx1"/>
              </a:buClr>
              <a:buFont typeface="Wingdings" pitchFamily="2" charset="2"/>
              <a:buChar char="ü"/>
              <a:tabLst>
                <a:tab pos="0" algn="l"/>
              </a:tabLst>
              <a:defRPr sz="1600">
                <a:solidFill>
                  <a:schemeClr val="tx1"/>
                </a:solidFill>
                <a:latin typeface="+mn-lt"/>
                <a:ea typeface="+mn-ea"/>
              </a:defRPr>
            </a:lvl3pPr>
            <a:lvl4pPr marL="1158875" indent="-171450" algn="l" rtl="0" eaLnBrk="0" fontAlgn="base" latinLnBrk="1" hangingPunct="0">
              <a:spcBef>
                <a:spcPct val="50000"/>
              </a:spcBef>
              <a:spcAft>
                <a:spcPct val="0"/>
              </a:spcAft>
              <a:buClr>
                <a:schemeClr val="tx1"/>
              </a:buClr>
              <a:buFont typeface="Wingdings" pitchFamily="2" charset="2"/>
              <a:buChar char="§"/>
              <a:tabLst>
                <a:tab pos="0" algn="l"/>
              </a:tabLst>
              <a:defRPr sz="1600">
                <a:solidFill>
                  <a:schemeClr val="tx1"/>
                </a:solidFill>
                <a:latin typeface="+mn-lt"/>
                <a:ea typeface="+mn-ea"/>
              </a:defRPr>
            </a:lvl4pPr>
            <a:lvl5pPr marL="1520825" indent="-182563" algn="l" rtl="0" eaLnBrk="0" fontAlgn="base" latinLnBrk="1" hangingPunct="0">
              <a:spcBef>
                <a:spcPct val="50000"/>
              </a:spcBef>
              <a:spcAft>
                <a:spcPct val="0"/>
              </a:spcAft>
              <a:buClr>
                <a:schemeClr val="tx1"/>
              </a:buClr>
              <a:buChar char="•"/>
              <a:tabLst>
                <a:tab pos="0" algn="l"/>
              </a:tabLst>
              <a:defRPr sz="1400">
                <a:solidFill>
                  <a:schemeClr val="tx1"/>
                </a:solidFill>
                <a:latin typeface="+mn-lt"/>
                <a:ea typeface="+mn-ea"/>
              </a:defRPr>
            </a:lvl5pPr>
            <a:lvl6pPr marL="1978025" indent="-182563" algn="l" rtl="0" fontAlgn="base" latinLnBrk="1">
              <a:spcBef>
                <a:spcPct val="50000"/>
              </a:spcBef>
              <a:spcAft>
                <a:spcPct val="0"/>
              </a:spcAft>
              <a:buClr>
                <a:schemeClr val="tx1"/>
              </a:buClr>
              <a:buChar char="•"/>
              <a:tabLst>
                <a:tab pos="0" algn="l"/>
              </a:tabLst>
              <a:defRPr sz="1400">
                <a:solidFill>
                  <a:schemeClr val="tx1"/>
                </a:solidFill>
                <a:latin typeface="+mn-lt"/>
                <a:ea typeface="+mn-ea"/>
              </a:defRPr>
            </a:lvl6pPr>
            <a:lvl7pPr marL="2435225" indent="-182563" algn="l" rtl="0" fontAlgn="base" latinLnBrk="1">
              <a:spcBef>
                <a:spcPct val="50000"/>
              </a:spcBef>
              <a:spcAft>
                <a:spcPct val="0"/>
              </a:spcAft>
              <a:buClr>
                <a:schemeClr val="tx1"/>
              </a:buClr>
              <a:buChar char="•"/>
              <a:tabLst>
                <a:tab pos="0" algn="l"/>
              </a:tabLst>
              <a:defRPr sz="1400">
                <a:solidFill>
                  <a:schemeClr val="tx1"/>
                </a:solidFill>
                <a:latin typeface="+mn-lt"/>
                <a:ea typeface="+mn-ea"/>
              </a:defRPr>
            </a:lvl7pPr>
            <a:lvl8pPr marL="2892425" indent="-182563" algn="l" rtl="0" fontAlgn="base" latinLnBrk="1">
              <a:spcBef>
                <a:spcPct val="50000"/>
              </a:spcBef>
              <a:spcAft>
                <a:spcPct val="0"/>
              </a:spcAft>
              <a:buClr>
                <a:schemeClr val="tx1"/>
              </a:buClr>
              <a:buChar char="•"/>
              <a:tabLst>
                <a:tab pos="0" algn="l"/>
              </a:tabLst>
              <a:defRPr sz="1400">
                <a:solidFill>
                  <a:schemeClr val="tx1"/>
                </a:solidFill>
                <a:latin typeface="+mn-lt"/>
                <a:ea typeface="+mn-ea"/>
              </a:defRPr>
            </a:lvl8pPr>
            <a:lvl9pPr marL="3349625" indent="-182563" algn="l" rtl="0" fontAlgn="base" latinLnBrk="1">
              <a:spcBef>
                <a:spcPct val="50000"/>
              </a:spcBef>
              <a:spcAft>
                <a:spcPct val="0"/>
              </a:spcAft>
              <a:buClr>
                <a:schemeClr val="tx1"/>
              </a:buClr>
              <a:buChar char="•"/>
              <a:tabLst>
                <a:tab pos="0" algn="l"/>
              </a:tabLst>
              <a:defRPr sz="1400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ko-KR" altLang="en-US" b="1" kern="0" dirty="0">
                <a:latin typeface="+mn-ea"/>
              </a:rPr>
              <a:t>대한경영학회 </a:t>
            </a:r>
            <a:r>
              <a:rPr lang="en-US" altLang="ko-KR" b="1" kern="0" dirty="0">
                <a:latin typeface="+mn-ea"/>
              </a:rPr>
              <a:t>2021 </a:t>
            </a:r>
            <a:r>
              <a:rPr lang="ko-KR" altLang="en-US" b="1" kern="0" dirty="0">
                <a:latin typeface="+mn-ea"/>
              </a:rPr>
              <a:t>춘계 공동국제학술대회</a:t>
            </a:r>
            <a:endParaRPr lang="en-US" altLang="ko-KR" b="1" kern="0" dirty="0">
              <a:latin typeface="+mn-ea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ko-KR" altLang="en-US" sz="1800" b="1" kern="0" dirty="0">
                <a:latin typeface="+mn-ea"/>
              </a:rPr>
              <a:t>프로젝트경영 </a:t>
            </a:r>
            <a:r>
              <a:rPr lang="ko-KR" altLang="en-US" sz="1800" b="1" kern="0" dirty="0" err="1">
                <a:latin typeface="+mn-ea"/>
              </a:rPr>
              <a:t>특별세션</a:t>
            </a:r>
            <a:endParaRPr lang="en-US" altLang="ko-KR" sz="1800" b="1" kern="0" dirty="0">
              <a:latin typeface="+mn-ea"/>
            </a:endParaRP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ko-KR" altLang="en-US" sz="1600" kern="0" dirty="0">
                <a:latin typeface="+mn-ea"/>
              </a:rPr>
              <a:t>일시</a:t>
            </a:r>
            <a:r>
              <a:rPr lang="en-US" altLang="ko-KR" sz="1600" kern="0" dirty="0">
                <a:latin typeface="+mn-ea"/>
              </a:rPr>
              <a:t>: 2021.06.25(</a:t>
            </a:r>
            <a:r>
              <a:rPr lang="ko-KR" altLang="en-US" sz="1600" kern="0" dirty="0">
                <a:latin typeface="+mn-ea"/>
              </a:rPr>
              <a:t>금</a:t>
            </a:r>
            <a:r>
              <a:rPr lang="en-US" altLang="ko-KR" sz="1600" kern="0" dirty="0">
                <a:latin typeface="+mn-ea"/>
              </a:rPr>
              <a:t>)</a:t>
            </a:r>
          </a:p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ko-KR" altLang="en-US" sz="1600" kern="0" dirty="0">
                <a:latin typeface="+mn-ea"/>
              </a:rPr>
              <a:t>장소</a:t>
            </a:r>
            <a:r>
              <a:rPr lang="en-US" altLang="ko-KR" sz="1600" kern="0" dirty="0">
                <a:latin typeface="+mn-ea"/>
              </a:rPr>
              <a:t>: </a:t>
            </a:r>
            <a:r>
              <a:rPr lang="ko-KR" altLang="en-US" sz="1600" kern="0" dirty="0">
                <a:latin typeface="+mn-ea"/>
              </a:rPr>
              <a:t>코엑스</a:t>
            </a:r>
            <a:endParaRPr lang="en-US" altLang="ko-KR" sz="1600" kern="0" dirty="0">
              <a:latin typeface="+mn-ea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3">
            <a:extLst>
              <a:ext uri="{FF2B5EF4-FFF2-40B4-BE49-F238E27FC236}">
                <a16:creationId xmlns:a16="http://schemas.microsoft.com/office/drawing/2014/main" id="{7B20F497-19ED-6946-99BA-AB78588A19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2</a:t>
            </a: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. </a:t>
            </a:r>
            <a:r>
              <a:rPr lang="ko-KR" altLang="en-US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프로젝트 리스크 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	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Gulim" panose="020B0600000101010101" pitchFamily="34" charset="-127"/>
              <a:ea typeface="Gulim" panose="020B0600000101010101" pitchFamily="34" charset="-127"/>
              <a:sym typeface="맑은 고딕"/>
            </a:endParaRPr>
          </a:p>
        </p:txBody>
      </p:sp>
      <p:grpSp>
        <p:nvGrpSpPr>
          <p:cNvPr id="13" name="그룹 14">
            <a:extLst>
              <a:ext uri="{FF2B5EF4-FFF2-40B4-BE49-F238E27FC236}">
                <a16:creationId xmlns:a16="http://schemas.microsoft.com/office/drawing/2014/main" id="{C15AF0F9-2804-2949-8CD8-E29A4C367A5F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4" name="오각형 15">
              <a:extLst>
                <a:ext uri="{FF2B5EF4-FFF2-40B4-BE49-F238E27FC236}">
                  <a16:creationId xmlns:a16="http://schemas.microsoft.com/office/drawing/2014/main" id="{E62C691A-3585-CA4E-8232-96D0EED7AF5D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  <a:endParaRPr lang="ko-KR" altLang="en-US" sz="1400" b="1" kern="0" spc="-90" dirty="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16">
              <a:extLst>
                <a:ext uri="{FF2B5EF4-FFF2-40B4-BE49-F238E27FC236}">
                  <a16:creationId xmlns:a16="http://schemas.microsoft.com/office/drawing/2014/main" id="{9DDA76E7-FAAE-B44C-A943-55EE369F3EB4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solidFill>
              <a:schemeClr val="tx1">
                <a:lumMod val="65000"/>
                <a:lumOff val="3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bg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bg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18">
              <a:extLst>
                <a:ext uri="{FF2B5EF4-FFF2-40B4-BE49-F238E27FC236}">
                  <a16:creationId xmlns:a16="http://schemas.microsoft.com/office/drawing/2014/main" id="{FDDCC723-2BF7-E843-A444-B710F1FBBEE6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7" name="오각형 19">
              <a:extLst>
                <a:ext uri="{FF2B5EF4-FFF2-40B4-BE49-F238E27FC236}">
                  <a16:creationId xmlns:a16="http://schemas.microsoft.com/office/drawing/2014/main" id="{41CE0E23-5F91-424B-B97B-D9877B9C9346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8" name="오각형 20">
              <a:extLst>
                <a:ext uri="{FF2B5EF4-FFF2-40B4-BE49-F238E27FC236}">
                  <a16:creationId xmlns:a16="http://schemas.microsoft.com/office/drawing/2014/main" id="{457B3718-3AAC-6E42-A1CB-81B2205D48FF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grpSp>
        <p:nvGrpSpPr>
          <p:cNvPr id="19" name="그룹 31">
            <a:extLst>
              <a:ext uri="{FF2B5EF4-FFF2-40B4-BE49-F238E27FC236}">
                <a16:creationId xmlns:a16="http://schemas.microsoft.com/office/drawing/2014/main" id="{9058D96F-26C3-4209-B55C-B22F23E8D4AD}"/>
              </a:ext>
            </a:extLst>
          </p:cNvPr>
          <p:cNvGrpSpPr/>
          <p:nvPr/>
        </p:nvGrpSpPr>
        <p:grpSpPr>
          <a:xfrm>
            <a:off x="2809031" y="1268760"/>
            <a:ext cx="4272926" cy="360000"/>
            <a:chOff x="2572761" y="1521238"/>
            <a:chExt cx="3535898" cy="360000"/>
          </a:xfrm>
        </p:grpSpPr>
        <p:sp>
          <p:nvSpPr>
            <p:cNvPr id="20" name="직사각형 32">
              <a:extLst>
                <a:ext uri="{FF2B5EF4-FFF2-40B4-BE49-F238E27FC236}">
                  <a16:creationId xmlns:a16="http://schemas.microsoft.com/office/drawing/2014/main" id="{EAC5CB44-B918-4240-BB85-9D98DAB0A80F}"/>
                </a:ext>
              </a:extLst>
            </p:cNvPr>
            <p:cNvSpPr/>
            <p:nvPr/>
          </p:nvSpPr>
          <p:spPr bwMode="gray">
            <a:xfrm>
              <a:off x="2572761" y="1521238"/>
              <a:ext cx="3355706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85000"/>
                      <a:lumOff val="15000"/>
                    </a:schemeClr>
                  </a:solidFill>
                  <a:uFillTx/>
                  <a:latin typeface="맑은 고딕"/>
                  <a:sym typeface="맑은 고딕"/>
                </a:rPr>
                <a:t>프로젝트 리스크 선행 연구</a:t>
              </a:r>
            </a:p>
          </p:txBody>
        </p:sp>
        <p:cxnSp>
          <p:nvCxnSpPr>
            <p:cNvPr id="21" name="직선 연결선 33">
              <a:extLst>
                <a:ext uri="{FF2B5EF4-FFF2-40B4-BE49-F238E27FC236}">
                  <a16:creationId xmlns:a16="http://schemas.microsoft.com/office/drawing/2014/main" id="{5FA0BB09-F576-4F8D-8881-9D1E0EA4C8DB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22" name="표 21">
            <a:extLst>
              <a:ext uri="{FF2B5EF4-FFF2-40B4-BE49-F238E27FC236}">
                <a16:creationId xmlns:a16="http://schemas.microsoft.com/office/drawing/2014/main" id="{4A834B2C-BB70-4634-8907-BD86C5B2BFB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646451164"/>
              </p:ext>
            </p:extLst>
          </p:nvPr>
        </p:nvGraphicFramePr>
        <p:xfrm>
          <a:off x="568378" y="1789802"/>
          <a:ext cx="8777110" cy="4303494"/>
        </p:xfrm>
        <a:graphic>
          <a:graphicData uri="http://schemas.openxmlformats.org/drawingml/2006/table">
            <a:tbl>
              <a:tblPr firstRow="1" bandRow="1"/>
              <a:tblGrid>
                <a:gridCol w="16483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12879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54429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kern="1200" dirty="0">
                          <a:solidFill>
                            <a:schemeClr val="tx1"/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연구자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dirty="0">
                          <a:uFillTx/>
                        </a:rPr>
                        <a:t>내용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3643"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PMI (2018)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리스크란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손실과 피해를 의미하며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사람의 인식과 사고에 의한 주관적인 판단이 개입되는 개념이다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</a:p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리스크는 좁은 의미에서는 불확실한 상황 및 사건이라고 정의할 수 있으며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조금 더 광범위한 의미에서는 불확실성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(Uncertainty)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측면에서 예측 불가능한 상황의 긍정적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혹은 부정적 결과인 위험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(risk)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와 기회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(opportunity)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를 모두 포함하는 것으로 정의할 수 있다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</a:p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초기 단계에서 체계적인 관리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를 통해 리스크 발생 시 대응 및 관리 방안을 잘 수립하면 리스크에 의한 영향을 최소화하는 것이 가능하다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리스크 </a:t>
                      </a:r>
                      <a:r>
                        <a:rPr lang="ko-KR" altLang="en-US" sz="11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관리란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프로젝트위험을 분류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분석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대응하는 프로세스를 포함하며 이러한 프로세스를 통하여 프로젝트에 긍정적 영향을 주는 요인의 결과를 최대화하고 동시에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부정적 영향을 주는 요인의 결과를 최소화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하는 관리 방법으로 정의하고 있다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19072"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김승철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이재성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(2010)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프로젝트에서의 리스크를 불확실한 사건들의 </a:t>
                      </a:r>
                      <a:r>
                        <a:rPr lang="ko-KR" altLang="en-US" sz="11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집합으로서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발생 시 프로젝트의 목표 달성에 영향을 미치는 것이다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기회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(opportunity)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와 위협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(threat)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을 모두 아우르는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확률과 영향으로 구성된 것이다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62096219"/>
                  </a:ext>
                </a:extLst>
              </a:tr>
              <a:tr h="419072"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Hall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(1998)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소프트웨어 공학 연구에서 유도된 위험 중심적 접근법은 프로젝트의 위험을 프로젝트 성과에 가장 중요한 결정요소로 파악하고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위험을 프로젝트의 결과를 추정하는 어려움의 정도로서 개념화하고 있다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</a:p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위험 중심적 접근법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은 위험을 프로젝트 관리에 있어 가장 중심적인 것으로 간주하고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이를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통제함으로써 프로젝트의 성과를 높일 수 있다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고 보고 있다 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pSp>
        <p:nvGrpSpPr>
          <p:cNvPr id="23" name="그룹 31">
            <a:extLst>
              <a:ext uri="{FF2B5EF4-FFF2-40B4-BE49-F238E27FC236}">
                <a16:creationId xmlns:a16="http://schemas.microsoft.com/office/drawing/2014/main" id="{14FFA1DD-981F-41E4-B416-0EC4A5F0A6FE}"/>
              </a:ext>
            </a:extLst>
          </p:cNvPr>
          <p:cNvGrpSpPr/>
          <p:nvPr/>
        </p:nvGrpSpPr>
        <p:grpSpPr>
          <a:xfrm>
            <a:off x="9765309" y="4005064"/>
            <a:ext cx="4272926" cy="360000"/>
            <a:chOff x="2572761" y="1521238"/>
            <a:chExt cx="3535898" cy="360000"/>
          </a:xfrm>
        </p:grpSpPr>
        <p:sp>
          <p:nvSpPr>
            <p:cNvPr id="24" name="직사각형 32">
              <a:extLst>
                <a:ext uri="{FF2B5EF4-FFF2-40B4-BE49-F238E27FC236}">
                  <a16:creationId xmlns:a16="http://schemas.microsoft.com/office/drawing/2014/main" id="{C694BDDB-DCBB-41A4-9720-157AF768125E}"/>
                </a:ext>
              </a:extLst>
            </p:cNvPr>
            <p:cNvSpPr/>
            <p:nvPr/>
          </p:nvSpPr>
          <p:spPr bwMode="gray">
            <a:xfrm>
              <a:off x="2572761" y="1521238"/>
              <a:ext cx="3355706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85000"/>
                      <a:lumOff val="15000"/>
                    </a:schemeClr>
                  </a:solidFill>
                  <a:uFillTx/>
                  <a:latin typeface="맑은 고딕"/>
                  <a:sym typeface="맑은 고딕"/>
                </a:rPr>
                <a:t>프로젝트 리스크 관리의 기대 효과</a:t>
              </a:r>
            </a:p>
          </p:txBody>
        </p:sp>
        <p:cxnSp>
          <p:nvCxnSpPr>
            <p:cNvPr id="25" name="직선 연결선 33">
              <a:extLst>
                <a:ext uri="{FF2B5EF4-FFF2-40B4-BE49-F238E27FC236}">
                  <a16:creationId xmlns:a16="http://schemas.microsoft.com/office/drawing/2014/main" id="{3955BA13-FC1D-468A-A270-69E42FA76A7C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27" name="표 26">
            <a:extLst>
              <a:ext uri="{FF2B5EF4-FFF2-40B4-BE49-F238E27FC236}">
                <a16:creationId xmlns:a16="http://schemas.microsoft.com/office/drawing/2014/main" id="{7DE7C852-4C05-488B-A295-79A70F1C453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31999096"/>
              </p:ext>
            </p:extLst>
          </p:nvPr>
        </p:nvGraphicFramePr>
        <p:xfrm>
          <a:off x="10065568" y="4941168"/>
          <a:ext cx="3672408" cy="1331976"/>
        </p:xfrm>
        <a:graphic>
          <a:graphicData uri="http://schemas.openxmlformats.org/drawingml/2006/table">
            <a:tbl>
              <a:tblPr firstRow="1" bandRow="1"/>
              <a:tblGrid>
                <a:gridCol w="36724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00373">
                <a:tc>
                  <a:txBody>
                    <a:bodyPr/>
                    <a:lstStyle/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발생 가능한 리스크 요소에 대해 사전에 대처함에 따른 리스크 비용 감소</a:t>
                      </a:r>
                    </a:p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사전적 예방조치에 따른 품질확보</a:t>
                      </a:r>
                    </a:p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지연요인의 사전적 예측에 따른 납기일 준수</a:t>
                      </a:r>
                    </a:p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관리 능력의 향상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700772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3">
            <a:extLst>
              <a:ext uri="{FF2B5EF4-FFF2-40B4-BE49-F238E27FC236}">
                <a16:creationId xmlns:a16="http://schemas.microsoft.com/office/drawing/2014/main" id="{7B20F497-19ED-6946-99BA-AB78588A19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3</a:t>
            </a: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. </a:t>
            </a:r>
            <a:r>
              <a:rPr lang="ko-KR" altLang="en-US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프로젝트 성과 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	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Gulim" panose="020B0600000101010101" pitchFamily="34" charset="-127"/>
              <a:ea typeface="Gulim" panose="020B0600000101010101" pitchFamily="34" charset="-127"/>
              <a:sym typeface="맑은 고딕"/>
            </a:endParaRPr>
          </a:p>
        </p:txBody>
      </p:sp>
      <p:grpSp>
        <p:nvGrpSpPr>
          <p:cNvPr id="13" name="그룹 14">
            <a:extLst>
              <a:ext uri="{FF2B5EF4-FFF2-40B4-BE49-F238E27FC236}">
                <a16:creationId xmlns:a16="http://schemas.microsoft.com/office/drawing/2014/main" id="{C15AF0F9-2804-2949-8CD8-E29A4C367A5F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4" name="오각형 15">
              <a:extLst>
                <a:ext uri="{FF2B5EF4-FFF2-40B4-BE49-F238E27FC236}">
                  <a16:creationId xmlns:a16="http://schemas.microsoft.com/office/drawing/2014/main" id="{E62C691A-3585-CA4E-8232-96D0EED7AF5D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  <a:endParaRPr lang="ko-KR" altLang="en-US" sz="1400" b="1" kern="0" spc="-90" dirty="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16">
              <a:extLst>
                <a:ext uri="{FF2B5EF4-FFF2-40B4-BE49-F238E27FC236}">
                  <a16:creationId xmlns:a16="http://schemas.microsoft.com/office/drawing/2014/main" id="{9DDA76E7-FAAE-B44C-A943-55EE369F3EB4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solidFill>
              <a:schemeClr val="tx1">
                <a:lumMod val="65000"/>
                <a:lumOff val="3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bg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bg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18">
              <a:extLst>
                <a:ext uri="{FF2B5EF4-FFF2-40B4-BE49-F238E27FC236}">
                  <a16:creationId xmlns:a16="http://schemas.microsoft.com/office/drawing/2014/main" id="{FDDCC723-2BF7-E843-A444-B710F1FBBEE6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7" name="오각형 19">
              <a:extLst>
                <a:ext uri="{FF2B5EF4-FFF2-40B4-BE49-F238E27FC236}">
                  <a16:creationId xmlns:a16="http://schemas.microsoft.com/office/drawing/2014/main" id="{41CE0E23-5F91-424B-B97B-D9877B9C9346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8" name="오각형 20">
              <a:extLst>
                <a:ext uri="{FF2B5EF4-FFF2-40B4-BE49-F238E27FC236}">
                  <a16:creationId xmlns:a16="http://schemas.microsoft.com/office/drawing/2014/main" id="{457B3718-3AAC-6E42-A1CB-81B2205D48FF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grpSp>
        <p:nvGrpSpPr>
          <p:cNvPr id="19" name="그룹 31">
            <a:extLst>
              <a:ext uri="{FF2B5EF4-FFF2-40B4-BE49-F238E27FC236}">
                <a16:creationId xmlns:a16="http://schemas.microsoft.com/office/drawing/2014/main" id="{9058D96F-26C3-4209-B55C-B22F23E8D4AD}"/>
              </a:ext>
            </a:extLst>
          </p:cNvPr>
          <p:cNvGrpSpPr/>
          <p:nvPr/>
        </p:nvGrpSpPr>
        <p:grpSpPr>
          <a:xfrm>
            <a:off x="2809031" y="1268760"/>
            <a:ext cx="4272926" cy="360000"/>
            <a:chOff x="2572761" y="1521238"/>
            <a:chExt cx="3535898" cy="360000"/>
          </a:xfrm>
        </p:grpSpPr>
        <p:sp>
          <p:nvSpPr>
            <p:cNvPr id="20" name="직사각형 32">
              <a:extLst>
                <a:ext uri="{FF2B5EF4-FFF2-40B4-BE49-F238E27FC236}">
                  <a16:creationId xmlns:a16="http://schemas.microsoft.com/office/drawing/2014/main" id="{EAC5CB44-B918-4240-BB85-9D98DAB0A80F}"/>
                </a:ext>
              </a:extLst>
            </p:cNvPr>
            <p:cNvSpPr/>
            <p:nvPr/>
          </p:nvSpPr>
          <p:spPr bwMode="gray">
            <a:xfrm>
              <a:off x="2572761" y="1521238"/>
              <a:ext cx="3355706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85000"/>
                      <a:lumOff val="15000"/>
                    </a:schemeClr>
                  </a:solidFill>
                  <a:uFillTx/>
                  <a:latin typeface="맑은 고딕"/>
                  <a:sym typeface="맑은 고딕"/>
                </a:rPr>
                <a:t>프로젝트 성과 선행 연구</a:t>
              </a:r>
            </a:p>
          </p:txBody>
        </p:sp>
        <p:cxnSp>
          <p:nvCxnSpPr>
            <p:cNvPr id="21" name="직선 연결선 33">
              <a:extLst>
                <a:ext uri="{FF2B5EF4-FFF2-40B4-BE49-F238E27FC236}">
                  <a16:creationId xmlns:a16="http://schemas.microsoft.com/office/drawing/2014/main" id="{5FA0BB09-F576-4F8D-8881-9D1E0EA4C8DB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22" name="표 21">
            <a:extLst>
              <a:ext uri="{FF2B5EF4-FFF2-40B4-BE49-F238E27FC236}">
                <a16:creationId xmlns:a16="http://schemas.microsoft.com/office/drawing/2014/main" id="{4A834B2C-BB70-4634-8907-BD86C5B2BFB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422265327"/>
              </p:ext>
            </p:extLst>
          </p:nvPr>
        </p:nvGraphicFramePr>
        <p:xfrm>
          <a:off x="568378" y="1789801"/>
          <a:ext cx="8777110" cy="4344233"/>
        </p:xfrm>
        <a:graphic>
          <a:graphicData uri="http://schemas.openxmlformats.org/drawingml/2006/table">
            <a:tbl>
              <a:tblPr firstRow="1" bandRow="1"/>
              <a:tblGrid>
                <a:gridCol w="16483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12879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505458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kern="1200" dirty="0">
                          <a:solidFill>
                            <a:schemeClr val="tx1"/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연구자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dirty="0">
                          <a:uFillTx/>
                        </a:rPr>
                        <a:t>내용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518666"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1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이병열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이선규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(2015)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정보화 프로젝트 성과에 영향을 미치는 요인과 중요도를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29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개 항목으로 구성된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5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가지 부문으로 분석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그 중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범위 및 요구사항관리가 가장 중요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한 것으로 나타났다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</a:p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성과요인에 관한 요인 중에서도 일정과 관련된 부분은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IT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프로젝트가 사실상 정해진 기간 내에 비용 집행을 위해서 반드시 프로젝트를 </a:t>
                      </a:r>
                      <a:r>
                        <a:rPr lang="ko-KR" altLang="en-US" sz="11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종료시킨다는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점을 고려할 때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범위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및 손익의 변화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고객 만족의 중요성은 더욱 강조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된다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01443"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Agarwal &amp; Rathod (2006)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성공적인 프로젝트라고 하면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시간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(Time; Period),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비용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(Cost; Budget),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범위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(Scope; Quality and Functionality)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3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가지 요소를 모두 충족하면서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고객의 만족을 얻어낸 프로젝트를 의미한다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62096219"/>
                  </a:ext>
                </a:extLst>
              </a:tr>
              <a:tr h="1518666"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1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Baccarini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(1998)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프로젝트의 관리성과 측정과 관련하여 프로젝트의 성공 측정은 프로젝트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실행관리에 대한 성과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와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산출물에 대한 성과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2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가지로 측정함이 적합하다</a:t>
                      </a:r>
                      <a:endParaRPr lang="en-US" altLang="ko-KR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관리 성과는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비용</a:t>
                      </a:r>
                      <a:r>
                        <a:rPr lang="en-US" altLang="ko-KR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시간</a:t>
                      </a:r>
                      <a:r>
                        <a:rPr lang="en-US" altLang="ko-KR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품질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목표가 적절한 방법으로 수행되고 확보되었는지를 의미하는 데 반해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산출물 성과는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최종산출물이 갖는 효과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를 의미한다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pSp>
        <p:nvGrpSpPr>
          <p:cNvPr id="23" name="그룹 31">
            <a:extLst>
              <a:ext uri="{FF2B5EF4-FFF2-40B4-BE49-F238E27FC236}">
                <a16:creationId xmlns:a16="http://schemas.microsoft.com/office/drawing/2014/main" id="{14FFA1DD-981F-41E4-B416-0EC4A5F0A6FE}"/>
              </a:ext>
            </a:extLst>
          </p:cNvPr>
          <p:cNvGrpSpPr/>
          <p:nvPr/>
        </p:nvGrpSpPr>
        <p:grpSpPr>
          <a:xfrm>
            <a:off x="9765309" y="4005064"/>
            <a:ext cx="4272926" cy="360000"/>
            <a:chOff x="2572761" y="1521238"/>
            <a:chExt cx="3535898" cy="360000"/>
          </a:xfrm>
        </p:grpSpPr>
        <p:sp>
          <p:nvSpPr>
            <p:cNvPr id="24" name="직사각형 32">
              <a:extLst>
                <a:ext uri="{FF2B5EF4-FFF2-40B4-BE49-F238E27FC236}">
                  <a16:creationId xmlns:a16="http://schemas.microsoft.com/office/drawing/2014/main" id="{C694BDDB-DCBB-41A4-9720-157AF768125E}"/>
                </a:ext>
              </a:extLst>
            </p:cNvPr>
            <p:cNvSpPr/>
            <p:nvPr/>
          </p:nvSpPr>
          <p:spPr bwMode="gray">
            <a:xfrm>
              <a:off x="2572761" y="1521238"/>
              <a:ext cx="3355706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85000"/>
                      <a:lumOff val="15000"/>
                    </a:schemeClr>
                  </a:solidFill>
                  <a:uFillTx/>
                  <a:latin typeface="맑은 고딕"/>
                  <a:sym typeface="맑은 고딕"/>
                </a:rPr>
                <a:t>프로젝트 리스크 관리의 기대 효과</a:t>
              </a:r>
            </a:p>
          </p:txBody>
        </p:sp>
        <p:cxnSp>
          <p:nvCxnSpPr>
            <p:cNvPr id="25" name="직선 연결선 33">
              <a:extLst>
                <a:ext uri="{FF2B5EF4-FFF2-40B4-BE49-F238E27FC236}">
                  <a16:creationId xmlns:a16="http://schemas.microsoft.com/office/drawing/2014/main" id="{3955BA13-FC1D-468A-A270-69E42FA76A7C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27" name="표 26">
            <a:extLst>
              <a:ext uri="{FF2B5EF4-FFF2-40B4-BE49-F238E27FC236}">
                <a16:creationId xmlns:a16="http://schemas.microsoft.com/office/drawing/2014/main" id="{7DE7C852-4C05-488B-A295-79A70F1C453F}"/>
              </a:ext>
            </a:extLst>
          </p:cNvPr>
          <p:cNvGraphicFramePr/>
          <p:nvPr/>
        </p:nvGraphicFramePr>
        <p:xfrm>
          <a:off x="10065568" y="4941168"/>
          <a:ext cx="3672408" cy="1331976"/>
        </p:xfrm>
        <a:graphic>
          <a:graphicData uri="http://schemas.openxmlformats.org/drawingml/2006/table">
            <a:tbl>
              <a:tblPr firstRow="1" bandRow="1"/>
              <a:tblGrid>
                <a:gridCol w="36724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00373">
                <a:tc>
                  <a:txBody>
                    <a:bodyPr/>
                    <a:lstStyle/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발생 가능한 리스크 요소에 대해 사전에 대처함에 따른 리스크 비용 감소</a:t>
                      </a:r>
                    </a:p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사전적 예방조치에 따른 품질확보</a:t>
                      </a:r>
                    </a:p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지연요인의 사전적 예측에 따른 납기일 준수</a:t>
                      </a:r>
                    </a:p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관리 능력의 향상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6292518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3">
            <a:extLst>
              <a:ext uri="{FF2B5EF4-FFF2-40B4-BE49-F238E27FC236}">
                <a16:creationId xmlns:a16="http://schemas.microsoft.com/office/drawing/2014/main" id="{7B20F497-19ED-6946-99BA-AB78588A19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4</a:t>
            </a: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. </a:t>
            </a:r>
            <a:r>
              <a:rPr lang="ko-KR" altLang="en-US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프로젝트 관리자</a:t>
            </a:r>
            <a:r>
              <a:rPr lang="en-US" altLang="ko-KR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(PM)</a:t>
            </a:r>
            <a:r>
              <a:rPr lang="ko-KR" altLang="en-US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의 역량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Gulim" panose="020B0600000101010101" pitchFamily="34" charset="-127"/>
              <a:ea typeface="Gulim" panose="020B0600000101010101" pitchFamily="34" charset="-127"/>
              <a:sym typeface="맑은 고딕"/>
            </a:endParaRPr>
          </a:p>
        </p:txBody>
      </p:sp>
      <p:grpSp>
        <p:nvGrpSpPr>
          <p:cNvPr id="13" name="그룹 14">
            <a:extLst>
              <a:ext uri="{FF2B5EF4-FFF2-40B4-BE49-F238E27FC236}">
                <a16:creationId xmlns:a16="http://schemas.microsoft.com/office/drawing/2014/main" id="{C15AF0F9-2804-2949-8CD8-E29A4C367A5F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4" name="오각형 15">
              <a:extLst>
                <a:ext uri="{FF2B5EF4-FFF2-40B4-BE49-F238E27FC236}">
                  <a16:creationId xmlns:a16="http://schemas.microsoft.com/office/drawing/2014/main" id="{E62C691A-3585-CA4E-8232-96D0EED7AF5D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  <a:endParaRPr lang="ko-KR" altLang="en-US" sz="1400" b="1" kern="0" spc="-90" dirty="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16">
              <a:extLst>
                <a:ext uri="{FF2B5EF4-FFF2-40B4-BE49-F238E27FC236}">
                  <a16:creationId xmlns:a16="http://schemas.microsoft.com/office/drawing/2014/main" id="{9DDA76E7-FAAE-B44C-A943-55EE369F3EB4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solidFill>
              <a:schemeClr val="tx1">
                <a:lumMod val="65000"/>
                <a:lumOff val="3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bg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bg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18">
              <a:extLst>
                <a:ext uri="{FF2B5EF4-FFF2-40B4-BE49-F238E27FC236}">
                  <a16:creationId xmlns:a16="http://schemas.microsoft.com/office/drawing/2014/main" id="{FDDCC723-2BF7-E843-A444-B710F1FBBEE6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7" name="오각형 19">
              <a:extLst>
                <a:ext uri="{FF2B5EF4-FFF2-40B4-BE49-F238E27FC236}">
                  <a16:creationId xmlns:a16="http://schemas.microsoft.com/office/drawing/2014/main" id="{41CE0E23-5F91-424B-B97B-D9877B9C9346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8" name="오각형 20">
              <a:extLst>
                <a:ext uri="{FF2B5EF4-FFF2-40B4-BE49-F238E27FC236}">
                  <a16:creationId xmlns:a16="http://schemas.microsoft.com/office/drawing/2014/main" id="{457B3718-3AAC-6E42-A1CB-81B2205D48FF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grpSp>
        <p:nvGrpSpPr>
          <p:cNvPr id="19" name="그룹 31">
            <a:extLst>
              <a:ext uri="{FF2B5EF4-FFF2-40B4-BE49-F238E27FC236}">
                <a16:creationId xmlns:a16="http://schemas.microsoft.com/office/drawing/2014/main" id="{9058D96F-26C3-4209-B55C-B22F23E8D4AD}"/>
              </a:ext>
            </a:extLst>
          </p:cNvPr>
          <p:cNvGrpSpPr/>
          <p:nvPr/>
        </p:nvGrpSpPr>
        <p:grpSpPr>
          <a:xfrm>
            <a:off x="2809031" y="1268760"/>
            <a:ext cx="4272926" cy="360000"/>
            <a:chOff x="2572761" y="1521238"/>
            <a:chExt cx="3535898" cy="360000"/>
          </a:xfrm>
        </p:grpSpPr>
        <p:sp>
          <p:nvSpPr>
            <p:cNvPr id="20" name="직사각형 32">
              <a:extLst>
                <a:ext uri="{FF2B5EF4-FFF2-40B4-BE49-F238E27FC236}">
                  <a16:creationId xmlns:a16="http://schemas.microsoft.com/office/drawing/2014/main" id="{EAC5CB44-B918-4240-BB85-9D98DAB0A80F}"/>
                </a:ext>
              </a:extLst>
            </p:cNvPr>
            <p:cNvSpPr/>
            <p:nvPr/>
          </p:nvSpPr>
          <p:spPr bwMode="gray">
            <a:xfrm>
              <a:off x="2572761" y="1521238"/>
              <a:ext cx="3355706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85000"/>
                      <a:lumOff val="15000"/>
                    </a:schemeClr>
                  </a:solidFill>
                  <a:uFillTx/>
                  <a:latin typeface="맑은 고딕"/>
                  <a:sym typeface="맑은 고딕"/>
                </a:rPr>
                <a:t>프로젝트 관리자</a:t>
              </a:r>
              <a:r>
                <a:rPr lang="en-US" altLang="ko-KR" sz="1400" b="1" kern="0" spc="-100" dirty="0">
                  <a:solidFill>
                    <a:schemeClr val="tx1">
                      <a:lumMod val="85000"/>
                      <a:lumOff val="15000"/>
                    </a:schemeClr>
                  </a:solidFill>
                  <a:uFillTx/>
                  <a:latin typeface="맑은 고딕"/>
                  <a:sym typeface="맑은 고딕"/>
                </a:rPr>
                <a:t>(PM)</a:t>
              </a:r>
              <a:r>
                <a:rPr lang="ko-KR" altLang="en-US" sz="1400" b="1" kern="0" spc="-100" dirty="0">
                  <a:solidFill>
                    <a:schemeClr val="tx1">
                      <a:lumMod val="85000"/>
                      <a:lumOff val="15000"/>
                    </a:schemeClr>
                  </a:solidFill>
                  <a:uFillTx/>
                  <a:latin typeface="맑은 고딕"/>
                  <a:sym typeface="맑은 고딕"/>
                </a:rPr>
                <a:t> 선행 연구</a:t>
              </a:r>
            </a:p>
          </p:txBody>
        </p:sp>
        <p:cxnSp>
          <p:nvCxnSpPr>
            <p:cNvPr id="21" name="직선 연결선 33">
              <a:extLst>
                <a:ext uri="{FF2B5EF4-FFF2-40B4-BE49-F238E27FC236}">
                  <a16:creationId xmlns:a16="http://schemas.microsoft.com/office/drawing/2014/main" id="{5FA0BB09-F576-4F8D-8881-9D1E0EA4C8DB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22" name="표 21">
            <a:extLst>
              <a:ext uri="{FF2B5EF4-FFF2-40B4-BE49-F238E27FC236}">
                <a16:creationId xmlns:a16="http://schemas.microsoft.com/office/drawing/2014/main" id="{4A834B2C-BB70-4634-8907-BD86C5B2BFB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06575889"/>
              </p:ext>
            </p:extLst>
          </p:nvPr>
        </p:nvGraphicFramePr>
        <p:xfrm>
          <a:off x="568378" y="1789801"/>
          <a:ext cx="8777110" cy="4730893"/>
        </p:xfrm>
        <a:graphic>
          <a:graphicData uri="http://schemas.openxmlformats.org/drawingml/2006/table">
            <a:tbl>
              <a:tblPr firstRow="1" bandRow="1"/>
              <a:tblGrid>
                <a:gridCol w="1360286">
                  <a:extLst>
                    <a:ext uri="{9D8B030D-6E8A-4147-A177-3AD203B41FA5}">
                      <a16:colId xmlns:a16="http://schemas.microsoft.com/office/drawing/2014/main" val="638152692"/>
                    </a:ext>
                  </a:extLst>
                </a:gridCol>
                <a:gridCol w="14151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0169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84869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kern="1200" dirty="0">
                          <a:solidFill>
                            <a:schemeClr val="tx1"/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구분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kern="1200" dirty="0">
                          <a:solidFill>
                            <a:schemeClr val="tx1"/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연구자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dirty="0">
                          <a:uFillTx/>
                        </a:rPr>
                        <a:t>내용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55898">
                <a:tc rowSpan="3"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리더십</a:t>
                      </a:r>
                      <a:endParaRPr lang="en-US" altLang="ko-KR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안병용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(2016)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다른 사람이나 집단에 영향을 미침으로써 특정한 조직목표를 달성하도록 하는 과정이다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51681">
                <a:tc vMerge="1"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이선영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&amp;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이종원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(2010)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조직구성원에게 탁월한 비전과 조직목표 등을 새롭게 제시함으로 조직성과와 효과성 등의 제고를 유도하는 리더십을 요구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62096219"/>
                  </a:ext>
                </a:extLst>
              </a:tr>
              <a:tr h="855898">
                <a:tc vMerge="1"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이창원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&amp;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박경숙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(2016)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기업의 내적자원인 직원역량이 운영성과에 유의한 영향을 미친다</a:t>
                      </a:r>
                      <a:endParaRPr lang="en-US" altLang="ko-KR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프로젝트에 참여하는 직원들의 역량과 관리자의 역량이 프로젝트 성공의 핵심이다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96869857"/>
                  </a:ext>
                </a:extLst>
              </a:tr>
              <a:tr h="855898">
                <a:tc rowSpan="2"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관리자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(PM)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Geoghegan &amp;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</a:t>
                      </a:r>
                      <a:r>
                        <a:rPr lang="en-US" altLang="ko-KR" sz="11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Dulewicz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리더의 리더십과 역량 변수를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성공의 필수 요인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08252375"/>
                  </a:ext>
                </a:extLst>
              </a:tr>
              <a:tr h="855898">
                <a:tc vMerge="1"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Kerzner (2017)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실제 업무과정을 책임지며 제한된 시간 및 인적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물적 자원을 활용하여 프로젝트의 효율적인 목표달성을 위해 업무계획과 조직구성을 책임진다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관리자는 프로젝트의 효율적인 수행과 관리를 위해 해당 분야와 관련한 지식이나 경험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그리고 관리 역량 이외에도 프로젝트 관리에 대한 전문적 지식 및 특성 그리고 인간관계 등의 기술이 필요하다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pSp>
        <p:nvGrpSpPr>
          <p:cNvPr id="23" name="그룹 31">
            <a:extLst>
              <a:ext uri="{FF2B5EF4-FFF2-40B4-BE49-F238E27FC236}">
                <a16:creationId xmlns:a16="http://schemas.microsoft.com/office/drawing/2014/main" id="{14FFA1DD-981F-41E4-B416-0EC4A5F0A6FE}"/>
              </a:ext>
            </a:extLst>
          </p:cNvPr>
          <p:cNvGrpSpPr/>
          <p:nvPr/>
        </p:nvGrpSpPr>
        <p:grpSpPr>
          <a:xfrm>
            <a:off x="9765309" y="4005064"/>
            <a:ext cx="4272926" cy="360000"/>
            <a:chOff x="2572761" y="1521238"/>
            <a:chExt cx="3535898" cy="360000"/>
          </a:xfrm>
        </p:grpSpPr>
        <p:sp>
          <p:nvSpPr>
            <p:cNvPr id="24" name="직사각형 32">
              <a:extLst>
                <a:ext uri="{FF2B5EF4-FFF2-40B4-BE49-F238E27FC236}">
                  <a16:creationId xmlns:a16="http://schemas.microsoft.com/office/drawing/2014/main" id="{C694BDDB-DCBB-41A4-9720-157AF768125E}"/>
                </a:ext>
              </a:extLst>
            </p:cNvPr>
            <p:cNvSpPr/>
            <p:nvPr/>
          </p:nvSpPr>
          <p:spPr bwMode="gray">
            <a:xfrm>
              <a:off x="2572761" y="1521238"/>
              <a:ext cx="3355706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85000"/>
                      <a:lumOff val="15000"/>
                    </a:schemeClr>
                  </a:solidFill>
                  <a:uFillTx/>
                  <a:latin typeface="맑은 고딕"/>
                  <a:sym typeface="맑은 고딕"/>
                </a:rPr>
                <a:t>프로젝트 리스크 관리의 기대 효과</a:t>
              </a:r>
            </a:p>
          </p:txBody>
        </p:sp>
        <p:cxnSp>
          <p:nvCxnSpPr>
            <p:cNvPr id="25" name="직선 연결선 33">
              <a:extLst>
                <a:ext uri="{FF2B5EF4-FFF2-40B4-BE49-F238E27FC236}">
                  <a16:creationId xmlns:a16="http://schemas.microsoft.com/office/drawing/2014/main" id="{3955BA13-FC1D-468A-A270-69E42FA76A7C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27" name="표 26">
            <a:extLst>
              <a:ext uri="{FF2B5EF4-FFF2-40B4-BE49-F238E27FC236}">
                <a16:creationId xmlns:a16="http://schemas.microsoft.com/office/drawing/2014/main" id="{7DE7C852-4C05-488B-A295-79A70F1C453F}"/>
              </a:ext>
            </a:extLst>
          </p:cNvPr>
          <p:cNvGraphicFramePr/>
          <p:nvPr/>
        </p:nvGraphicFramePr>
        <p:xfrm>
          <a:off x="10065568" y="4941168"/>
          <a:ext cx="3672408" cy="1331976"/>
        </p:xfrm>
        <a:graphic>
          <a:graphicData uri="http://schemas.openxmlformats.org/drawingml/2006/table">
            <a:tbl>
              <a:tblPr firstRow="1" bandRow="1"/>
              <a:tblGrid>
                <a:gridCol w="36724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00373">
                <a:tc>
                  <a:txBody>
                    <a:bodyPr/>
                    <a:lstStyle/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발생 가능한 리스크 요소에 대해 사전에 대처함에 따른 리스크 비용 감소</a:t>
                      </a:r>
                    </a:p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사전적 예방조치에 따른 품질확보</a:t>
                      </a:r>
                    </a:p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지연요인의 사전적 예측에 따른 납기일 준수</a:t>
                      </a:r>
                    </a:p>
                    <a:p>
                      <a:pPr marL="171450" marR="0" lvl="0" indent="-171450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관리 능력의 향상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8678189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>
          <a:xfrm>
            <a:off x="2004292" y="1850598"/>
            <a:ext cx="6530109" cy="1470025"/>
          </a:xfrm>
          <a:prstGeom prst="rect">
            <a:avLst/>
          </a:prstGeom>
        </p:spPr>
        <p:txBody>
          <a:bodyPr lIns="91440" tIns="45720" rIns="91440" bIns="45720" anchor="ctr"/>
          <a:lstStyle>
            <a:lvl1pPr algn="r" defTabSz="914400" latinLnBrk="1">
              <a:lnSpc>
                <a:spcPct val="90000"/>
              </a:lnSpc>
              <a:spcBef>
                <a:spcPct val="0"/>
              </a:spcBef>
              <a:buClr>
                <a:srgbClr val="EC6B14"/>
              </a:buClr>
              <a:buFont typeface="Marlett"/>
              <a:buNone/>
              <a:defRPr sz="2800" b="0" kern="1200">
                <a:solidFill>
                  <a:schemeClr val="bg1"/>
                </a:solidFill>
                <a:uFillTx/>
                <a:latin typeface="+mj-lt"/>
                <a:ea typeface="HY견고딕"/>
                <a:cs typeface="+mj-cs"/>
              </a:defRPr>
            </a:lvl1pPr>
          </a:lstStyle>
          <a:p>
            <a:pPr>
              <a:lnSpc>
                <a:spcPct val="100000"/>
              </a:lnSpc>
            </a:pPr>
            <a:r>
              <a:rPr lang="ko-KR" altLang="en-US" sz="3200">
                <a:uFillTx/>
                <a:latin typeface="HY헤드라인M"/>
                <a:ea typeface="HY헤드라인M"/>
              </a:rPr>
              <a:t>연구모형 및 가설</a:t>
            </a:r>
          </a:p>
        </p:txBody>
      </p:sp>
      <p:sp>
        <p:nvSpPr>
          <p:cNvPr id="4" name="Text Box 4"/>
          <p:cNvSpPr>
            <a:spLocks noChangeArrowheads="1"/>
          </p:cNvSpPr>
          <p:nvPr/>
        </p:nvSpPr>
        <p:spPr bwMode="auto">
          <a:xfrm>
            <a:off x="4808984" y="3789040"/>
            <a:ext cx="4836159" cy="188175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101756" tIns="46841" rIns="101756" bIns="46841" anchor="b">
            <a:spAutoFit/>
          </a:bodyPr>
          <a:lstStyle/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연구모형의 설정</a:t>
            </a:r>
            <a:endParaRPr lang="en-US" altLang="ko-KR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연구가설의 설정 </a:t>
            </a:r>
            <a:endParaRPr lang="en-US" altLang="ko-KR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변수의 조작적 정의</a:t>
            </a:r>
            <a:endParaRPr lang="en-US" altLang="ko-KR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맑은 고딕"/>
                <a:sym typeface="맑은 고딕"/>
              </a:rPr>
              <a:t>데이터의 구성</a:t>
            </a:r>
            <a:endParaRPr lang="en-US" altLang="ko-KR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</p:txBody>
      </p:sp>
      <p:cxnSp>
        <p:nvCxnSpPr>
          <p:cNvPr id="6" name="직선 연결선 3"/>
          <p:cNvCxnSpPr>
            <a:cxnSpLocks/>
          </p:cNvCxnSpPr>
          <p:nvPr/>
        </p:nvCxnSpPr>
        <p:spPr>
          <a:xfrm>
            <a:off x="5105008" y="6381328"/>
            <a:ext cx="4096464" cy="0"/>
          </a:xfrm>
          <a:prstGeom prst="line">
            <a:avLst/>
          </a:prstGeom>
          <a:ln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1. 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 모형의 설정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43" name="그룹 47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38" name="오각형 48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bg1"/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schemeClr val="bg1"/>
                </a:solidFill>
                <a:uFillTx/>
                <a:latin typeface="맑은 고딕"/>
              </a:endParaRPr>
            </a:p>
          </p:txBody>
        </p:sp>
        <p:sp>
          <p:nvSpPr>
            <p:cNvPr id="39" name="오각형 49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40" name="오각형 52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sysClr val="windowText" lastClr="000000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sysClr val="windowText" lastClr="000000"/>
                </a:solidFill>
                <a:uFillTx/>
                <a:latin typeface="맑은 고딕"/>
              </a:endParaRPr>
            </a:p>
          </p:txBody>
        </p:sp>
        <p:sp>
          <p:nvSpPr>
            <p:cNvPr id="41" name="오각형 53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42" name="오각형 54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  <p:sp>
        <p:nvSpPr>
          <p:cNvPr id="26" name="직사각형 9">
            <a:extLst>
              <a:ext uri="{FF2B5EF4-FFF2-40B4-BE49-F238E27FC236}">
                <a16:creationId xmlns:a16="http://schemas.microsoft.com/office/drawing/2014/main" id="{9A8C4757-4078-4D78-B918-FC0D17E0CC47}"/>
              </a:ext>
            </a:extLst>
          </p:cNvPr>
          <p:cNvSpPr/>
          <p:nvPr/>
        </p:nvSpPr>
        <p:spPr>
          <a:xfrm>
            <a:off x="6097756" y="2022066"/>
            <a:ext cx="2043842" cy="517717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200" spc="-100" dirty="0">
                <a:solidFill>
                  <a:schemeClr val="accent5">
                    <a:lumMod val="50000"/>
                  </a:schemeClr>
                </a:solidFill>
                <a:uFillTx/>
                <a:latin typeface="+mn-ea"/>
              </a:rPr>
              <a:t>프로젝트 성과</a:t>
            </a:r>
          </a:p>
        </p:txBody>
      </p:sp>
      <p:sp>
        <p:nvSpPr>
          <p:cNvPr id="27" name="직사각형 41">
            <a:extLst>
              <a:ext uri="{FF2B5EF4-FFF2-40B4-BE49-F238E27FC236}">
                <a16:creationId xmlns:a16="http://schemas.microsoft.com/office/drawing/2014/main" id="{3E17B771-EDD4-4DD7-8873-75CFF5EC9CA4}"/>
              </a:ext>
            </a:extLst>
          </p:cNvPr>
          <p:cNvSpPr/>
          <p:nvPr/>
        </p:nvSpPr>
        <p:spPr>
          <a:xfrm>
            <a:off x="6097756" y="2602632"/>
            <a:ext cx="2043842" cy="1575501"/>
          </a:xfrm>
          <a:prstGeom prst="rect">
            <a:avLst/>
          </a:prstGeom>
          <a:solidFill>
            <a:srgbClr val="EAF2F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200" b="1">
              <a:solidFill>
                <a:srgbClr val="002060"/>
              </a:solidFill>
              <a:uFillTx/>
              <a:latin typeface="+mj-lt"/>
              <a:cs typeface="Vrinda"/>
            </a:endParaRPr>
          </a:p>
        </p:txBody>
      </p:sp>
      <p:sp>
        <p:nvSpPr>
          <p:cNvPr id="28" name="직사각형 18">
            <a:extLst>
              <a:ext uri="{FF2B5EF4-FFF2-40B4-BE49-F238E27FC236}">
                <a16:creationId xmlns:a16="http://schemas.microsoft.com/office/drawing/2014/main" id="{8AF9FA01-1F0D-4C0F-814C-98265CB84BDE}"/>
              </a:ext>
            </a:extLst>
          </p:cNvPr>
          <p:cNvSpPr/>
          <p:nvPr/>
        </p:nvSpPr>
        <p:spPr>
          <a:xfrm>
            <a:off x="6371496" y="2656832"/>
            <a:ext cx="1496362" cy="436580"/>
          </a:xfrm>
          <a:prstGeom prst="rect">
            <a:avLst/>
          </a:prstGeom>
          <a:solidFill>
            <a:schemeClr val="bg1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200" b="1" spc="-80" dirty="0">
                <a:solidFill>
                  <a:srgbClr val="002060"/>
                </a:solidFill>
                <a:uFillTx/>
                <a:latin typeface="+mn-ea"/>
              </a:rPr>
              <a:t>범위 변동</a:t>
            </a:r>
          </a:p>
        </p:txBody>
      </p:sp>
      <p:sp>
        <p:nvSpPr>
          <p:cNvPr id="29" name="직사각형 19">
            <a:extLst>
              <a:ext uri="{FF2B5EF4-FFF2-40B4-BE49-F238E27FC236}">
                <a16:creationId xmlns:a16="http://schemas.microsoft.com/office/drawing/2014/main" id="{5515A16D-EDBD-459A-9F2D-3FD2550A5E7D}"/>
              </a:ext>
            </a:extLst>
          </p:cNvPr>
          <p:cNvSpPr/>
          <p:nvPr/>
        </p:nvSpPr>
        <p:spPr>
          <a:xfrm>
            <a:off x="6371496" y="3161323"/>
            <a:ext cx="1496362" cy="436580"/>
          </a:xfrm>
          <a:prstGeom prst="rect">
            <a:avLst/>
          </a:prstGeom>
          <a:solidFill>
            <a:schemeClr val="bg1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200" b="1" spc="-80" dirty="0">
                <a:solidFill>
                  <a:srgbClr val="002060"/>
                </a:solidFill>
                <a:uFillTx/>
                <a:latin typeface="+mn-ea"/>
              </a:rPr>
              <a:t>일정 변동</a:t>
            </a:r>
          </a:p>
        </p:txBody>
      </p:sp>
      <p:sp>
        <p:nvSpPr>
          <p:cNvPr id="31" name="직사각형 22">
            <a:extLst>
              <a:ext uri="{FF2B5EF4-FFF2-40B4-BE49-F238E27FC236}">
                <a16:creationId xmlns:a16="http://schemas.microsoft.com/office/drawing/2014/main" id="{24F66631-F3C1-4992-BCFD-F2225293B18C}"/>
              </a:ext>
            </a:extLst>
          </p:cNvPr>
          <p:cNvSpPr/>
          <p:nvPr/>
        </p:nvSpPr>
        <p:spPr>
          <a:xfrm>
            <a:off x="6371496" y="3671248"/>
            <a:ext cx="1496362" cy="436580"/>
          </a:xfrm>
          <a:prstGeom prst="rect">
            <a:avLst/>
          </a:prstGeom>
          <a:solidFill>
            <a:schemeClr val="bg1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200" b="1" spc="-80" dirty="0">
                <a:solidFill>
                  <a:srgbClr val="002060"/>
                </a:solidFill>
                <a:uFillTx/>
                <a:latin typeface="+mn-ea"/>
              </a:rPr>
              <a:t>고객만족도</a:t>
            </a:r>
          </a:p>
        </p:txBody>
      </p:sp>
      <p:sp>
        <p:nvSpPr>
          <p:cNvPr id="54" name="직사각형 9">
            <a:extLst>
              <a:ext uri="{FF2B5EF4-FFF2-40B4-BE49-F238E27FC236}">
                <a16:creationId xmlns:a16="http://schemas.microsoft.com/office/drawing/2014/main" id="{365F9C24-8D0E-4AF8-B40A-02065DF3EE69}"/>
              </a:ext>
            </a:extLst>
          </p:cNvPr>
          <p:cNvSpPr/>
          <p:nvPr/>
        </p:nvSpPr>
        <p:spPr>
          <a:xfrm>
            <a:off x="4016896" y="4437112"/>
            <a:ext cx="1605407" cy="517717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200" spc="-100" dirty="0">
                <a:solidFill>
                  <a:schemeClr val="accent5">
                    <a:lumMod val="50000"/>
                  </a:schemeClr>
                </a:solidFill>
                <a:latin typeface="+mn-ea"/>
              </a:rPr>
              <a:t>수행 역량</a:t>
            </a:r>
            <a:endParaRPr lang="ko-KR" altLang="en-US" sz="1200" spc="-100" dirty="0">
              <a:solidFill>
                <a:schemeClr val="accent5">
                  <a:lumMod val="50000"/>
                </a:schemeClr>
              </a:solidFill>
              <a:uFillTx/>
              <a:latin typeface="+mn-ea"/>
            </a:endParaRPr>
          </a:p>
        </p:txBody>
      </p:sp>
      <p:sp>
        <p:nvSpPr>
          <p:cNvPr id="55" name="직사각형 41">
            <a:extLst>
              <a:ext uri="{FF2B5EF4-FFF2-40B4-BE49-F238E27FC236}">
                <a16:creationId xmlns:a16="http://schemas.microsoft.com/office/drawing/2014/main" id="{ACFEC77B-94D0-4D62-B90B-D4A98F72E241}"/>
              </a:ext>
            </a:extLst>
          </p:cNvPr>
          <p:cNvSpPr/>
          <p:nvPr/>
        </p:nvSpPr>
        <p:spPr>
          <a:xfrm>
            <a:off x="4016896" y="5017677"/>
            <a:ext cx="1605407" cy="688283"/>
          </a:xfrm>
          <a:prstGeom prst="rect">
            <a:avLst/>
          </a:prstGeom>
          <a:solidFill>
            <a:srgbClr val="EAF2F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200" b="1">
              <a:solidFill>
                <a:srgbClr val="002060"/>
              </a:solidFill>
              <a:uFillTx/>
              <a:latin typeface="+mj-lt"/>
              <a:cs typeface="Vrinda"/>
            </a:endParaRPr>
          </a:p>
        </p:txBody>
      </p:sp>
      <p:sp>
        <p:nvSpPr>
          <p:cNvPr id="56" name="직사각형 18">
            <a:extLst>
              <a:ext uri="{FF2B5EF4-FFF2-40B4-BE49-F238E27FC236}">
                <a16:creationId xmlns:a16="http://schemas.microsoft.com/office/drawing/2014/main" id="{3B323C62-882A-4E4B-8CBD-11A888F17F5A}"/>
              </a:ext>
            </a:extLst>
          </p:cNvPr>
          <p:cNvSpPr/>
          <p:nvPr/>
        </p:nvSpPr>
        <p:spPr>
          <a:xfrm>
            <a:off x="4081754" y="5162194"/>
            <a:ext cx="1496362" cy="436580"/>
          </a:xfrm>
          <a:prstGeom prst="rect">
            <a:avLst/>
          </a:prstGeom>
          <a:solidFill>
            <a:schemeClr val="bg1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1200" b="1" spc="-80" dirty="0">
                <a:solidFill>
                  <a:srgbClr val="002060"/>
                </a:solidFill>
                <a:latin typeface="+mn-ea"/>
              </a:rPr>
              <a:t>PM </a:t>
            </a:r>
            <a:r>
              <a:rPr lang="ko-KR" altLang="en-US" sz="1200" b="1" spc="-80" dirty="0">
                <a:solidFill>
                  <a:srgbClr val="002060"/>
                </a:solidFill>
                <a:latin typeface="+mn-ea"/>
              </a:rPr>
              <a:t>역량</a:t>
            </a:r>
            <a:endParaRPr lang="ko-KR" altLang="en-US" sz="1200" b="1" spc="-80" dirty="0">
              <a:solidFill>
                <a:srgbClr val="002060"/>
              </a:solidFill>
              <a:uFillTx/>
              <a:latin typeface="+mn-ea"/>
            </a:endParaRPr>
          </a:p>
        </p:txBody>
      </p:sp>
      <p:sp>
        <p:nvSpPr>
          <p:cNvPr id="57" name="직사각형 9">
            <a:extLst>
              <a:ext uri="{FF2B5EF4-FFF2-40B4-BE49-F238E27FC236}">
                <a16:creationId xmlns:a16="http://schemas.microsoft.com/office/drawing/2014/main" id="{EA72CD77-B487-48D8-92E0-3263F0A426DA}"/>
              </a:ext>
            </a:extLst>
          </p:cNvPr>
          <p:cNvSpPr/>
          <p:nvPr/>
        </p:nvSpPr>
        <p:spPr>
          <a:xfrm>
            <a:off x="1534496" y="2022067"/>
            <a:ext cx="2043842" cy="517717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6350"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200" spc="-100" dirty="0">
                <a:solidFill>
                  <a:schemeClr val="accent5">
                    <a:lumMod val="50000"/>
                  </a:schemeClr>
                </a:solidFill>
                <a:uFillTx/>
                <a:latin typeface="+mn-ea"/>
              </a:rPr>
              <a:t>프로젝트 초기 리스크</a:t>
            </a:r>
          </a:p>
        </p:txBody>
      </p:sp>
      <p:sp>
        <p:nvSpPr>
          <p:cNvPr id="58" name="직사각형 41">
            <a:extLst>
              <a:ext uri="{FF2B5EF4-FFF2-40B4-BE49-F238E27FC236}">
                <a16:creationId xmlns:a16="http://schemas.microsoft.com/office/drawing/2014/main" id="{38373D8F-DB97-465A-82B9-8C3FA4704696}"/>
              </a:ext>
            </a:extLst>
          </p:cNvPr>
          <p:cNvSpPr/>
          <p:nvPr/>
        </p:nvSpPr>
        <p:spPr>
          <a:xfrm>
            <a:off x="1534496" y="2602632"/>
            <a:ext cx="2043842" cy="1575501"/>
          </a:xfrm>
          <a:prstGeom prst="rect">
            <a:avLst/>
          </a:prstGeom>
          <a:solidFill>
            <a:srgbClr val="EAF2F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sz="1200" b="1">
              <a:solidFill>
                <a:srgbClr val="002060"/>
              </a:solidFill>
              <a:uFillTx/>
              <a:latin typeface="+mj-lt"/>
              <a:cs typeface="Vrinda"/>
            </a:endParaRPr>
          </a:p>
        </p:txBody>
      </p:sp>
      <p:sp>
        <p:nvSpPr>
          <p:cNvPr id="59" name="직사각형 18">
            <a:extLst>
              <a:ext uri="{FF2B5EF4-FFF2-40B4-BE49-F238E27FC236}">
                <a16:creationId xmlns:a16="http://schemas.microsoft.com/office/drawing/2014/main" id="{D534B24B-CF37-4EA9-9FEE-F38DEE758412}"/>
              </a:ext>
            </a:extLst>
          </p:cNvPr>
          <p:cNvSpPr/>
          <p:nvPr/>
        </p:nvSpPr>
        <p:spPr>
          <a:xfrm>
            <a:off x="1811051" y="2663145"/>
            <a:ext cx="1496362" cy="436580"/>
          </a:xfrm>
          <a:prstGeom prst="rect">
            <a:avLst/>
          </a:prstGeom>
          <a:solidFill>
            <a:schemeClr val="bg1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200" b="1" spc="-80" dirty="0">
                <a:solidFill>
                  <a:srgbClr val="002060"/>
                </a:solidFill>
                <a:uFillTx/>
                <a:latin typeface="+mn-ea"/>
              </a:rPr>
              <a:t>초기 범위 리스크</a:t>
            </a:r>
          </a:p>
        </p:txBody>
      </p:sp>
      <p:sp>
        <p:nvSpPr>
          <p:cNvPr id="60" name="직사각형 18">
            <a:extLst>
              <a:ext uri="{FF2B5EF4-FFF2-40B4-BE49-F238E27FC236}">
                <a16:creationId xmlns:a16="http://schemas.microsoft.com/office/drawing/2014/main" id="{8508955E-033A-45B1-A4D6-B212DB441B94}"/>
              </a:ext>
            </a:extLst>
          </p:cNvPr>
          <p:cNvSpPr/>
          <p:nvPr/>
        </p:nvSpPr>
        <p:spPr>
          <a:xfrm>
            <a:off x="1811720" y="3166511"/>
            <a:ext cx="1496362" cy="436580"/>
          </a:xfrm>
          <a:prstGeom prst="rect">
            <a:avLst/>
          </a:prstGeom>
          <a:solidFill>
            <a:schemeClr val="bg1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200" b="1" spc="-80" dirty="0">
                <a:solidFill>
                  <a:srgbClr val="002060"/>
                </a:solidFill>
                <a:uFillTx/>
                <a:latin typeface="+mn-ea"/>
              </a:rPr>
              <a:t>초기 일정 리스크</a:t>
            </a:r>
          </a:p>
        </p:txBody>
      </p:sp>
      <p:cxnSp>
        <p:nvCxnSpPr>
          <p:cNvPr id="61" name="직선 화살표 연결선 11">
            <a:extLst>
              <a:ext uri="{FF2B5EF4-FFF2-40B4-BE49-F238E27FC236}">
                <a16:creationId xmlns:a16="http://schemas.microsoft.com/office/drawing/2014/main" id="{5A586704-A1DC-4A04-9A39-52B0306CF5DB}"/>
              </a:ext>
            </a:extLst>
          </p:cNvPr>
          <p:cNvCxnSpPr>
            <a:cxnSpLocks/>
            <a:stCxn id="58" idx="3"/>
            <a:endCxn id="27" idx="1"/>
          </p:cNvCxnSpPr>
          <p:nvPr/>
        </p:nvCxnSpPr>
        <p:spPr>
          <a:xfrm>
            <a:off x="3578338" y="3390383"/>
            <a:ext cx="2519418" cy="0"/>
          </a:xfrm>
          <a:prstGeom prst="straightConnector1">
            <a:avLst/>
          </a:prstGeom>
          <a:ln w="9525"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직선 화살표 연결선 11">
            <a:extLst>
              <a:ext uri="{FF2B5EF4-FFF2-40B4-BE49-F238E27FC236}">
                <a16:creationId xmlns:a16="http://schemas.microsoft.com/office/drawing/2014/main" id="{E91D5301-AEEB-4C82-A50A-6C3E9466A47D}"/>
              </a:ext>
            </a:extLst>
          </p:cNvPr>
          <p:cNvCxnSpPr>
            <a:cxnSpLocks/>
            <a:stCxn id="54" idx="0"/>
          </p:cNvCxnSpPr>
          <p:nvPr/>
        </p:nvCxnSpPr>
        <p:spPr>
          <a:xfrm flipV="1">
            <a:off x="4819600" y="3529062"/>
            <a:ext cx="0" cy="908050"/>
          </a:xfrm>
          <a:prstGeom prst="straightConnector1">
            <a:avLst/>
          </a:prstGeom>
          <a:ln w="9525">
            <a:solidFill>
              <a:schemeClr val="bg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직사각형 19">
            <a:extLst>
              <a:ext uri="{FF2B5EF4-FFF2-40B4-BE49-F238E27FC236}">
                <a16:creationId xmlns:a16="http://schemas.microsoft.com/office/drawing/2014/main" id="{EE302CF2-9B07-4AA8-8A85-5F12DBAB3119}"/>
              </a:ext>
            </a:extLst>
          </p:cNvPr>
          <p:cNvSpPr/>
          <p:nvPr/>
        </p:nvSpPr>
        <p:spPr>
          <a:xfrm>
            <a:off x="1811051" y="3672322"/>
            <a:ext cx="1496362" cy="436580"/>
          </a:xfrm>
          <a:prstGeom prst="rect">
            <a:avLst/>
          </a:prstGeom>
          <a:solidFill>
            <a:schemeClr val="bg1"/>
          </a:solidFill>
          <a:ln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1200" b="1" spc="-80" dirty="0">
                <a:solidFill>
                  <a:srgbClr val="002060"/>
                </a:solidFill>
                <a:uFillTx/>
                <a:latin typeface="+mn-ea"/>
              </a:rPr>
              <a:t>품질 리스크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07C4185-9CE8-449E-8DE6-DD22D864FEA4}"/>
              </a:ext>
            </a:extLst>
          </p:cNvPr>
          <p:cNvSpPr txBox="1"/>
          <p:nvPr/>
        </p:nvSpPr>
        <p:spPr>
          <a:xfrm>
            <a:off x="4520952" y="3140968"/>
            <a:ext cx="41389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400" dirty="0">
                <a:latin typeface="+mn-ea"/>
              </a:rPr>
              <a:t>H1</a:t>
            </a:r>
            <a:endParaRPr lang="ko-KR" altLang="en-US" sz="1400" dirty="0">
              <a:latin typeface="+mn-ea"/>
            </a:endParaRP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452F97F8-8DB4-41FF-ACCF-546A521DFF3E}"/>
              </a:ext>
            </a:extLst>
          </p:cNvPr>
          <p:cNvSpPr txBox="1"/>
          <p:nvPr/>
        </p:nvSpPr>
        <p:spPr>
          <a:xfrm>
            <a:off x="4876188" y="3799818"/>
            <a:ext cx="41389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400" dirty="0">
                <a:latin typeface="+mn-ea"/>
              </a:rPr>
              <a:t>H2</a:t>
            </a:r>
            <a:endParaRPr lang="ko-KR" altLang="en-US" sz="140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08145506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98928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2. 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연구가설의 설정 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4" name="그룹 10"/>
          <p:cNvGrpSpPr/>
          <p:nvPr/>
        </p:nvGrpSpPr>
        <p:grpSpPr>
          <a:xfrm>
            <a:off x="413665" y="2326571"/>
            <a:ext cx="8900667" cy="1008325"/>
            <a:chOff x="442631" y="1654375"/>
            <a:chExt cx="9082369" cy="1008325"/>
          </a:xfrm>
        </p:grpSpPr>
        <p:grpSp>
          <p:nvGrpSpPr>
            <p:cNvPr id="7" name="그룹 11"/>
            <p:cNvGrpSpPr/>
            <p:nvPr/>
          </p:nvGrpSpPr>
          <p:grpSpPr>
            <a:xfrm>
              <a:off x="640664" y="1654375"/>
              <a:ext cx="8884336" cy="1008325"/>
              <a:chOff x="254000" y="5450740"/>
              <a:chExt cx="6336000" cy="1701145"/>
            </a:xfrm>
          </p:grpSpPr>
          <p:sp>
            <p:nvSpPr>
              <p:cNvPr id="4" name="직사각형 18"/>
              <p:cNvSpPr/>
              <p:nvPr/>
            </p:nvSpPr>
            <p:spPr>
              <a:xfrm>
                <a:off x="297000" y="5604602"/>
                <a:ext cx="6264000" cy="1547283"/>
              </a:xfrm>
              <a:prstGeom prst="rect">
                <a:avLst/>
              </a:prstGeom>
              <a:solidFill>
                <a:sysClr val="window" lastClr="FFFFFF">
                  <a:lumMod val="95000"/>
                  <a:alpha val="4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whiteSmoke"/>
                  </a:solidFill>
                  <a:effectLst/>
                  <a:latin typeface="맑은 고딕"/>
                  <a:ea typeface="맑은 고딕"/>
                  <a:cs typeface="+mn-cs"/>
                </a:endParaRPr>
              </a:p>
            </p:txBody>
          </p:sp>
          <p:sp>
            <p:nvSpPr>
              <p:cNvPr id="5" name="자유형 19"/>
              <p:cNvSpPr/>
              <p:nvPr/>
            </p:nvSpPr>
            <p:spPr>
              <a:xfrm>
                <a:off x="254000" y="7043458"/>
                <a:ext cx="6336000" cy="0"/>
              </a:xfrm>
              <a:custGeom>
                <a:avLst/>
                <a:gdLst>
                  <a:gd name="connsiteX0" fmla="*/ 0 w 6370320"/>
                  <a:gd name="connsiteY0" fmla="*/ 0 h 0"/>
                  <a:gd name="connsiteX1" fmla="*/ 6370320 w 6370320"/>
                  <a:gd name="connsiteY1" fmla="*/ 0 h 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6370320">
                    <a:moveTo>
                      <a:pt x="0" y="0"/>
                    </a:moveTo>
                    <a:lnTo>
                      <a:pt x="6370320" y="0"/>
                    </a:lnTo>
                  </a:path>
                </a:pathLst>
              </a:custGeom>
              <a:noFill/>
              <a:ln w="9525" cap="flat" cmpd="sng" algn="ctr">
                <a:solidFill>
                  <a:sysClr val="window" lastClr="FFFFFF">
                    <a:lumMod val="65000"/>
                  </a:sysClr>
                </a:solidFill>
                <a:prstDash val="sysDot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black"/>
                  </a:solidFill>
                  <a:effectLst/>
                  <a:latin typeface="맑은 고딕"/>
                  <a:ea typeface="맑은 고딕"/>
                  <a:cs typeface="+mn-cs"/>
                </a:endParaRPr>
              </a:p>
            </p:txBody>
          </p:sp>
          <p:sp>
            <p:nvSpPr>
              <p:cNvPr id="6" name="자유형 20"/>
              <p:cNvSpPr/>
              <p:nvPr/>
            </p:nvSpPr>
            <p:spPr>
              <a:xfrm>
                <a:off x="254000" y="5450740"/>
                <a:ext cx="6336000" cy="0"/>
              </a:xfrm>
              <a:custGeom>
                <a:avLst/>
                <a:gdLst>
                  <a:gd name="connsiteX0" fmla="*/ 0 w 6370320"/>
                  <a:gd name="connsiteY0" fmla="*/ 0 h 0"/>
                  <a:gd name="connsiteX1" fmla="*/ 6370320 w 6370320"/>
                  <a:gd name="connsiteY1" fmla="*/ 0 h 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6370320">
                    <a:moveTo>
                      <a:pt x="0" y="0"/>
                    </a:moveTo>
                    <a:lnTo>
                      <a:pt x="6370320" y="0"/>
                    </a:lnTo>
                  </a:path>
                </a:pathLst>
              </a:custGeom>
              <a:noFill/>
              <a:ln w="28575" cap="flat" cmpd="sng" algn="ctr">
                <a:solidFill>
                  <a:sysClr val="window" lastClr="FFFFFF">
                    <a:lumMod val="65000"/>
                  </a:sysClr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black"/>
                  </a:solidFill>
                  <a:effectLst/>
                  <a:latin typeface="맑은 고딕"/>
                  <a:ea typeface="맑은 고딕"/>
                  <a:cs typeface="+mn-cs"/>
                </a:endParaRPr>
              </a:p>
            </p:txBody>
          </p:sp>
        </p:grpSp>
        <p:grpSp>
          <p:nvGrpSpPr>
            <p:cNvPr id="12" name="그룹 12"/>
            <p:cNvGrpSpPr/>
            <p:nvPr/>
          </p:nvGrpSpPr>
          <p:grpSpPr>
            <a:xfrm>
              <a:off x="442631" y="1692693"/>
              <a:ext cx="1982543" cy="571942"/>
              <a:chOff x="571047" y="2210922"/>
              <a:chExt cx="2231065" cy="646409"/>
            </a:xfrm>
          </p:grpSpPr>
          <p:grpSp>
            <p:nvGrpSpPr>
              <p:cNvPr id="10" name="그룹 14"/>
              <p:cNvGrpSpPr/>
              <p:nvPr/>
            </p:nvGrpSpPr>
            <p:grpSpPr>
              <a:xfrm>
                <a:off x="571048" y="2210922"/>
                <a:ext cx="2231064" cy="448094"/>
                <a:chOff x="487363" y="2982597"/>
                <a:chExt cx="5131504" cy="1030628"/>
              </a:xfrm>
            </p:grpSpPr>
            <p:sp>
              <p:nvSpPr>
                <p:cNvPr id="8" name="직사각형 16"/>
                <p:cNvSpPr/>
                <p:nvPr/>
              </p:nvSpPr>
              <p:spPr>
                <a:xfrm>
                  <a:off x="487363" y="3104573"/>
                  <a:ext cx="5131504" cy="785187"/>
                </a:xfrm>
                <a:prstGeom prst="rect">
                  <a:avLst/>
                </a:prstGeom>
                <a:solidFill>
                  <a:srgbClr val="5B9BD5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latinLnBrk="0">
                    <a:lnSpc>
                      <a:spcPct val="8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>
                      <a:uFillTx/>
                    </a:defRPr>
                  </a:pPr>
                  <a:r>
                    <a:rPr lang="en-US" altLang="ko-KR" sz="1600" b="1" kern="0">
                      <a:ln>
                        <a:solidFill>
                          <a:srgbClr val="5B9BD5">
                            <a:alpha val="0"/>
                          </a:srgbClr>
                        </a:solidFill>
                      </a:ln>
                      <a:solidFill>
                        <a:prstClr val="whiteSmoke"/>
                      </a:solidFill>
                      <a:uFillTx/>
                      <a:latin typeface="+mn-ea"/>
                    </a:rPr>
                    <a:t>H1.</a:t>
                  </a:r>
                  <a:endParaRPr lang="ko-KR" altLang="en-US" sz="1600" b="1" i="0" u="none" kern="0" spc="0" normalizeH="0" baseline="0">
                    <a:ln>
                      <a:solidFill>
                        <a:srgbClr val="5B9BD5">
                          <a:alpha val="0"/>
                        </a:srgbClr>
                      </a:solidFill>
                    </a:ln>
                    <a:solidFill>
                      <a:prstClr val="whiteSmoke"/>
                    </a:solidFill>
                    <a:effectLst/>
                    <a:latin typeface="+mn-ea"/>
                    <a:cs typeface="+mn-cs"/>
                  </a:endParaRPr>
                </a:p>
              </p:txBody>
            </p:sp>
            <p:sp>
              <p:nvSpPr>
                <p:cNvPr id="9" name="직사각형 38"/>
                <p:cNvSpPr/>
                <p:nvPr/>
              </p:nvSpPr>
              <p:spPr>
                <a:xfrm>
                  <a:off x="487363" y="2982597"/>
                  <a:ext cx="1682349" cy="1030628"/>
                </a:xfrm>
                <a:custGeom>
                  <a:avLst/>
                  <a:gdLst>
                    <a:gd name="connsiteX0" fmla="*/ 0 w 4348800"/>
                    <a:gd name="connsiteY0" fmla="*/ 0 h 1134244"/>
                    <a:gd name="connsiteX1" fmla="*/ 4348800 w 4348800"/>
                    <a:gd name="connsiteY1" fmla="*/ 0 h 1134244"/>
                    <a:gd name="connsiteX2" fmla="*/ 4348800 w 4348800"/>
                    <a:gd name="connsiteY2" fmla="*/ 1134244 h 1134244"/>
                    <a:gd name="connsiteX3" fmla="*/ 0 w 4348800"/>
                    <a:gd name="connsiteY3" fmla="*/ 1134244 h 1134244"/>
                    <a:gd name="connsiteX4" fmla="*/ 0 w 4348800"/>
                    <a:gd name="connsiteY4" fmla="*/ 0 h 1134244"/>
                    <a:gd name="connsiteX0" fmla="*/ 0 w 4348800"/>
                    <a:gd name="connsiteY0" fmla="*/ 0 h 1134244"/>
                    <a:gd name="connsiteX1" fmla="*/ 4348800 w 4348800"/>
                    <a:gd name="connsiteY1" fmla="*/ 0 h 1134244"/>
                    <a:gd name="connsiteX2" fmla="*/ 0 w 4348800"/>
                    <a:gd name="connsiteY2" fmla="*/ 1134244 h 1134244"/>
                    <a:gd name="connsiteX3" fmla="*/ 0 w 4348800"/>
                    <a:gd name="connsiteY3" fmla="*/ 0 h 11342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348800" h="1134244">
                      <a:moveTo>
                        <a:pt x="0" y="0"/>
                      </a:moveTo>
                      <a:lnTo>
                        <a:pt x="4348800" y="0"/>
                      </a:lnTo>
                      <a:lnTo>
                        <a:pt x="0" y="1134244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alpha val="0"/>
                      </a:sysClr>
                    </a:gs>
                    <a:gs pos="71000">
                      <a:sysClr val="window" lastClr="FFFFFF">
                        <a:lumMod val="98000"/>
                        <a:lumOff val="2000"/>
                        <a:alpha val="9000"/>
                      </a:sysClr>
                    </a:gs>
                  </a:gsLst>
                  <a:lin ang="0" scaled="1"/>
                </a:gra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latinLnBrk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>
                      <a:uFillTx/>
                    </a:defRPr>
                  </a:pPr>
                  <a:endParaRPr lang="ko-KR" altLang="en-US" sz="1800" b="0" i="0" u="none" kern="0" spc="0" normalizeH="0" baseline="0">
                    <a:ln>
                      <a:noFill/>
                    </a:ln>
                    <a:solidFill>
                      <a:prstClr val="whiteSmoke"/>
                    </a:solidFill>
                    <a:effectLst/>
                    <a:latin typeface="KoPub돋움체 Bold"/>
                    <a:ea typeface="KoPub돋움체 Bold"/>
                    <a:cs typeface="+mn-cs"/>
                  </a:endParaRPr>
                </a:p>
              </p:txBody>
            </p:sp>
          </p:grpSp>
          <p:sp>
            <p:nvSpPr>
              <p:cNvPr id="11" name="직각 삼각형 15"/>
              <p:cNvSpPr/>
              <p:nvPr/>
            </p:nvSpPr>
            <p:spPr>
              <a:xfrm flipH="1" flipV="1">
                <a:off x="571047" y="2594426"/>
                <a:ext cx="289562" cy="262905"/>
              </a:xfrm>
              <a:prstGeom prst="rtTriangle">
                <a:avLst/>
              </a:prstGeom>
              <a:solidFill>
                <a:srgbClr val="44546A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whiteSmoke"/>
                  </a:solidFill>
                  <a:effectLst/>
                  <a:latin typeface="맑은 고딕"/>
                  <a:ea typeface="맑은 고딕"/>
                  <a:cs typeface="+mn-cs"/>
                </a:endParaRPr>
              </a:p>
            </p:txBody>
          </p:sp>
        </p:grpSp>
        <p:sp>
          <p:nvSpPr>
            <p:cNvPr id="13" name="직사각형 13"/>
            <p:cNvSpPr/>
            <p:nvPr/>
          </p:nvSpPr>
          <p:spPr>
            <a:xfrm>
              <a:off x="821755" y="2099892"/>
              <a:ext cx="8522711" cy="34201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algn="ctr" defTabSz="914400" latinLnBrk="0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ko-KR" altLang="en-US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프로젝트 초기 리스크가 프로젝트 성과에 정</a:t>
              </a:r>
              <a:r>
                <a:rPr lang="en-US" altLang="ko-KR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(+)</a:t>
              </a:r>
              <a:r>
                <a:rPr lang="ko-KR" altLang="en-US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의 영향을 미칠 것이다</a:t>
              </a:r>
              <a:r>
                <a:rPr lang="en-US" altLang="ko-KR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.</a:t>
              </a:r>
              <a:r>
                <a:rPr lang="ko-KR" altLang="en-US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 </a:t>
              </a:r>
              <a:endParaRPr lang="en-US" altLang="ko-KR" sz="1500" b="1" spc="-10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endParaRPr>
            </a:p>
          </p:txBody>
        </p:sp>
      </p:grpSp>
      <p:grpSp>
        <p:nvGrpSpPr>
          <p:cNvPr id="18" name="그룹 57"/>
          <p:cNvGrpSpPr/>
          <p:nvPr/>
        </p:nvGrpSpPr>
        <p:grpSpPr>
          <a:xfrm>
            <a:off x="1895415" y="1630001"/>
            <a:ext cx="5937169" cy="360000"/>
            <a:chOff x="2752941" y="1521238"/>
            <a:chExt cx="3355718" cy="360000"/>
          </a:xfrm>
        </p:grpSpPr>
        <p:sp>
          <p:nvSpPr>
            <p:cNvPr id="16" name="직사각형 58"/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500" b="1" kern="0" spc="-100" dirty="0">
                  <a:solidFill>
                    <a:schemeClr val="accent1">
                      <a:lumMod val="75000"/>
                    </a:schemeClr>
                  </a:solidFill>
                  <a:uFillTx/>
                  <a:latin typeface="맑은 고딕"/>
                  <a:sym typeface="맑은 고딕"/>
                </a:rPr>
                <a:t>프로젝트 초기 리스크와 프로젝트 성과 간의 영향</a:t>
              </a:r>
            </a:p>
          </p:txBody>
        </p:sp>
        <p:cxnSp>
          <p:nvCxnSpPr>
            <p:cNvPr id="17" name="직선 연결선 59"/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0" name="직사각형 68"/>
          <p:cNvSpPr/>
          <p:nvPr/>
        </p:nvSpPr>
        <p:spPr>
          <a:xfrm>
            <a:off x="666824" y="4888351"/>
            <a:ext cx="8607657" cy="917126"/>
          </a:xfrm>
          <a:prstGeom prst="rect">
            <a:avLst/>
          </a:prstGeom>
          <a:solidFill>
            <a:sysClr val="window" lastClr="FFFFFF">
              <a:lumMod val="95000"/>
              <a:alpha val="40000"/>
            </a:sys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endParaRPr lang="ko-KR" altLang="en-US" sz="1800" b="0" i="0" u="none" kern="0" spc="0" normalizeH="0" baseline="0" dirty="0">
              <a:ln>
                <a:noFill/>
              </a:ln>
              <a:solidFill>
                <a:prstClr val="whiteSmoke"/>
              </a:solidFill>
              <a:effectLst/>
              <a:latin typeface="맑은 고딕"/>
              <a:ea typeface="맑은 고딕"/>
              <a:cs typeface="+mn-cs"/>
            </a:endParaRPr>
          </a:p>
        </p:txBody>
      </p:sp>
      <p:sp>
        <p:nvSpPr>
          <p:cNvPr id="21" name="자유형 69"/>
          <p:cNvSpPr/>
          <p:nvPr/>
        </p:nvSpPr>
        <p:spPr>
          <a:xfrm>
            <a:off x="607736" y="5741209"/>
            <a:ext cx="8706596" cy="0"/>
          </a:xfrm>
          <a:custGeom>
            <a:avLst/>
            <a:gdLst>
              <a:gd name="connsiteX0" fmla="*/ 0 w 6370320"/>
              <a:gd name="connsiteY0" fmla="*/ 0 h 0"/>
              <a:gd name="connsiteX1" fmla="*/ 6370320 w 6370320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70320">
                <a:moveTo>
                  <a:pt x="0" y="0"/>
                </a:moveTo>
                <a:lnTo>
                  <a:pt x="6370320" y="0"/>
                </a:lnTo>
              </a:path>
            </a:pathLst>
          </a:custGeom>
          <a:noFill/>
          <a:ln w="9525" cap="flat" cmpd="sng" algn="ctr">
            <a:solidFill>
              <a:sysClr val="window" lastClr="FFFFFF">
                <a:lumMod val="65000"/>
              </a:sysClr>
            </a:solidFill>
            <a:prstDash val="sysDot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endParaRPr lang="ko-KR" altLang="en-US" sz="1800" b="0" i="0" u="none" kern="0" spc="0" normalizeH="0" baseline="0">
              <a:ln>
                <a:noFill/>
              </a:ln>
              <a:solidFill>
                <a:prstClr val="black"/>
              </a:solidFill>
              <a:effectLst/>
              <a:latin typeface="맑은 고딕"/>
              <a:ea typeface="맑은 고딕"/>
              <a:cs typeface="+mn-cs"/>
            </a:endParaRPr>
          </a:p>
        </p:txBody>
      </p:sp>
      <p:sp>
        <p:nvSpPr>
          <p:cNvPr id="22" name="자유형 70"/>
          <p:cNvSpPr/>
          <p:nvPr/>
        </p:nvSpPr>
        <p:spPr>
          <a:xfrm>
            <a:off x="607736" y="4797152"/>
            <a:ext cx="8706596" cy="0"/>
          </a:xfrm>
          <a:custGeom>
            <a:avLst/>
            <a:gdLst>
              <a:gd name="connsiteX0" fmla="*/ 0 w 6370320"/>
              <a:gd name="connsiteY0" fmla="*/ 0 h 0"/>
              <a:gd name="connsiteX1" fmla="*/ 6370320 w 6370320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70320">
                <a:moveTo>
                  <a:pt x="0" y="0"/>
                </a:moveTo>
                <a:lnTo>
                  <a:pt x="6370320" y="0"/>
                </a:lnTo>
              </a:path>
            </a:pathLst>
          </a:custGeom>
          <a:noFill/>
          <a:ln w="28575" cap="flat" cmpd="sng" algn="ctr">
            <a:solidFill>
              <a:sysClr val="window" lastClr="FFFFFF">
                <a:lumMod val="65000"/>
              </a:sys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endParaRPr lang="ko-KR" altLang="en-US" sz="1800" b="0" i="0" u="none" kern="0" spc="0" normalizeH="0" baseline="0">
              <a:ln>
                <a:noFill/>
              </a:ln>
              <a:solidFill>
                <a:prstClr val="black"/>
              </a:solidFill>
              <a:effectLst/>
              <a:latin typeface="맑은 고딕"/>
              <a:ea typeface="맑은 고딕"/>
              <a:cs typeface="+mn-cs"/>
            </a:endParaRPr>
          </a:p>
        </p:txBody>
      </p:sp>
      <p:grpSp>
        <p:nvGrpSpPr>
          <p:cNvPr id="28" name="그룹 62"/>
          <p:cNvGrpSpPr/>
          <p:nvPr/>
        </p:nvGrpSpPr>
        <p:grpSpPr>
          <a:xfrm>
            <a:off x="413665" y="4835470"/>
            <a:ext cx="1942880" cy="571942"/>
            <a:chOff x="571047" y="2210922"/>
            <a:chExt cx="2231065" cy="646409"/>
          </a:xfrm>
        </p:grpSpPr>
        <p:grpSp>
          <p:nvGrpSpPr>
            <p:cNvPr id="26" name="그룹 64"/>
            <p:cNvGrpSpPr/>
            <p:nvPr/>
          </p:nvGrpSpPr>
          <p:grpSpPr>
            <a:xfrm>
              <a:off x="571048" y="2210922"/>
              <a:ext cx="2231064" cy="448094"/>
              <a:chOff x="487363" y="2982597"/>
              <a:chExt cx="5131504" cy="1030628"/>
            </a:xfrm>
          </p:grpSpPr>
          <p:sp>
            <p:nvSpPr>
              <p:cNvPr id="24" name="직사각형 66"/>
              <p:cNvSpPr/>
              <p:nvPr/>
            </p:nvSpPr>
            <p:spPr>
              <a:xfrm>
                <a:off x="487363" y="3104573"/>
                <a:ext cx="5131504" cy="785187"/>
              </a:xfrm>
              <a:prstGeom prst="rect">
                <a:avLst/>
              </a:prstGeom>
              <a:solidFill>
                <a:srgbClr val="5B9BD5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8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r>
                  <a:rPr lang="en-US" altLang="ko-KR" sz="1600" b="1" kern="0">
                    <a:ln>
                      <a:solidFill>
                        <a:srgbClr val="5B9BD5">
                          <a:alpha val="0"/>
                        </a:srgbClr>
                      </a:solidFill>
                    </a:ln>
                    <a:solidFill>
                      <a:prstClr val="whiteSmoke"/>
                    </a:solidFill>
                    <a:uFillTx/>
                    <a:latin typeface="+mn-ea"/>
                  </a:rPr>
                  <a:t>H2.</a:t>
                </a:r>
                <a:endParaRPr lang="ko-KR" altLang="en-US" sz="1600" b="1" i="0" u="none" kern="0" spc="0" normalizeH="0" baseline="0">
                  <a:ln>
                    <a:solidFill>
                      <a:srgbClr val="5B9BD5">
                        <a:alpha val="0"/>
                      </a:srgbClr>
                    </a:solidFill>
                  </a:ln>
                  <a:solidFill>
                    <a:prstClr val="whiteSmoke"/>
                  </a:solidFill>
                  <a:effectLst/>
                  <a:latin typeface="+mn-ea"/>
                  <a:cs typeface="+mn-cs"/>
                </a:endParaRPr>
              </a:p>
            </p:txBody>
          </p:sp>
          <p:sp>
            <p:nvSpPr>
              <p:cNvPr id="25" name="직사각형 38"/>
              <p:cNvSpPr/>
              <p:nvPr/>
            </p:nvSpPr>
            <p:spPr>
              <a:xfrm>
                <a:off x="487363" y="2982597"/>
                <a:ext cx="1682349" cy="1030628"/>
              </a:xfrm>
              <a:custGeom>
                <a:avLst/>
                <a:gdLst>
                  <a:gd name="connsiteX0" fmla="*/ 0 w 4348800"/>
                  <a:gd name="connsiteY0" fmla="*/ 0 h 1134244"/>
                  <a:gd name="connsiteX1" fmla="*/ 4348800 w 4348800"/>
                  <a:gd name="connsiteY1" fmla="*/ 0 h 1134244"/>
                  <a:gd name="connsiteX2" fmla="*/ 4348800 w 4348800"/>
                  <a:gd name="connsiteY2" fmla="*/ 1134244 h 1134244"/>
                  <a:gd name="connsiteX3" fmla="*/ 0 w 4348800"/>
                  <a:gd name="connsiteY3" fmla="*/ 1134244 h 1134244"/>
                  <a:gd name="connsiteX4" fmla="*/ 0 w 4348800"/>
                  <a:gd name="connsiteY4" fmla="*/ 0 h 1134244"/>
                  <a:gd name="connsiteX0" fmla="*/ 0 w 4348800"/>
                  <a:gd name="connsiteY0" fmla="*/ 0 h 1134244"/>
                  <a:gd name="connsiteX1" fmla="*/ 4348800 w 4348800"/>
                  <a:gd name="connsiteY1" fmla="*/ 0 h 1134244"/>
                  <a:gd name="connsiteX2" fmla="*/ 0 w 4348800"/>
                  <a:gd name="connsiteY2" fmla="*/ 1134244 h 1134244"/>
                  <a:gd name="connsiteX3" fmla="*/ 0 w 4348800"/>
                  <a:gd name="connsiteY3" fmla="*/ 0 h 11342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348800" h="1134244">
                    <a:moveTo>
                      <a:pt x="0" y="0"/>
                    </a:moveTo>
                    <a:lnTo>
                      <a:pt x="4348800" y="0"/>
                    </a:lnTo>
                    <a:lnTo>
                      <a:pt x="0" y="1134244"/>
                    </a:lnTo>
                    <a:lnTo>
                      <a:pt x="0" y="0"/>
                    </a:lnTo>
                    <a:close/>
                  </a:path>
                </a:pathLst>
              </a:custGeom>
              <a:gradFill>
                <a:gsLst>
                  <a:gs pos="0">
                    <a:sysClr val="window" lastClr="FFFFFF">
                      <a:alpha val="0"/>
                    </a:sysClr>
                  </a:gs>
                  <a:gs pos="71000">
                    <a:sysClr val="window" lastClr="FFFFFF">
                      <a:lumMod val="98000"/>
                      <a:lumOff val="2000"/>
                      <a:alpha val="9000"/>
                    </a:sysClr>
                  </a:gs>
                </a:gsLst>
                <a:lin ang="0" scaled="1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whiteSmoke"/>
                  </a:solidFill>
                  <a:effectLst/>
                  <a:latin typeface="KoPub돋움체 Bold"/>
                  <a:ea typeface="KoPub돋움체 Bold"/>
                  <a:cs typeface="+mn-cs"/>
                </a:endParaRPr>
              </a:p>
            </p:txBody>
          </p:sp>
        </p:grpSp>
        <p:sp>
          <p:nvSpPr>
            <p:cNvPr id="27" name="직각 삼각형 65"/>
            <p:cNvSpPr/>
            <p:nvPr/>
          </p:nvSpPr>
          <p:spPr>
            <a:xfrm flipH="1" flipV="1">
              <a:off x="571047" y="2594426"/>
              <a:ext cx="289562" cy="262905"/>
            </a:xfrm>
            <a:prstGeom prst="rtTriangle">
              <a:avLst/>
            </a:prstGeom>
            <a:solidFill>
              <a:srgbClr val="44546A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latinLnBrk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endParaRPr lang="ko-KR" altLang="en-US" sz="1800" b="0" i="0" u="none" kern="0" spc="0" normalizeH="0" baseline="0">
                <a:ln>
                  <a:noFill/>
                </a:ln>
                <a:solidFill>
                  <a:prstClr val="whiteSmoke"/>
                </a:solidFill>
                <a:effectLst/>
                <a:latin typeface="맑은 고딕"/>
                <a:ea typeface="맑은 고딕"/>
                <a:cs typeface="+mn-cs"/>
              </a:endParaRPr>
            </a:p>
          </p:txBody>
        </p:sp>
      </p:grpSp>
      <p:sp>
        <p:nvSpPr>
          <p:cNvPr id="29" name="직사각형 63"/>
          <p:cNvSpPr/>
          <p:nvPr/>
        </p:nvSpPr>
        <p:spPr>
          <a:xfrm>
            <a:off x="665825" y="5114240"/>
            <a:ext cx="8608656" cy="6190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ko-KR" altLang="en-US" sz="1500" b="1" spc="-10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프로젝트 수행 역량에 따라 프로젝트 초기 리스크가 프로젝트 관리 성과에 미치는 영향은 </a:t>
            </a:r>
            <a:endParaRPr lang="en-US" altLang="ko-KR" sz="1500" b="1" spc="-10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latin typeface="맑은 고딕"/>
              <a:ea typeface="맑은 고딕"/>
            </a:endParaRPr>
          </a:p>
          <a:p>
            <a:pPr marL="0" marR="0" lvl="0" indent="0" algn="ctr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ko-KR" altLang="en-US" sz="1500" b="1" spc="-10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차이가 있을 것이다</a:t>
            </a:r>
            <a:r>
              <a:rPr lang="en-US" altLang="ko-KR" sz="1500" b="1" spc="-10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. </a:t>
            </a:r>
          </a:p>
        </p:txBody>
      </p:sp>
      <p:grpSp>
        <p:nvGrpSpPr>
          <p:cNvPr id="49" name="그룹 44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44" name="오각형 45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bg1"/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schemeClr val="bg1"/>
                </a:solidFill>
                <a:uFillTx/>
                <a:latin typeface="맑은 고딕"/>
              </a:endParaRPr>
            </a:p>
          </p:txBody>
        </p:sp>
        <p:sp>
          <p:nvSpPr>
            <p:cNvPr id="45" name="오각형 46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46" name="오각형 47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sysClr val="windowText" lastClr="000000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sysClr val="windowText" lastClr="000000"/>
                </a:solidFill>
                <a:uFillTx/>
                <a:latin typeface="맑은 고딕"/>
              </a:endParaRPr>
            </a:p>
          </p:txBody>
        </p:sp>
        <p:sp>
          <p:nvSpPr>
            <p:cNvPr id="47" name="오각형 48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48" name="오각형 49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  <p:grpSp>
        <p:nvGrpSpPr>
          <p:cNvPr id="34" name="그룹 57">
            <a:extLst>
              <a:ext uri="{FF2B5EF4-FFF2-40B4-BE49-F238E27FC236}">
                <a16:creationId xmlns:a16="http://schemas.microsoft.com/office/drawing/2014/main" id="{EE04CA32-92EC-4BDE-A698-010106127F59}"/>
              </a:ext>
            </a:extLst>
          </p:cNvPr>
          <p:cNvGrpSpPr/>
          <p:nvPr/>
        </p:nvGrpSpPr>
        <p:grpSpPr>
          <a:xfrm>
            <a:off x="1877430" y="4007754"/>
            <a:ext cx="5937169" cy="360000"/>
            <a:chOff x="2752941" y="1521238"/>
            <a:chExt cx="3355718" cy="360000"/>
          </a:xfrm>
        </p:grpSpPr>
        <p:sp>
          <p:nvSpPr>
            <p:cNvPr id="35" name="직사각형 58">
              <a:extLst>
                <a:ext uri="{FF2B5EF4-FFF2-40B4-BE49-F238E27FC236}">
                  <a16:creationId xmlns:a16="http://schemas.microsoft.com/office/drawing/2014/main" id="{3DDF3678-1183-4AA8-AEAC-3071247741F7}"/>
                </a:ext>
              </a:extLst>
            </p:cNvPr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en-US" altLang="ko-KR" sz="1500" b="1" kern="0" spc="-100" dirty="0">
                  <a:solidFill>
                    <a:schemeClr val="accent1">
                      <a:lumMod val="75000"/>
                    </a:schemeClr>
                  </a:solidFill>
                  <a:uFillTx/>
                  <a:latin typeface="맑은 고딕"/>
                  <a:sym typeface="맑은 고딕"/>
                </a:rPr>
                <a:t>PM </a:t>
              </a:r>
              <a:r>
                <a:rPr lang="ko-KR" altLang="en-US" sz="1500" b="1" kern="0" spc="-100" dirty="0">
                  <a:solidFill>
                    <a:schemeClr val="accent1">
                      <a:lumMod val="75000"/>
                    </a:schemeClr>
                  </a:solidFill>
                  <a:uFillTx/>
                  <a:latin typeface="맑은 고딕"/>
                  <a:sym typeface="맑은 고딕"/>
                </a:rPr>
                <a:t>역량에 따른 조절 효과</a:t>
              </a:r>
            </a:p>
          </p:txBody>
        </p:sp>
        <p:cxnSp>
          <p:nvCxnSpPr>
            <p:cNvPr id="36" name="직선 연결선 59">
              <a:extLst>
                <a:ext uri="{FF2B5EF4-FFF2-40B4-BE49-F238E27FC236}">
                  <a16:creationId xmlns:a16="http://schemas.microsoft.com/office/drawing/2014/main" id="{E7443D20-9A29-498E-9902-447A6F3FBE80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/>
          <p:nvPr>
            <p:extLst>
              <p:ext uri="{D42A27DB-BD31-4B8C-83A1-F6EECF244321}">
                <p14:modId xmlns:p14="http://schemas.microsoft.com/office/powerpoint/2010/main" val="2995320570"/>
              </p:ext>
            </p:extLst>
          </p:nvPr>
        </p:nvGraphicFramePr>
        <p:xfrm>
          <a:off x="449392" y="1827700"/>
          <a:ext cx="8896096" cy="4353276"/>
        </p:xfrm>
        <a:graphic>
          <a:graphicData uri="http://schemas.openxmlformats.org/drawingml/2006/table">
            <a:tbl>
              <a:tblPr firstRow="1" bandRow="1"/>
              <a:tblGrid>
                <a:gridCol w="10472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4794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847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416987810"/>
                    </a:ext>
                  </a:extLst>
                </a:gridCol>
              </a:tblGrid>
              <a:tr h="66519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</a:rPr>
                        <a:t>하위 차원 변수</a:t>
                      </a: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kern="120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조작적 정의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kern="120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측정항목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kern="120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출처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84629">
                <a:tc>
                  <a:txBody>
                    <a:bodyPr/>
                    <a:lstStyle/>
                    <a:p>
                      <a:pPr marL="0" marR="0" indent="0" algn="ctr" defTabSz="914400" latinLnBrk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>
                          <a:uFillTx/>
                        </a:defRPr>
                      </a:pPr>
                      <a:r>
                        <a:rPr lang="ko-KR" altLang="en-US" sz="1100" b="1" kern="1200" spc="-5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범위 리스크</a:t>
                      </a:r>
                      <a:endParaRPr lang="en-US" altLang="ko-KR" sz="1100" b="1" kern="1200" spc="-5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맑은 고딕"/>
                        <a:ea typeface="+mn-ea"/>
                        <a:cs typeface="+mn-cs"/>
                      </a:endParaRP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88900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프로젝트의 목적과 범위를 명확히 정의하는 것은 프로젝트의 성공을 위한 판단기준을 제시하므로 중요한 요소라 할 수 있다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이러한 범위가 프로젝트 일정이 경과함에 따라 변화되는 정도에 따라 재계획과 재견적을 수반할 수 있다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</a:p>
                    <a:p>
                      <a:pPr marL="88900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이에 프로젝트 초기에 식별한 범위 대비 변동되는 정도를 범위 리스크라 한다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0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71996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60350" marR="0" lvl="0" indent="-17145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-"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초기 계획 대비 분석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/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설계단계 말 규모의 변화</a:t>
                      </a:r>
                      <a:endParaRPr lang="en-US" altLang="ko-KR" sz="10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 rowSpan="2"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PMI (2018)</a:t>
                      </a:r>
                      <a:endParaRPr lang="ko-KR" altLang="en-US" sz="10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97261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kern="1200" spc="-5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일정 리스크</a:t>
                      </a: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92075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수행 기간이 늘어날수록 위험에 노출되는 수준도 높아지므로 일정은 프로젝트 성과와 밀접한 관계가 있다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  <a:p>
                      <a:pPr marL="92075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초기에 수립한 일정 대비 실적의 차이를 일정 리스크라 한다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0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계획 대비 실적 기준의 일정의 지연 정도</a:t>
                      </a:r>
                      <a:endParaRPr lang="en-US" altLang="ko-KR" sz="1000" b="0" i="0" u="none" kern="1200" spc="-50" normalizeH="0" baseline="0" dirty="0">
                        <a:ln>
                          <a:noFill/>
                        </a:ln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effectLst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lang="en-US" altLang="ko-KR" sz="1000" b="0" i="0" u="none" kern="1200" spc="-50" normalizeH="0" baseline="0" dirty="0">
                        <a:ln>
                          <a:noFill/>
                        </a:ln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effectLst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7831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kern="1200" spc="-5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품질 리스크</a:t>
                      </a: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2A36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92075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품질은 비용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일정과 함께 프로젝트 관리에서 중요하게 고려되는 요인 중 하나이다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실패요인들에 대한 위험관리가 제대로 이뤄지지 </a:t>
                      </a:r>
                      <a:r>
                        <a:rPr lang="ko-KR" altLang="en-US" sz="10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않으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면 일정과 비용 한도 내에서 개발을 완료한다 하더라도 제품의 품질이 문제가 되어 비용이 더 증가하게 된다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  <a:p>
                      <a:pPr marL="92075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산출물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(Product)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품질이 요구수준에 미치니 못하는 경우를 품질 리스크가 있다고 한다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2A36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60350" marR="0" lvl="0" indent="-171450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-"/>
                        <a:tabLst/>
                        <a:defRPr>
                          <a:uFillTx/>
                        </a:defRPr>
                      </a:pPr>
                      <a:r>
                        <a:rPr lang="ko-KR" altLang="en-US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구축된 산출물의 품질 결함에 대한 조치 현황</a:t>
                      </a:r>
                      <a:endParaRPr lang="en-US" altLang="ko-KR" sz="1000" b="0" i="0" u="none" kern="1200" spc="-50" normalizeH="0" baseline="0" dirty="0">
                        <a:ln>
                          <a:noFill/>
                        </a:ln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effectLst/>
                        <a:latin typeface="맑은 고딕"/>
                        <a:ea typeface="맑은 고딕"/>
                        <a:cs typeface="+mn-cs"/>
                      </a:endParaRPr>
                    </a:p>
                    <a:p>
                      <a:pPr marL="260350" marR="0" lvl="0" indent="-171450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-"/>
                        <a:tabLst/>
                        <a:defRPr>
                          <a:uFillTx/>
                        </a:defRPr>
                      </a:pPr>
                      <a:r>
                        <a:rPr lang="ko-KR" altLang="en-US" sz="1000" b="0" i="0" u="none" kern="1200" spc="-50" normalizeH="0" baseline="0" dirty="0" err="1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업무전문성있는</a:t>
                      </a:r>
                      <a:r>
                        <a:rPr lang="ko-KR" altLang="en-US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 사용자의 제</a:t>
                      </a: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3</a:t>
                      </a:r>
                      <a:r>
                        <a:rPr lang="ko-KR" altLang="en-US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자 테스터 참여 현황</a:t>
                      </a:r>
                      <a:endParaRPr lang="en-US" altLang="ko-KR" sz="1000" b="0" i="0" u="none" kern="1200" spc="-50" normalizeH="0" baseline="0" dirty="0">
                        <a:ln>
                          <a:noFill/>
                        </a:ln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effectLst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2A36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>
                          <a:uFillTx/>
                        </a:defRPr>
                      </a:pPr>
                      <a:r>
                        <a:rPr lang="en-US" altLang="ko-KR" sz="1000" b="0" i="0" u="none" kern="1200" spc="-50" normalizeH="0" baseline="0" dirty="0" err="1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Baccarini</a:t>
                      </a: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 (1999)</a:t>
                      </a: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2A36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pSp>
        <p:nvGrpSpPr>
          <p:cNvPr id="6" name="그룹 12"/>
          <p:cNvGrpSpPr/>
          <p:nvPr/>
        </p:nvGrpSpPr>
        <p:grpSpPr>
          <a:xfrm>
            <a:off x="2816839" y="1323784"/>
            <a:ext cx="4460683" cy="360000"/>
            <a:chOff x="2752941" y="1521238"/>
            <a:chExt cx="3355718" cy="360000"/>
          </a:xfrm>
        </p:grpSpPr>
        <p:sp>
          <p:nvSpPr>
            <p:cNvPr id="4" name="직사각형 13"/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75000"/>
                      <a:lumOff val="25000"/>
                    </a:schemeClr>
                  </a:solidFill>
                  <a:uFillTx/>
                  <a:latin typeface="맑은 고딕"/>
                  <a:sym typeface="맑은 고딕"/>
                </a:rPr>
                <a:t>프로젝트 초기 리스크</a:t>
              </a:r>
            </a:p>
          </p:txBody>
        </p:sp>
        <p:cxnSp>
          <p:nvCxnSpPr>
            <p:cNvPr id="5" name="직선 연결선 14"/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" name="Rectangle 3"/>
          <p:cNvSpPr>
            <a:spLocks noChangeArrowheads="1"/>
          </p:cNvSpPr>
          <p:nvPr/>
        </p:nvSpPr>
        <p:spPr bwMode="auto">
          <a:xfrm>
            <a:off x="481494" y="598928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변수의 조작적 정의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5" name="그룹 15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0" name="오각형 16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bg1"/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schemeClr val="bg1"/>
                </a:solidFill>
                <a:uFillTx/>
                <a:latin typeface="맑은 고딕"/>
              </a:endParaRPr>
            </a:p>
          </p:txBody>
        </p:sp>
        <p:sp>
          <p:nvSpPr>
            <p:cNvPr id="11" name="오각형 17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12" name="오각형 24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sysClr val="windowText" lastClr="000000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sysClr val="windowText" lastClr="000000"/>
                </a:solidFill>
                <a:uFillTx/>
                <a:latin typeface="맑은 고딕"/>
              </a:endParaRPr>
            </a:p>
          </p:txBody>
        </p:sp>
        <p:sp>
          <p:nvSpPr>
            <p:cNvPr id="13" name="오각형 25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14" name="오각형 26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/>
          <p:nvPr>
            <p:extLst>
              <p:ext uri="{D42A27DB-BD31-4B8C-83A1-F6EECF244321}">
                <p14:modId xmlns:p14="http://schemas.microsoft.com/office/powerpoint/2010/main" val="2326709934"/>
              </p:ext>
            </p:extLst>
          </p:nvPr>
        </p:nvGraphicFramePr>
        <p:xfrm>
          <a:off x="377384" y="1827701"/>
          <a:ext cx="9032111" cy="4045752"/>
        </p:xfrm>
        <a:graphic>
          <a:graphicData uri="http://schemas.openxmlformats.org/drawingml/2006/table">
            <a:tbl>
              <a:tblPr firstRow="1" bandRow="1"/>
              <a:tblGrid>
                <a:gridCol w="122411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4094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65883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08223">
                  <a:extLst>
                    <a:ext uri="{9D8B030D-6E8A-4147-A177-3AD203B41FA5}">
                      <a16:colId xmlns:a16="http://schemas.microsoft.com/office/drawing/2014/main" val="1085326964"/>
                    </a:ext>
                  </a:extLst>
                </a:gridCol>
              </a:tblGrid>
              <a:tr h="665195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</a:rPr>
                        <a:t>하위 차원 변수</a:t>
                      </a: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kern="120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조작적 정의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kern="120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측정 항목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b="1" kern="120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출 처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47818">
                <a:tc>
                  <a:txBody>
                    <a:bodyPr/>
                    <a:lstStyle/>
                    <a:p>
                      <a:pPr marL="0" marR="0" indent="0" algn="ctr" defTabSz="914400" latinLnBrk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>
                          <a:uFillTx/>
                        </a:defRPr>
                      </a:pPr>
                      <a:r>
                        <a:rPr lang="ko-KR" altLang="en-US" sz="1000" b="1" kern="1200" spc="-5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범위변동율</a:t>
                      </a:r>
                      <a:endParaRPr lang="en-US" altLang="ko-KR" sz="1000" b="1" kern="1200" spc="-5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맑은 고딕"/>
                        <a:ea typeface="+mn-ea"/>
                        <a:cs typeface="+mn-cs"/>
                      </a:endParaRP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88900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초기에 식별한 범위 대비 변동된 범위의 규모의 차이를 범위 </a:t>
                      </a:r>
                      <a:r>
                        <a:rPr lang="ko-KR" altLang="en-US" sz="10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변동율이라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한다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0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71996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착수 대비 종료 시 최종 </a:t>
                      </a:r>
                      <a:r>
                        <a:rPr lang="ko-KR" altLang="en-US" sz="10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단계말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범위의 변동 현황</a:t>
                      </a: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>
                          <a:uFillTx/>
                        </a:defRPr>
                      </a:pPr>
                      <a:r>
                        <a:rPr lang="en-US" altLang="ko-KR" sz="1000" b="0" i="0" u="none" kern="1200" spc="-50" normalizeH="0" baseline="0" dirty="0" err="1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Baccarini</a:t>
                      </a: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 (1999)</a:t>
                      </a: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00179">
                <a:tc>
                  <a:txBody>
                    <a:bodyPr/>
                    <a:lstStyle/>
                    <a:p>
                      <a:pPr marL="0" algn="ctr" defTabSz="914400" latinLnBrk="1"/>
                      <a:r>
                        <a:rPr lang="ko-KR" altLang="en-US" sz="1000" b="1" kern="120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+mn-lt"/>
                          <a:ea typeface="+mn-ea"/>
                          <a:cs typeface="+mn-cs"/>
                        </a:rPr>
                        <a:t>일정지연율</a:t>
                      </a: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92075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초기에 수립한 일정 대비 실적의 차이의 정도를 일정 </a:t>
                      </a:r>
                      <a:r>
                        <a:rPr lang="ko-KR" altLang="en-US" sz="10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지연율이라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한다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0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착수 시 수립한 일정계획 대비 종료 시 최종 단계 말 전체 실적 지연 현황</a:t>
                      </a:r>
                      <a:endParaRPr lang="en-US" altLang="ko-KR" sz="1000" b="0" i="0" u="none" kern="1200" spc="-50" normalizeH="0" baseline="0" dirty="0">
                        <a:ln>
                          <a:noFill/>
                        </a:ln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effectLst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Hwang, Zhao, &amp; </a:t>
                      </a:r>
                      <a:r>
                        <a:rPr lang="en-US" altLang="ko-KR" sz="1000" b="0" i="0" u="none" kern="1200" spc="-50" normalizeH="0" baseline="0" dirty="0" err="1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Toh</a:t>
                      </a: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 (2014)</a:t>
                      </a: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74729269"/>
                  </a:ext>
                </a:extLst>
              </a:tr>
              <a:tr h="1100179">
                <a:tc>
                  <a:txBody>
                    <a:bodyPr/>
                    <a:lstStyle/>
                    <a:p>
                      <a:pPr marL="0" algn="ctr" defTabSz="914400" latinLnBrk="1"/>
                      <a:r>
                        <a:rPr lang="ko-KR" altLang="en-US" sz="1000" b="1" kern="120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+mn-lt"/>
                          <a:ea typeface="+mn-ea"/>
                          <a:cs typeface="+mn-cs"/>
                        </a:rPr>
                        <a:t>고객만족도</a:t>
                      </a: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2A36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92075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수행 시에 프로젝트의 목적을 정확히 이해하고 추진할  수 있는 전문성과 고객은 물론 프로젝트 이해관계자와의 다양한 관계형성을 통해 고객의 요구 사항을 정확히 파악하여 충분히 반영하고 프로젝트 구성원들의 성향을 파악하여 능동적 협업이 가능하도록 조율하는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역량이 중요하다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  <a:p>
                      <a:pPr marL="92075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기존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SI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프로젝트에서의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역할에서의 경험이 누적되어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역량이 향상될 수 있다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2A36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- </a:t>
                      </a:r>
                      <a:r>
                        <a:rPr lang="ko-KR" altLang="en-US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프로젝트 종료 시 사용자를 대상으로 한 만족도 조사 결과</a:t>
                      </a:r>
                      <a:endParaRPr lang="en-US" altLang="ko-KR" sz="1000" b="0" i="0" u="none" kern="1200" spc="-50" normalizeH="0" baseline="0" dirty="0">
                        <a:ln>
                          <a:noFill/>
                        </a:ln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effectLst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2A36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Agarwal &amp; Rathod (2006)</a:t>
                      </a:r>
                    </a:p>
                    <a:p>
                      <a:pPr marL="176213" marR="0" lvl="0" indent="-87313" algn="l" defTabSz="957263" fontAlgn="ctr" latinLnBrk="0">
                        <a:lnSpc>
                          <a:spcPts val="13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박종석</a:t>
                      </a: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 (2016)</a:t>
                      </a: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F2A36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pSp>
        <p:nvGrpSpPr>
          <p:cNvPr id="6" name="그룹 12"/>
          <p:cNvGrpSpPr/>
          <p:nvPr/>
        </p:nvGrpSpPr>
        <p:grpSpPr>
          <a:xfrm>
            <a:off x="2816839" y="1323784"/>
            <a:ext cx="4460683" cy="360000"/>
            <a:chOff x="2752941" y="1521238"/>
            <a:chExt cx="3355718" cy="360000"/>
          </a:xfrm>
        </p:grpSpPr>
        <p:sp>
          <p:nvSpPr>
            <p:cNvPr id="4" name="직사각형 13"/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75000"/>
                      <a:lumOff val="25000"/>
                    </a:schemeClr>
                  </a:solidFill>
                  <a:uFillTx/>
                  <a:latin typeface="맑은 고딕"/>
                  <a:sym typeface="맑은 고딕"/>
                </a:rPr>
                <a:t>프로젝트 관리 성과</a:t>
              </a:r>
            </a:p>
          </p:txBody>
        </p:sp>
        <p:cxnSp>
          <p:nvCxnSpPr>
            <p:cNvPr id="5" name="직선 연결선 14"/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" name="Rectangle 3"/>
          <p:cNvSpPr>
            <a:spLocks noChangeArrowheads="1"/>
          </p:cNvSpPr>
          <p:nvPr/>
        </p:nvSpPr>
        <p:spPr bwMode="auto">
          <a:xfrm>
            <a:off x="481494" y="598928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변수의 조작적 정의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5" name="그룹 15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0" name="오각형 16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bg1"/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schemeClr val="bg1"/>
                </a:solidFill>
                <a:uFillTx/>
                <a:latin typeface="맑은 고딕"/>
              </a:endParaRPr>
            </a:p>
          </p:txBody>
        </p:sp>
        <p:sp>
          <p:nvSpPr>
            <p:cNvPr id="11" name="오각형 17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12" name="오각형 24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sysClr val="windowText" lastClr="000000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sysClr val="windowText" lastClr="000000"/>
                </a:solidFill>
                <a:uFillTx/>
                <a:latin typeface="맑은 고딕"/>
              </a:endParaRPr>
            </a:p>
          </p:txBody>
        </p:sp>
        <p:sp>
          <p:nvSpPr>
            <p:cNvPr id="13" name="오각형 25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14" name="오각형 26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85078968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그룹 12"/>
          <p:cNvGrpSpPr/>
          <p:nvPr/>
        </p:nvGrpSpPr>
        <p:grpSpPr>
          <a:xfrm>
            <a:off x="2816839" y="1323784"/>
            <a:ext cx="4460683" cy="360000"/>
            <a:chOff x="2752941" y="1521238"/>
            <a:chExt cx="3355718" cy="360000"/>
          </a:xfrm>
        </p:grpSpPr>
        <p:sp>
          <p:nvSpPr>
            <p:cNvPr id="4" name="직사각형 13"/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75000"/>
                      <a:lumOff val="25000"/>
                    </a:schemeClr>
                  </a:solidFill>
                  <a:uFillTx/>
                  <a:latin typeface="맑은 고딕"/>
                  <a:sym typeface="맑은 고딕"/>
                </a:rPr>
                <a:t>프로젝트 관리자</a:t>
              </a:r>
              <a:r>
                <a:rPr lang="en-US" altLang="ko-KR" sz="1400" b="1" kern="0" spc="-100" dirty="0">
                  <a:solidFill>
                    <a:schemeClr val="tx1">
                      <a:lumMod val="75000"/>
                      <a:lumOff val="25000"/>
                    </a:schemeClr>
                  </a:solidFill>
                  <a:uFillTx/>
                  <a:latin typeface="맑은 고딕"/>
                  <a:sym typeface="맑은 고딕"/>
                </a:rPr>
                <a:t>(PM)</a:t>
              </a:r>
              <a:r>
                <a:rPr lang="ko-KR" altLang="en-US" sz="1400" b="1" kern="0" spc="-100" dirty="0">
                  <a:solidFill>
                    <a:schemeClr val="tx1">
                      <a:lumMod val="75000"/>
                      <a:lumOff val="25000"/>
                    </a:schemeClr>
                  </a:solidFill>
                  <a:uFillTx/>
                  <a:latin typeface="맑은 고딕"/>
                  <a:sym typeface="맑은 고딕"/>
                </a:rPr>
                <a:t> 역량</a:t>
              </a:r>
            </a:p>
          </p:txBody>
        </p:sp>
        <p:cxnSp>
          <p:nvCxnSpPr>
            <p:cNvPr id="5" name="직선 연결선 14"/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" name="Rectangle 3"/>
          <p:cNvSpPr>
            <a:spLocks noChangeArrowheads="1"/>
          </p:cNvSpPr>
          <p:nvPr/>
        </p:nvSpPr>
        <p:spPr bwMode="auto">
          <a:xfrm>
            <a:off x="481494" y="598928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변수의 조작적 정의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5" name="그룹 15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0" name="오각형 16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bg1"/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schemeClr val="bg1"/>
                </a:solidFill>
                <a:uFillTx/>
                <a:latin typeface="맑은 고딕"/>
              </a:endParaRPr>
            </a:p>
          </p:txBody>
        </p:sp>
        <p:sp>
          <p:nvSpPr>
            <p:cNvPr id="11" name="오각형 17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12" name="오각형 24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sysClr val="windowText" lastClr="000000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sysClr val="windowText" lastClr="000000"/>
                </a:solidFill>
                <a:uFillTx/>
                <a:latin typeface="맑은 고딕"/>
              </a:endParaRPr>
            </a:p>
          </p:txBody>
        </p:sp>
        <p:sp>
          <p:nvSpPr>
            <p:cNvPr id="13" name="오각형 25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14" name="오각형 26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  <p:graphicFrame>
        <p:nvGraphicFramePr>
          <p:cNvPr id="16" name="표 15">
            <a:extLst>
              <a:ext uri="{FF2B5EF4-FFF2-40B4-BE49-F238E27FC236}">
                <a16:creationId xmlns:a16="http://schemas.microsoft.com/office/drawing/2014/main" id="{5F018CBF-C4A4-4730-A232-6C43D398932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287539096"/>
              </p:ext>
            </p:extLst>
          </p:nvPr>
        </p:nvGraphicFramePr>
        <p:xfrm>
          <a:off x="386150" y="1844824"/>
          <a:ext cx="9032111" cy="2097755"/>
        </p:xfrm>
        <a:graphic>
          <a:graphicData uri="http://schemas.openxmlformats.org/drawingml/2006/table">
            <a:tbl>
              <a:tblPr firstRow="1" bandRow="1"/>
              <a:tblGrid>
                <a:gridCol w="122411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4094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65883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08223">
                  <a:extLst>
                    <a:ext uri="{9D8B030D-6E8A-4147-A177-3AD203B41FA5}">
                      <a16:colId xmlns:a16="http://schemas.microsoft.com/office/drawing/2014/main" val="1085326964"/>
                    </a:ext>
                  </a:extLst>
                </a:gridCol>
              </a:tblGrid>
              <a:tr h="665195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</a:rPr>
                        <a:t>하위 차원 변수</a:t>
                      </a: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kern="120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조작적 정의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000" b="1" kern="120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측정 항목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b="1" kern="120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출 처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47818">
                <a:tc>
                  <a:txBody>
                    <a:bodyPr/>
                    <a:lstStyle/>
                    <a:p>
                      <a:pPr marL="0" marR="0" indent="0" algn="ctr" defTabSz="914400" latinLnBrk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>
                          <a:uFillTx/>
                        </a:defRPr>
                      </a:pPr>
                      <a:r>
                        <a:rPr lang="en-US" altLang="ko-KR" sz="1100" b="1" kern="1200" spc="-5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PM </a:t>
                      </a:r>
                      <a:r>
                        <a:rPr lang="ko-KR" altLang="en-US" sz="1100" b="1" kern="1200" spc="-50" dirty="0">
                          <a:solidFill>
                            <a:schemeClr val="bg2">
                              <a:lumMod val="25000"/>
                            </a:schemeClr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역량</a:t>
                      </a:r>
                      <a:endParaRPr lang="en-US" altLang="ko-KR" sz="1100" b="1" kern="1200" spc="-5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맑은 고딕"/>
                        <a:ea typeface="+mn-ea"/>
                        <a:cs typeface="+mn-cs"/>
                      </a:endParaRPr>
                    </a:p>
                  </a:txBody>
                  <a:tcPr anchor="ctr">
                    <a:lnL w="0" cap="flat" cmpd="sng" algn="ctr">
                      <a:noFill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88900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수행 시에 프로젝트의 목적을 정확히 이해하고 추진할  수 있는 전문성과 고객은 물론 프로젝트 이해관계자와의 다양한 관계형성을 통해 고객의 요구 사항을 정확히 파악하여 충분히 반영하고 프로젝트 구성원들의 성향을 파악하여 능동적 협업이 가능하도록 조율하는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역량이 중요하다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  <a:p>
                      <a:pPr marL="88900" marR="0" lvl="0" indent="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기존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SI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프로젝트에서의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역할에서의 경험이 누적되어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역량이 향상될 수 있다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0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71996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60350" marR="0" lvl="0" indent="-17145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-"/>
                        <a:tabLst/>
                      </a:pP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SI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역할 수행 경험 횟수</a:t>
                      </a:r>
                      <a:endParaRPr lang="en-US" altLang="ko-KR" sz="10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  <a:p>
                      <a:pPr marL="260350" marR="0" lvl="0" indent="-171450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-"/>
                        <a:tabLst/>
                      </a:pP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 유사사업 </a:t>
                      </a: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</a:t>
                      </a:r>
                      <a:r>
                        <a:rPr lang="ko-KR" altLang="en-US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역할 수행 경험 횟수</a:t>
                      </a: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6213" marR="0" lvl="0" indent="-87313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US" altLang="ko-KR" sz="10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Kerzner (2017)</a:t>
                      </a:r>
                    </a:p>
                    <a:p>
                      <a:pPr marL="176213" marR="0" lvl="0" indent="-87313" algn="l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박종석</a:t>
                      </a:r>
                      <a:r>
                        <a:rPr lang="en-US" altLang="ko-KR" sz="1000" b="0" i="0" u="none" kern="1200" spc="-50" normalizeH="0" baseline="0" dirty="0">
                          <a:ln>
                            <a:noFill/>
                          </a:ln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effectLst/>
                          <a:latin typeface="맑은 고딕"/>
                          <a:ea typeface="맑은 고딕"/>
                          <a:cs typeface="+mn-cs"/>
                        </a:rPr>
                        <a:t> (2016)</a:t>
                      </a:r>
                    </a:p>
                    <a:p>
                      <a:pPr marL="176213" marR="0" lvl="0" indent="-87313" algn="l" defTabSz="957263" fontAlgn="ctr" latinLnBrk="0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lang="ko-KR" altLang="en-US" sz="10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6044572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98928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4.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데이터의 구성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1" name="그룹 11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6" name="오각형 12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bg1"/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schemeClr val="bg1"/>
                </a:solidFill>
                <a:uFillTx/>
                <a:latin typeface="맑은 고딕"/>
              </a:endParaRPr>
            </a:p>
          </p:txBody>
        </p:sp>
        <p:sp>
          <p:nvSpPr>
            <p:cNvPr id="7" name="오각형 13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8" name="오각형 14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sysClr val="windowText" lastClr="000000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sysClr val="windowText" lastClr="000000"/>
                </a:solidFill>
                <a:uFillTx/>
                <a:latin typeface="맑은 고딕"/>
              </a:endParaRPr>
            </a:p>
          </p:txBody>
        </p:sp>
        <p:sp>
          <p:nvSpPr>
            <p:cNvPr id="9" name="오각형 15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10" name="오각형 16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  <p:graphicFrame>
        <p:nvGraphicFramePr>
          <p:cNvPr id="12" name="표 11">
            <a:extLst>
              <a:ext uri="{FF2B5EF4-FFF2-40B4-BE49-F238E27FC236}">
                <a16:creationId xmlns:a16="http://schemas.microsoft.com/office/drawing/2014/main" id="{4FB73C07-138A-45E4-A0B3-64A4A633950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79999582"/>
              </p:ext>
            </p:extLst>
          </p:nvPr>
        </p:nvGraphicFramePr>
        <p:xfrm>
          <a:off x="683492" y="1340768"/>
          <a:ext cx="8517980" cy="4411864"/>
        </p:xfrm>
        <a:graphic>
          <a:graphicData uri="http://schemas.openxmlformats.org/drawingml/2006/table">
            <a:tbl>
              <a:tblPr/>
              <a:tblGrid>
                <a:gridCol w="182262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311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97680">
                  <a:extLst>
                    <a:ext uri="{9D8B030D-6E8A-4147-A177-3AD203B41FA5}">
                      <a16:colId xmlns:a16="http://schemas.microsoft.com/office/drawing/2014/main" val="2426946512"/>
                    </a:ext>
                  </a:extLst>
                </a:gridCol>
                <a:gridCol w="133456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60040"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000" kern="0" spc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변수</a:t>
                      </a:r>
                    </a:p>
                  </a:txBody>
                  <a:tcPr marL="36779" marR="36779" marT="10160" marB="10160" anchor="ctr">
                    <a:lnL w="38100" cap="flat" cmpd="sng" algn="ctr">
                      <a:noFill/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3556" cap="flat" cmpd="sng" algn="ctr">
                      <a:noFill/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rgbClr val="E6EEF7"/>
                    </a:solidFill>
                  </a:tcPr>
                </a:tc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0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측정 항목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3556" cap="flat" cmpd="sng" algn="ctr">
                      <a:noFill/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rgbClr val="E6EEF7"/>
                    </a:solidFill>
                  </a:tcPr>
                </a:tc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0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방향성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556" cap="flat" cmpd="sng" algn="ctr">
                      <a:noFill/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rgbClr val="E6EEF7"/>
                    </a:solidFill>
                  </a:tcPr>
                </a:tc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0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척도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3556" cap="flat" cmpd="sng" algn="ctr">
                      <a:noFill/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rgbClr val="E6EEF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78832"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초기 범위 리스크</a:t>
                      </a:r>
                      <a:endParaRPr lang="en-US" altLang="ko-KR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독립변수</a:t>
                      </a: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)</a:t>
                      </a:r>
                      <a:endParaRPr lang="ko-KR" altLang="en-US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38100" cap="flat" cmpd="sng" algn="ctr">
                      <a:noFill/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176213" marR="0" lvl="0" indent="0" algn="just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착수대비 분석</a:t>
                      </a:r>
                      <a:r>
                        <a:rPr lang="en-US" altLang="ko-KR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/</a:t>
                      </a: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설계 단계 말 규모 </a:t>
                      </a:r>
                      <a:r>
                        <a:rPr lang="ko-KR" altLang="en-US" sz="1100" kern="0" spc="-50" dirty="0" err="1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변경율</a:t>
                      </a:r>
                      <a:endParaRPr lang="ko-KR" altLang="en-US" sz="1100" kern="0" spc="-5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lang="en-US" altLang="ko-KR" sz="11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(+)</a:t>
                      </a:r>
                      <a:endParaRPr lang="ko-KR" altLang="en-US" sz="1100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lang="en-US" altLang="ko-KR" sz="11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Likert</a:t>
                      </a:r>
                      <a:r>
                        <a:rPr lang="en-US" altLang="ko-KR" sz="1100" kern="0" spc="0" baseline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1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4</a:t>
                      </a:r>
                      <a:r>
                        <a:rPr lang="ko-KR" altLang="en-US" sz="11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점 척도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782516235"/>
                  </a:ext>
                </a:extLst>
              </a:tr>
              <a:tr h="578832"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초기 일정 리스크</a:t>
                      </a:r>
                      <a:endParaRPr lang="en-US" altLang="ko-KR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독립변수</a:t>
                      </a: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)</a:t>
                      </a:r>
                      <a:endParaRPr lang="ko-KR" altLang="en-US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38100" cap="flat" cmpd="sng" algn="ctr">
                      <a:noFill/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176213" marR="0" lvl="0" indent="0" algn="just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유사 프로젝트 대비 기간 </a:t>
                      </a:r>
                      <a:r>
                        <a:rPr lang="ko-KR" altLang="en-US" sz="1100" kern="0" spc="-50" dirty="0" err="1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부족율</a:t>
                      </a:r>
                      <a:endParaRPr lang="ko-KR" altLang="en-US" sz="1100" kern="0" spc="-5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(+)</a:t>
                      </a:r>
                      <a:endParaRPr kumimoji="0" lang="ko-KR" altLang="en-US" sz="11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lang="en-US" altLang="ko-KR" sz="11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Likert</a:t>
                      </a:r>
                      <a:r>
                        <a:rPr lang="en-US" altLang="ko-KR" sz="1100" kern="0" spc="0" baseline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ko-KR" sz="11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5</a:t>
                      </a:r>
                      <a:r>
                        <a:rPr lang="ko-KR" altLang="en-US" sz="1100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점 척도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167164383"/>
                  </a:ext>
                </a:extLst>
              </a:tr>
              <a:tr h="578832"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품질 현황</a:t>
                      </a:r>
                      <a:endParaRPr lang="en-US" altLang="ko-KR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독립변수</a:t>
                      </a: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)</a:t>
                      </a:r>
                      <a:endParaRPr lang="ko-KR" altLang="en-US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38100" cap="flat" cmpd="sng" algn="ctr">
                      <a:noFill/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176213" marR="0" indent="0" algn="just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결함조치율</a:t>
                      </a:r>
                      <a:r>
                        <a:rPr lang="en-US" altLang="ko-KR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제</a:t>
                      </a:r>
                      <a:r>
                        <a:rPr lang="en-US" altLang="ko-KR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3</a:t>
                      </a: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자 단위테스트 수행 정도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(+)</a:t>
                      </a:r>
                      <a:endParaRPr kumimoji="0" lang="ko-KR" altLang="en-US" sz="11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Likert 5</a:t>
                      </a:r>
                      <a:r>
                        <a:rPr kumimoji="0" lang="ko-KR" altLang="en-US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점 척도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243052177"/>
                  </a:ext>
                </a:extLst>
              </a:tr>
              <a:tr h="578832"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범위변동율</a:t>
                      </a:r>
                      <a:endParaRPr lang="en-US" altLang="ko-KR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종속변수</a:t>
                      </a: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)</a:t>
                      </a:r>
                      <a:endParaRPr lang="ko-KR" altLang="en-US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38100" cap="flat" cmpd="sng" algn="ctr">
                      <a:noFill/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176213" marR="0" lvl="0" indent="0" algn="just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최종 단계 말 요구사항 </a:t>
                      </a:r>
                      <a:r>
                        <a:rPr lang="ko-KR" altLang="en-US" sz="1100" kern="0" spc="-50" dirty="0" err="1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변경율</a:t>
                      </a:r>
                      <a:r>
                        <a:rPr lang="en-US" altLang="ko-KR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착수대비 규모 </a:t>
                      </a:r>
                      <a:r>
                        <a:rPr lang="ko-KR" altLang="en-US" sz="1100" kern="0" spc="-50" dirty="0" err="1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변경율</a:t>
                      </a:r>
                      <a:r>
                        <a:rPr lang="en-US" altLang="ko-KR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, </a:t>
                      </a: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프로그램 </a:t>
                      </a:r>
                      <a:r>
                        <a:rPr lang="ko-KR" altLang="en-US" sz="1100" kern="0" spc="-50" dirty="0" err="1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변경율</a:t>
                      </a:r>
                      <a:endParaRPr lang="ko-KR" altLang="en-US" sz="1100" kern="0" spc="-5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(+)</a:t>
                      </a:r>
                      <a:endParaRPr kumimoji="0" lang="ko-KR" altLang="en-US" sz="11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Likert 5</a:t>
                      </a:r>
                      <a:r>
                        <a:rPr kumimoji="0" lang="ko-KR" altLang="en-US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점 척도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78832"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일정지연율</a:t>
                      </a:r>
                      <a:endParaRPr lang="en-US" altLang="ko-KR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종속변수</a:t>
                      </a: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)</a:t>
                      </a:r>
                      <a:endParaRPr lang="ko-KR" altLang="en-US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38100" cap="flat" cmpd="sng" algn="ctr">
                      <a:noFill/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176213" marR="0" lvl="0" indent="0" algn="just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Wingdings"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최종 단계 말 전체 진척 </a:t>
                      </a:r>
                      <a:r>
                        <a:rPr lang="ko-KR" altLang="en-US" sz="1100" kern="0" spc="-50" dirty="0" err="1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지연율</a:t>
                      </a:r>
                      <a:endParaRPr lang="ko-KR" altLang="en-US" sz="1100" kern="0" spc="-5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(+)</a:t>
                      </a:r>
                      <a:endParaRPr kumimoji="0" lang="ko-KR" altLang="en-US" sz="11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Likert 5</a:t>
                      </a:r>
                      <a:r>
                        <a:rPr kumimoji="0" lang="ko-KR" altLang="en-US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점 척도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78832"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고객만족도</a:t>
                      </a:r>
                      <a:endParaRPr lang="en-US" altLang="ko-KR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종속변수</a:t>
                      </a: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)</a:t>
                      </a:r>
                      <a:endParaRPr lang="ko-KR" altLang="en-US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38100" cap="flat" cmpd="sng" algn="ctr">
                      <a:noFill/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176213" marR="0" indent="0" algn="just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종료 시 고객 만족 정도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(+)</a:t>
                      </a:r>
                      <a:endParaRPr kumimoji="0" lang="ko-KR" altLang="en-US" sz="11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Likert 5</a:t>
                      </a:r>
                      <a:r>
                        <a:rPr kumimoji="0" lang="ko-KR" altLang="en-US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점 척도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78832">
                <a:tc>
                  <a:txBody>
                    <a:bodyPr/>
                    <a:lstStyle/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PM</a:t>
                      </a: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역량</a:t>
                      </a:r>
                      <a:endParaRPr lang="en-US" altLang="ko-KR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  <a:p>
                      <a:pPr marL="20320" marR="0" indent="-1016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(</a:t>
                      </a:r>
                      <a:r>
                        <a:rPr lang="ko-KR" altLang="en-US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조절변수</a:t>
                      </a:r>
                      <a:r>
                        <a:rPr lang="en-US" altLang="ko-KR" sz="1100" b="1" kern="0" spc="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)</a:t>
                      </a:r>
                      <a:endParaRPr lang="ko-KR" altLang="en-US" sz="1100" b="1" kern="0" spc="0" dirty="0">
                        <a:solidFill>
                          <a:srgbClr val="000000"/>
                        </a:solidFill>
                        <a:effectLst/>
                        <a:uFillTx/>
                        <a:latin typeface="+mn-ea"/>
                        <a:ea typeface="+mn-ea"/>
                      </a:endParaRPr>
                    </a:p>
                  </a:txBody>
                  <a:tcPr marL="36779" marR="36779" marT="10160" marB="10160" anchor="ctr">
                    <a:lnL w="38100" cap="flat" cmpd="sng" algn="ctr">
                      <a:noFill/>
                      <a:prstDash val="soli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176213" marR="0" indent="0" algn="just" fontAlgn="base" latinLnBrk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</a:pPr>
                      <a:r>
                        <a:rPr lang="en-US" altLang="ko-KR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PM</a:t>
                      </a: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의 타 </a:t>
                      </a:r>
                      <a:r>
                        <a:rPr lang="en-US" altLang="ko-KR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SI</a:t>
                      </a: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프로젝트 </a:t>
                      </a:r>
                      <a:r>
                        <a:rPr lang="en-US" altLang="ko-KR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PM</a:t>
                      </a:r>
                      <a:r>
                        <a:rPr lang="ko-KR" altLang="en-US" sz="1100" kern="0" spc="-50" dirty="0">
                          <a:solidFill>
                            <a:srgbClr val="000000"/>
                          </a:solidFill>
                          <a:effectLst/>
                          <a:uFillTx/>
                          <a:latin typeface="+mn-ea"/>
                          <a:ea typeface="+mn-ea"/>
                        </a:rPr>
                        <a:t>역할 수행 경험 횟수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(+)</a:t>
                      </a:r>
                      <a:endParaRPr kumimoji="0" lang="ko-KR" altLang="en-US" sz="1100" b="0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맑은 고딕" panose="020B0503020000020004" pitchFamily="50" charset="-127"/>
                        <a:ea typeface="맑은 고딕" panose="020B0503020000020004" pitchFamily="50" charset="-127"/>
                        <a:cs typeface="+mn-cs"/>
                      </a:endParaRP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20320" marR="0" lvl="0" indent="-10160" algn="ctr" defTabSz="914400" eaLnBrk="1" fontAlgn="base" latinLnBrk="0" hangingPunct="1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>
                          <a:tab pos="241300" algn="l"/>
                          <a:tab pos="511810" algn="l"/>
                          <a:tab pos="1023620" algn="l"/>
                          <a:tab pos="1116330" algn="l"/>
                          <a:tab pos="1536700" algn="l"/>
                          <a:tab pos="2048510" algn="l"/>
                          <a:tab pos="2560320" algn="l"/>
                          <a:tab pos="3072130" algn="l"/>
                          <a:tab pos="3583940" algn="l"/>
                          <a:tab pos="4097020" algn="l"/>
                          <a:tab pos="4608830" algn="l"/>
                          <a:tab pos="5120640" algn="l"/>
                          <a:tab pos="5632450" algn="l"/>
                          <a:tab pos="6657340" algn="l"/>
                          <a:tab pos="7169150" algn="l"/>
                          <a:tab pos="7680960" algn="l"/>
                          <a:tab pos="8192770" algn="l"/>
                          <a:tab pos="8704580" algn="l"/>
                          <a:tab pos="9217660" algn="l"/>
                          <a:tab pos="9729470" algn="l"/>
                          <a:tab pos="10241280" algn="l"/>
                          <a:tab pos="10753090" algn="l"/>
                          <a:tab pos="11264900" algn="l"/>
                          <a:tab pos="11777980" algn="l"/>
                          <a:tab pos="12289790" algn="l"/>
                          <a:tab pos="12801600" algn="l"/>
                          <a:tab pos="13313410" algn="l"/>
                          <a:tab pos="13825220" algn="l"/>
                          <a:tab pos="14338300" algn="l"/>
                          <a:tab pos="14850110" algn="l"/>
                          <a:tab pos="15361920" algn="l"/>
                          <a:tab pos="15873730" algn="l"/>
                        </a:tabLst>
                        <a:defRPr/>
                      </a:pPr>
                      <a:r>
                        <a:rPr kumimoji="0" lang="en-US" altLang="ko-KR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Likert 5</a:t>
                      </a:r>
                      <a:r>
                        <a:rPr kumimoji="0" lang="ko-KR" altLang="en-US" sz="1100" b="0" i="0" u="none" strike="noStrike" kern="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맑은 고딕" panose="020B0503020000020004" pitchFamily="50" charset="-127"/>
                          <a:ea typeface="맑은 고딕" panose="020B0503020000020004" pitchFamily="50" charset="-127"/>
                          <a:cs typeface="+mn-cs"/>
                        </a:rPr>
                        <a:t>점 척도</a:t>
                      </a:r>
                    </a:p>
                  </a:txBody>
                  <a:tcPr marL="36779" marR="36779" marT="10160" marB="10160" anchor="ctr">
                    <a:lnL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chemeClr val="accent3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43762548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4"/>
          <p:cNvSpPr>
            <a:spLocks noChangeArrowheads="1"/>
          </p:cNvSpPr>
          <p:nvPr/>
        </p:nvSpPr>
        <p:spPr bwMode="auto">
          <a:xfrm>
            <a:off x="992562" y="1942979"/>
            <a:ext cx="8064895" cy="372636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101756" tIns="46841" rIns="101756" bIns="46841" anchor="b">
            <a:spAutoFit/>
          </a:bodyPr>
          <a:lstStyle/>
          <a:p>
            <a:pPr marL="857250" lvl="1" indent="-400050" defTabSz="873125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AutoNum type="romanU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서 론 </a:t>
            </a:r>
            <a:endParaRPr lang="en-US" altLang="ko-KR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857250" lvl="1" indent="-400050" defTabSz="873125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AutoNum type="romanU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이론적 배경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857250" lvl="1" indent="-400050" defTabSz="873125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AutoNum type="romanU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연구모형 및 가설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857250" lvl="1" indent="-400050" defTabSz="873125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AutoNum type="romanU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연구결과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857250" lvl="1" indent="-400050" defTabSz="873125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AutoNum type="romanU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결론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lvl="1" defTabSz="873125" fontAlgn="base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en-US" altLang="ko-KR" sz="16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#. Appendix </a:t>
            </a:r>
            <a:r>
              <a:rPr lang="ko-KR" altLang="en-US" sz="16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참고문헌</a:t>
            </a:r>
            <a:endParaRPr lang="en-US" altLang="ko-KR" sz="16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</p:txBody>
      </p:sp>
      <p:sp>
        <p:nvSpPr>
          <p:cNvPr id="4" name="TextBox 2"/>
          <p:cNvSpPr/>
          <p:nvPr/>
        </p:nvSpPr>
        <p:spPr>
          <a:xfrm>
            <a:off x="776536" y="548680"/>
            <a:ext cx="192946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2800" b="1" dirty="0">
                <a:uFillTx/>
              </a:rPr>
              <a:t>목  차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>
          <a:xfrm>
            <a:off x="2004292" y="1850598"/>
            <a:ext cx="6530109" cy="1470025"/>
          </a:xfrm>
          <a:prstGeom prst="rect">
            <a:avLst/>
          </a:prstGeom>
        </p:spPr>
        <p:txBody>
          <a:bodyPr lIns="91440" tIns="45720" rIns="91440" bIns="45720" anchor="ctr"/>
          <a:lstStyle>
            <a:lvl1pPr algn="r" defTabSz="914400" latinLnBrk="1">
              <a:lnSpc>
                <a:spcPct val="90000"/>
              </a:lnSpc>
              <a:spcBef>
                <a:spcPct val="0"/>
              </a:spcBef>
              <a:buClr>
                <a:srgbClr val="EC6B14"/>
              </a:buClr>
              <a:buFont typeface="Marlett"/>
              <a:buNone/>
              <a:defRPr sz="2800" b="0" kern="1200">
                <a:solidFill>
                  <a:schemeClr val="bg1"/>
                </a:solidFill>
                <a:uFillTx/>
                <a:latin typeface="+mj-lt"/>
                <a:ea typeface="HY견고딕"/>
                <a:cs typeface="+mj-cs"/>
              </a:defRPr>
            </a:lvl1pPr>
          </a:lstStyle>
          <a:p>
            <a:pPr>
              <a:lnSpc>
                <a:spcPct val="100000"/>
              </a:lnSpc>
            </a:pPr>
            <a:r>
              <a:rPr lang="ko-KR" altLang="en-US" sz="3200" dirty="0">
                <a:uFillTx/>
                <a:latin typeface="HY헤드라인M"/>
                <a:ea typeface="HY헤드라인M"/>
              </a:rPr>
              <a:t>연구결과</a:t>
            </a:r>
          </a:p>
        </p:txBody>
      </p:sp>
      <p:sp>
        <p:nvSpPr>
          <p:cNvPr id="4" name="Text Box 4"/>
          <p:cNvSpPr>
            <a:spLocks noChangeArrowheads="1"/>
          </p:cNvSpPr>
          <p:nvPr/>
        </p:nvSpPr>
        <p:spPr bwMode="auto">
          <a:xfrm>
            <a:off x="4970347" y="3831431"/>
            <a:ext cx="4836159" cy="1420088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101756" tIns="46841" rIns="101756" bIns="46841" anchor="b">
            <a:spAutoFit/>
          </a:bodyPr>
          <a:lstStyle/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자료수집 및 조사방법</a:t>
            </a:r>
            <a:endParaRPr lang="en-US" altLang="ko-KR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맑은 고딕"/>
                <a:sym typeface="맑은 고딕"/>
              </a:rPr>
              <a:t>표본의 개요</a:t>
            </a:r>
            <a:endParaRPr lang="ko-KR" altLang="en-US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연구가설 검정 및 회귀분석 결과</a:t>
            </a:r>
          </a:p>
        </p:txBody>
      </p:sp>
      <p:cxnSp>
        <p:nvCxnSpPr>
          <p:cNvPr id="6" name="직선 연결선 3"/>
          <p:cNvCxnSpPr/>
          <p:nvPr/>
        </p:nvCxnSpPr>
        <p:spPr>
          <a:xfrm>
            <a:off x="5482395" y="6024322"/>
            <a:ext cx="3812064" cy="0"/>
          </a:xfrm>
          <a:prstGeom prst="line">
            <a:avLst/>
          </a:prstGeom>
          <a:ln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98928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1.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자료수집 및 조사방법</a:t>
            </a:r>
          </a:p>
        </p:txBody>
      </p:sp>
      <p:grpSp>
        <p:nvGrpSpPr>
          <p:cNvPr id="6" name="그룹 10"/>
          <p:cNvGrpSpPr/>
          <p:nvPr/>
        </p:nvGrpSpPr>
        <p:grpSpPr>
          <a:xfrm>
            <a:off x="2741338" y="1550287"/>
            <a:ext cx="4460683" cy="360000"/>
            <a:chOff x="2752941" y="1521238"/>
            <a:chExt cx="3355718" cy="360000"/>
          </a:xfrm>
        </p:grpSpPr>
        <p:sp>
          <p:nvSpPr>
            <p:cNvPr id="4" name="직사각형 11"/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>
                  <a:solidFill>
                    <a:schemeClr val="tx1">
                      <a:lumMod val="75000"/>
                      <a:lumOff val="25000"/>
                    </a:schemeClr>
                  </a:solidFill>
                  <a:uFillTx/>
                  <a:latin typeface="맑은 고딕"/>
                  <a:sym typeface="맑은 고딕"/>
                </a:rPr>
                <a:t>연구 대상과 조사 방법</a:t>
              </a:r>
            </a:p>
          </p:txBody>
        </p:sp>
        <p:cxnSp>
          <p:nvCxnSpPr>
            <p:cNvPr id="5" name="직선 연결선 12"/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8" name="표 7"/>
          <p:cNvGraphicFramePr/>
          <p:nvPr>
            <p:extLst>
              <p:ext uri="{D42A27DB-BD31-4B8C-83A1-F6EECF244321}">
                <p14:modId xmlns:p14="http://schemas.microsoft.com/office/powerpoint/2010/main" val="1714197842"/>
              </p:ext>
            </p:extLst>
          </p:nvPr>
        </p:nvGraphicFramePr>
        <p:xfrm>
          <a:off x="644350" y="2408288"/>
          <a:ext cx="8642249" cy="358980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941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24808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157021">
                <a:tc>
                  <a:txBody>
                    <a:bodyPr/>
                    <a:lstStyle/>
                    <a:p>
                      <a:pPr marL="0" indent="0" algn="ctr" latinLnBrk="1">
                        <a:lnSpc>
                          <a:spcPct val="130000"/>
                        </a:lnSpc>
                        <a:buNone/>
                      </a:pPr>
                      <a:r>
                        <a:rPr lang="ko-KR" altLang="en-US" sz="1200" b="1" kern="1200" spc="-50" baseline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조사 대상의 선정</a:t>
                      </a:r>
                    </a:p>
                  </a:txBody>
                  <a:tcPr marL="89992" marR="89992" marT="17996" marB="17996" anchor="ctr">
                    <a:lnL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L>
                    <a:lnR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R>
                    <a:lnT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T>
                    <a:lnB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71450" marR="0" lvl="1" indent="-171450" algn="l" defTabSz="976313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200"/>
                        </a:spcAft>
                        <a:buClr>
                          <a:schemeClr val="tx1">
                            <a:lumMod val="50000"/>
                            <a:lumOff val="50000"/>
                          </a:schemeClr>
                        </a:buClr>
                        <a:buSzTx/>
                        <a:buFont typeface="Arial"/>
                        <a:buChar char="•"/>
                        <a:tabLst/>
                        <a:defRPr>
                          <a:uFillTx/>
                        </a:defRPr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SI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구축 사업자가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2005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년부터 실제 수행했던 프로젝트 데이터 </a:t>
                      </a:r>
                      <a:endParaRPr lang="en-US" altLang="ko-KR" sz="1100" b="0" kern="1200" spc="-50" baseline="0" dirty="0">
                        <a:gradFill>
                          <a:gsLst>
                            <a:gs pos="0">
                              <a:schemeClr val="tx1">
                                <a:lumMod val="85000"/>
                                <a:lumOff val="15000"/>
                              </a:schemeClr>
                            </a:gs>
                            <a:gs pos="100000">
                              <a:schemeClr val="tx1">
                                <a:lumMod val="85000"/>
                                <a:lumOff val="15000"/>
                              </a:scheme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89992" marR="89992" marT="17996" marB="17996" anchor="ctr">
                    <a:lnL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L>
                    <a:lnR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R>
                    <a:lnT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T>
                    <a:lnB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96950">
                <a:tc>
                  <a:txBody>
                    <a:bodyPr/>
                    <a:lstStyle/>
                    <a:p>
                      <a:pPr marL="0" indent="0" algn="ctr" latinLnBrk="1">
                        <a:lnSpc>
                          <a:spcPct val="130000"/>
                        </a:lnSpc>
                        <a:buNone/>
                      </a:pPr>
                      <a:r>
                        <a:rPr lang="ko-KR" altLang="en-US" sz="1200" b="1" kern="1200" spc="-50" baseline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자료 수집 방법</a:t>
                      </a:r>
                      <a:endParaRPr lang="en-US" altLang="ko-KR" sz="1200" b="1" kern="1200" spc="-50" baseline="0">
                        <a:gradFill>
                          <a:gsLst>
                            <a:gs pos="0">
                              <a:schemeClr val="tx1">
                                <a:lumMod val="85000"/>
                                <a:lumOff val="15000"/>
                              </a:schemeClr>
                            </a:gs>
                            <a:gs pos="100000">
                              <a:schemeClr val="tx1">
                                <a:lumMod val="85000"/>
                                <a:lumOff val="15000"/>
                              </a:scheme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89992" marR="89992" marT="17996" marB="17996" anchor="ctr">
                    <a:lnL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L>
                    <a:lnR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R>
                    <a:lnT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T>
                    <a:lnB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71450" marR="0" lvl="1" indent="-171450" algn="l" defTabSz="976313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200"/>
                        </a:spcAft>
                        <a:buClr>
                          <a:schemeClr val="tx1">
                            <a:lumMod val="50000"/>
                            <a:lumOff val="50000"/>
                          </a:schemeClr>
                        </a:buClr>
                        <a:buSzTx/>
                        <a:buFont typeface="Arial"/>
                        <a:buChar char="•"/>
                        <a:tabLst/>
                        <a:defRPr>
                          <a:uFillTx/>
                        </a:defRPr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리스크 측정 자료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: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</a:t>
                      </a:r>
                      <a:r>
                        <a:rPr lang="ko-KR" altLang="en-US" sz="1100" b="0" kern="1200" spc="-50" baseline="0" dirty="0" err="1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수행사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자체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PMO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조직에서  프로젝트 각 단계말에 리스크 측정을 하여 기록 </a:t>
                      </a:r>
                      <a:endParaRPr lang="en-US" altLang="ko-KR" sz="1100" b="0" kern="1200" spc="-50" baseline="0" dirty="0">
                        <a:gradFill>
                          <a:gsLst>
                            <a:gs pos="0">
                              <a:schemeClr val="tx1">
                                <a:lumMod val="85000"/>
                                <a:lumOff val="15000"/>
                              </a:schemeClr>
                            </a:gs>
                            <a:gs pos="100000">
                              <a:schemeClr val="tx1">
                                <a:lumMod val="85000"/>
                                <a:lumOff val="15000"/>
                              </a:scheme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  <a:p>
                      <a:pPr marL="171450" marR="0" lvl="1" indent="-171450" algn="l" defTabSz="976313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200"/>
                        </a:spcAft>
                        <a:buClr>
                          <a:schemeClr val="tx1">
                            <a:lumMod val="50000"/>
                            <a:lumOff val="50000"/>
                          </a:schemeClr>
                        </a:buClr>
                        <a:buSzTx/>
                        <a:buFont typeface="Arial"/>
                        <a:buChar char="•"/>
                        <a:tabLst/>
                        <a:defRPr>
                          <a:uFillTx/>
                        </a:defRPr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고객만족도 자료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: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각 프로젝트 종료 후에 프로젝트 유관 고객들 설문 수행</a:t>
                      </a:r>
                      <a:endParaRPr lang="en-US" altLang="ko-KR" sz="1100" b="0" kern="1200" spc="-50" baseline="0" dirty="0">
                        <a:gradFill>
                          <a:gsLst>
                            <a:gs pos="0">
                              <a:schemeClr val="tx1">
                                <a:lumMod val="85000"/>
                                <a:lumOff val="15000"/>
                              </a:schemeClr>
                            </a:gs>
                            <a:gs pos="100000">
                              <a:schemeClr val="tx1">
                                <a:lumMod val="85000"/>
                                <a:lumOff val="15000"/>
                              </a:scheme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  <a:p>
                      <a:pPr marL="171450" marR="0" lvl="1" indent="-171450" algn="l" defTabSz="976313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200"/>
                        </a:spcAft>
                        <a:buClr>
                          <a:schemeClr val="tx1">
                            <a:lumMod val="50000"/>
                            <a:lumOff val="50000"/>
                          </a:schemeClr>
                        </a:buClr>
                        <a:buSzTx/>
                        <a:buFont typeface="Arial"/>
                        <a:buChar char="•"/>
                        <a:tabLst/>
                        <a:defRPr>
                          <a:uFillTx/>
                        </a:defRPr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매출액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 err="1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이익액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자료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: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재무 데이터 취합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</a:t>
                      </a:r>
                    </a:p>
                  </a:txBody>
                  <a:tcPr marL="89992" marR="89992" marT="17996" marB="17996" anchor="ctr">
                    <a:lnL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L>
                    <a:lnR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R>
                    <a:lnT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T>
                    <a:lnB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71779">
                <a:tc>
                  <a:txBody>
                    <a:bodyPr/>
                    <a:lstStyle/>
                    <a:p>
                      <a:pPr marL="0" indent="0" algn="ctr" latinLnBrk="1">
                        <a:lnSpc>
                          <a:spcPct val="130000"/>
                        </a:lnSpc>
                        <a:buNone/>
                      </a:pPr>
                      <a:r>
                        <a:rPr lang="ko-KR" altLang="en-US" sz="1200" b="1" kern="1200" spc="-50" baseline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표본</a:t>
                      </a:r>
                      <a:endParaRPr lang="en-US" altLang="ko-KR" sz="1200" b="1" kern="1200" spc="-50" baseline="0">
                        <a:gradFill>
                          <a:gsLst>
                            <a:gs pos="0">
                              <a:schemeClr val="tx1">
                                <a:lumMod val="85000"/>
                                <a:lumOff val="15000"/>
                              </a:schemeClr>
                            </a:gs>
                            <a:gs pos="100000">
                              <a:schemeClr val="tx1">
                                <a:lumMod val="85000"/>
                                <a:lumOff val="15000"/>
                              </a:scheme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89992" marR="89992" marT="17996" marB="17996" anchor="ctr">
                    <a:lnL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L>
                    <a:lnR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R>
                    <a:lnT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T>
                    <a:lnB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71450" marR="0" lvl="1" indent="-171450" algn="l" defTabSz="976313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200"/>
                        </a:spcAft>
                        <a:buClr>
                          <a:schemeClr val="tx1">
                            <a:lumMod val="50000"/>
                            <a:lumOff val="50000"/>
                          </a:schemeClr>
                        </a:buClr>
                        <a:buSzTx/>
                        <a:buFont typeface="Arial"/>
                        <a:buChar char="•"/>
                        <a:tabLst/>
                        <a:defRPr>
                          <a:uFillTx/>
                        </a:defRPr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+mn-ea"/>
                          <a:cs typeface="+mn-cs"/>
                        </a:rPr>
                        <a:t>표본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+mn-ea"/>
                          <a:cs typeface="+mn-cs"/>
                        </a:rPr>
                        <a:t>96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+mn-ea"/>
                          <a:cs typeface="+mn-cs"/>
                        </a:rPr>
                        <a:t>개</a:t>
                      </a:r>
                      <a:endParaRPr lang="en-US" altLang="ko-KR" sz="1100" b="0" kern="1200" spc="-50" baseline="0" dirty="0">
                        <a:gradFill>
                          <a:gsLst>
                            <a:gs pos="0">
                              <a:schemeClr val="tx1">
                                <a:lumMod val="85000"/>
                                <a:lumOff val="15000"/>
                              </a:schemeClr>
                            </a:gs>
                            <a:gs pos="100000">
                              <a:schemeClr val="tx1">
                                <a:lumMod val="85000"/>
                                <a:lumOff val="15000"/>
                              </a:scheme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+mn-ea"/>
                        <a:cs typeface="+mn-cs"/>
                      </a:endParaRPr>
                    </a:p>
                  </a:txBody>
                  <a:tcPr marL="89992" marR="89992" marT="17996" marB="17996" anchor="ctr">
                    <a:lnL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L>
                    <a:lnR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R>
                    <a:lnT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T>
                    <a:lnB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64057">
                <a:tc>
                  <a:txBody>
                    <a:bodyPr/>
                    <a:lstStyle/>
                    <a:p>
                      <a:pPr marL="0" indent="0" algn="ctr" latinLnBrk="1">
                        <a:lnSpc>
                          <a:spcPct val="130000"/>
                        </a:lnSpc>
                        <a:buNone/>
                      </a:pPr>
                      <a:r>
                        <a:rPr lang="ko-KR" altLang="en-US" sz="1200" b="1" kern="1200" spc="-50" baseline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자료 분석 방법</a:t>
                      </a:r>
                      <a:endParaRPr lang="en-US" altLang="ko-KR" sz="1200" b="1" kern="1200" spc="-50" baseline="0">
                        <a:gradFill>
                          <a:gsLst>
                            <a:gs pos="0">
                              <a:schemeClr val="tx1">
                                <a:lumMod val="85000"/>
                                <a:lumOff val="15000"/>
                              </a:schemeClr>
                            </a:gs>
                            <a:gs pos="100000">
                              <a:schemeClr val="tx1">
                                <a:lumMod val="85000"/>
                                <a:lumOff val="15000"/>
                              </a:scheme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89992" marR="89992" marT="17996" marB="17996" anchor="ctr">
                    <a:lnL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L>
                    <a:lnR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R>
                    <a:lnT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T>
                    <a:lnB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71450" marR="0" lvl="1" indent="-171450" algn="l" defTabSz="976313" latinLnBrk="1">
                        <a:lnSpc>
                          <a:spcPct val="130000"/>
                        </a:lnSpc>
                        <a:spcBef>
                          <a:spcPts val="0"/>
                        </a:spcBef>
                        <a:spcAft>
                          <a:spcPts val="200"/>
                        </a:spcAft>
                        <a:buClr>
                          <a:schemeClr val="tx1">
                            <a:lumMod val="50000"/>
                            <a:lumOff val="50000"/>
                          </a:schemeClr>
                        </a:buClr>
                        <a:buSzTx/>
                        <a:buFont typeface="Arial"/>
                        <a:buChar char="•"/>
                        <a:tabLst/>
                        <a:defRPr>
                          <a:uFillTx/>
                        </a:defRPr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+mn-ea"/>
                          <a:cs typeface="+mn-cs"/>
                        </a:rPr>
                        <a:t>SPSS 22.0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+mn-ea"/>
                          <a:cs typeface="+mn-cs"/>
                        </a:rPr>
                        <a:t>을 활용하여 단순회귀분석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+mn-ea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  <a:gs pos="100000">
                                <a:schemeClr val="tx1">
                                  <a:lumMod val="85000"/>
                                  <a:lumOff val="15000"/>
                                </a:scheme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+mn-ea"/>
                          <a:cs typeface="+mn-cs"/>
                        </a:rPr>
                        <a:t>조절회귀분석</a:t>
                      </a:r>
                      <a:endParaRPr lang="en-US" altLang="ko-KR" sz="1100" b="0" kern="1200" spc="-50" baseline="0" dirty="0">
                        <a:gradFill>
                          <a:gsLst>
                            <a:gs pos="0">
                              <a:schemeClr val="tx1">
                                <a:lumMod val="85000"/>
                                <a:lumOff val="15000"/>
                              </a:schemeClr>
                            </a:gs>
                            <a:gs pos="100000">
                              <a:schemeClr val="tx1">
                                <a:lumMod val="85000"/>
                                <a:lumOff val="15000"/>
                              </a:scheme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+mn-ea"/>
                        <a:cs typeface="+mn-cs"/>
                      </a:endParaRPr>
                    </a:p>
                  </a:txBody>
                  <a:tcPr marL="89992" marR="89992" marT="17996" marB="17996" anchor="ctr">
                    <a:lnL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L>
                    <a:lnR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R>
                    <a:lnT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T>
                    <a:lnB w="9525" cap="flat" cmpd="sng" algn="ctr">
                      <a:solidFill>
                        <a:schemeClr val="bg2">
                          <a:lumMod val="9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pSp>
        <p:nvGrpSpPr>
          <p:cNvPr id="16" name="그룹 15">
            <a:extLst>
              <a:ext uri="{FF2B5EF4-FFF2-40B4-BE49-F238E27FC236}">
                <a16:creationId xmlns:a16="http://schemas.microsoft.com/office/drawing/2014/main" id="{4B334E60-F5CD-42A0-B2D7-4E3FC5D05AFD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7" name="오각형 15">
              <a:extLst>
                <a:ext uri="{FF2B5EF4-FFF2-40B4-BE49-F238E27FC236}">
                  <a16:creationId xmlns:a16="http://schemas.microsoft.com/office/drawing/2014/main" id="{9C02B397-4095-4A98-AE3C-F383AA386E24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</a:pPr>
              <a:r>
                <a:rPr lang="ko-KR" altLang="en-US" sz="800" b="1" kern="0" spc="-90">
                  <a:solidFill>
                    <a:schemeClr val="tx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  <a:endParaRPr lang="ko-KR" altLang="en-US" sz="800" b="1" kern="0" spc="-90" dirty="0">
                <a:solidFill>
                  <a:schemeClr val="tx1"/>
                </a:solidFill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8" name="오각형 16">
              <a:extLst>
                <a:ext uri="{FF2B5EF4-FFF2-40B4-BE49-F238E27FC236}">
                  <a16:creationId xmlns:a16="http://schemas.microsoft.com/office/drawing/2014/main" id="{97741E40-CA61-4FDA-A86B-4ACC1352712B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tx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tx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9" name="오각형 17">
              <a:extLst>
                <a:ext uri="{FF2B5EF4-FFF2-40B4-BE49-F238E27FC236}">
                  <a16:creationId xmlns:a16="http://schemas.microsoft.com/office/drawing/2014/main" id="{3D469BAC-088B-4BB3-8A56-9D91BA73003A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20" name="오각형 18">
              <a:extLst>
                <a:ext uri="{FF2B5EF4-FFF2-40B4-BE49-F238E27FC236}">
                  <a16:creationId xmlns:a16="http://schemas.microsoft.com/office/drawing/2014/main" id="{A2868A07-D353-4931-A08D-3BEA7AEA2E12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21" name="오각형 19">
              <a:extLst>
                <a:ext uri="{FF2B5EF4-FFF2-40B4-BE49-F238E27FC236}">
                  <a16:creationId xmlns:a16="http://schemas.microsoft.com/office/drawing/2014/main" id="{424C4AE1-F33D-47D6-B489-072CC4E55487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</a:pPr>
              <a:r>
                <a:rPr lang="ko-KR" altLang="en-US" sz="800" b="1" kern="0" spc="-90" dirty="0">
                  <a:solidFill>
                    <a:schemeClr val="bg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98928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2.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표본의 개요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aphicFrame>
        <p:nvGraphicFramePr>
          <p:cNvPr id="4" name="표 3"/>
          <p:cNvGraphicFramePr/>
          <p:nvPr>
            <p:extLst>
              <p:ext uri="{D42A27DB-BD31-4B8C-83A1-F6EECF244321}">
                <p14:modId xmlns:p14="http://schemas.microsoft.com/office/powerpoint/2010/main" val="844437066"/>
              </p:ext>
            </p:extLst>
          </p:nvPr>
        </p:nvGraphicFramePr>
        <p:xfrm>
          <a:off x="659912" y="1562824"/>
          <a:ext cx="8397544" cy="2964985"/>
        </p:xfrm>
        <a:graphic>
          <a:graphicData uri="http://schemas.openxmlformats.org/drawingml/2006/table">
            <a:tbl>
              <a:tblPr firstRow="1">
                <a:tableStyleId>{9D7B26C5-4107-4FEC-AEDC-1716B250A1EF}</a:tableStyleId>
              </a:tblPr>
              <a:tblGrid>
                <a:gridCol w="20993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9938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9938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9938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20294"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일반특성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100" kern="120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구분</a:t>
                      </a:r>
                      <a:endParaRPr lang="ko-KR" altLang="en-US" sz="1100" b="1" kern="120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100" kern="120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빈도</a:t>
                      </a:r>
                      <a:endParaRPr lang="ko-KR" altLang="en-US" sz="1100" b="1" kern="120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100" kern="120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퍼센트</a:t>
                      </a:r>
                      <a:endParaRPr lang="ko-KR" altLang="en-US" sz="1100" b="1" kern="120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7813">
                <a:tc rowSpan="2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공공</a:t>
                      </a: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/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민간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B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공공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62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64.3%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7813">
                <a:tc vMerge="1">
                  <a:txBody>
                    <a:bodyPr/>
                    <a:lstStyle/>
                    <a:p>
                      <a:pPr latinLnBrk="1"/>
                      <a:endParaRPr lang="ko-KR" altLang="en-US">
                        <a:uFillTx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민간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34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35.7%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7813">
                <a:tc rowSpan="5"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프로젝트 규모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T>
                    <a:lnB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억 이상 </a:t>
                      </a: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10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억 미만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26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27.0%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7813">
                <a:tc vMerge="1">
                  <a:txBody>
                    <a:bodyPr/>
                    <a:lstStyle/>
                    <a:p>
                      <a:pPr latinLnBrk="1"/>
                      <a:endParaRPr lang="ko-KR" altLang="en-US">
                        <a:uFillTx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10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억 이상 </a:t>
                      </a: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30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억 미만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31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32.4%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7813">
                <a:tc vMerge="1">
                  <a:txBody>
                    <a:bodyPr/>
                    <a:lstStyle/>
                    <a:p>
                      <a:pPr latinLnBrk="1"/>
                      <a:endParaRPr lang="ko-KR" altLang="en-US">
                        <a:uFillTx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30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억 이상 </a:t>
                      </a: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50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억 미만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15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15.8%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7813">
                <a:tc vMerge="1">
                  <a:txBody>
                    <a:bodyPr/>
                    <a:lstStyle/>
                    <a:p>
                      <a:pPr latinLnBrk="1"/>
                      <a:endParaRPr lang="ko-KR" altLang="en-US">
                        <a:uFillTx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50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억 이상 </a:t>
                      </a: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100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억 미만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13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13.3%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7813">
                <a:tc vMerge="1">
                  <a:txBody>
                    <a:bodyPr/>
                    <a:lstStyle/>
                    <a:p>
                      <a:pPr latinLnBrk="1"/>
                      <a:endParaRPr lang="ko-KR" altLang="en-US">
                        <a:uFillTx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ko-KR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100</a:t>
                      </a:r>
                      <a:r>
                        <a:rPr lang="ko-KR" alt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억 이상</a:t>
                      </a:r>
                      <a:endParaRPr lang="ko-KR" alt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11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fontAlgn="base" latinLnBrk="0">
                        <a:lnSpc>
                          <a:spcPct val="16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kern="1200" dirty="0">
                          <a:uFillTx/>
                          <a:latin typeface="굴림체" panose="020B0609000101010101" pitchFamily="49" charset="-127"/>
                          <a:ea typeface="굴림체" panose="020B0609000101010101" pitchFamily="49" charset="-127"/>
                        </a:rPr>
                        <a:t>11.6%</a:t>
                      </a:r>
                      <a:endParaRPr lang="en-US" sz="1100" b="1" kern="1200" dirty="0">
                        <a:solidFill>
                          <a:schemeClr val="bg2">
                            <a:lumMod val="25000"/>
                          </a:schemeClr>
                        </a:solidFill>
                        <a:uFillTx/>
                        <a:latin typeface="굴림체" panose="020B0609000101010101" pitchFamily="49" charset="-127"/>
                        <a:ea typeface="굴림체" panose="020B0609000101010101" pitchFamily="49" charset="-127"/>
                        <a:cs typeface="+mn-cs"/>
                      </a:endParaRPr>
                    </a:p>
                  </a:txBody>
                  <a:tcPr marL="0" marR="0" marT="0" marB="0" anchor="ctr">
                    <a:lnT w="635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dash"/>
                    </a:lnT>
                    <a:lnB w="6350" cap="flat" cmpd="sng" algn="ctr">
                      <a:solidFill>
                        <a:schemeClr val="tx1">
                          <a:lumMod val="85000"/>
                          <a:lumOff val="15000"/>
                        </a:schemeClr>
                      </a:solidFill>
                      <a:prstDash val="soli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pSp>
        <p:nvGrpSpPr>
          <p:cNvPr id="13" name="그룹 11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8" name="오각형 12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solidFill>
              <a:schemeClr val="bg1"/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9" name="오각형 13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10" name="오각형 14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sysClr val="windowText" lastClr="000000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sysClr val="windowText" lastClr="000000"/>
                </a:solidFill>
                <a:uFillTx/>
                <a:latin typeface="맑은 고딕"/>
              </a:endParaRPr>
            </a:p>
          </p:txBody>
        </p:sp>
        <p:sp>
          <p:nvSpPr>
            <p:cNvPr id="11" name="오각형 15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12" name="오각형 17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bg1"/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연구가설 검정 및 회귀분석 결과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30" name="그룹 47">
            <a:extLst>
              <a:ext uri="{FF2B5EF4-FFF2-40B4-BE49-F238E27FC236}">
                <a16:creationId xmlns:a16="http://schemas.microsoft.com/office/drawing/2014/main" id="{B0DFD017-2038-4C28-A320-CC79B8DC74B2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32" name="오각형 48">
              <a:extLst>
                <a:ext uri="{FF2B5EF4-FFF2-40B4-BE49-F238E27FC236}">
                  <a16:creationId xmlns:a16="http://schemas.microsoft.com/office/drawing/2014/main" id="{2A108E2E-18DD-4D35-9ABD-6339029DC669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</a:pPr>
              <a:r>
                <a:rPr lang="ko-KR" altLang="en-US" sz="800" b="1" kern="0" spc="-90" dirty="0">
                  <a:solidFill>
                    <a:schemeClr val="tx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</a:p>
          </p:txBody>
        </p:sp>
        <p:sp>
          <p:nvSpPr>
            <p:cNvPr id="33" name="오각형 49">
              <a:extLst>
                <a:ext uri="{FF2B5EF4-FFF2-40B4-BE49-F238E27FC236}">
                  <a16:creationId xmlns:a16="http://schemas.microsoft.com/office/drawing/2014/main" id="{511FFE3F-3C28-4A9E-B4E6-3551610B426B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tx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tx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34" name="오각형 52">
              <a:extLst>
                <a:ext uri="{FF2B5EF4-FFF2-40B4-BE49-F238E27FC236}">
                  <a16:creationId xmlns:a16="http://schemas.microsoft.com/office/drawing/2014/main" id="{86BE5265-F222-4982-B668-594CE513501E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35" name="오각형 53">
              <a:extLst>
                <a:ext uri="{FF2B5EF4-FFF2-40B4-BE49-F238E27FC236}">
                  <a16:creationId xmlns:a16="http://schemas.microsoft.com/office/drawing/2014/main" id="{07E2E121-7C48-4381-A151-ED6BB0C4CD39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36" name="오각형 54">
              <a:extLst>
                <a:ext uri="{FF2B5EF4-FFF2-40B4-BE49-F238E27FC236}">
                  <a16:creationId xmlns:a16="http://schemas.microsoft.com/office/drawing/2014/main" id="{C453C846-6AF7-436C-8538-79EA67987AC2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</a:pPr>
              <a:r>
                <a:rPr lang="ko-KR" altLang="en-US" sz="800" b="1" kern="0" spc="-90" dirty="0">
                  <a:solidFill>
                    <a:schemeClr val="bg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grpSp>
        <p:nvGrpSpPr>
          <p:cNvPr id="38" name="그룹 10">
            <a:extLst>
              <a:ext uri="{FF2B5EF4-FFF2-40B4-BE49-F238E27FC236}">
                <a16:creationId xmlns:a16="http://schemas.microsoft.com/office/drawing/2014/main" id="{0613F7AA-6551-46EF-AB05-3BC8CF72E9EF}"/>
              </a:ext>
            </a:extLst>
          </p:cNvPr>
          <p:cNvGrpSpPr/>
          <p:nvPr/>
        </p:nvGrpSpPr>
        <p:grpSpPr>
          <a:xfrm>
            <a:off x="413665" y="1821314"/>
            <a:ext cx="8900667" cy="1008325"/>
            <a:chOff x="442631" y="1654375"/>
            <a:chExt cx="9082369" cy="1008325"/>
          </a:xfrm>
        </p:grpSpPr>
        <p:grpSp>
          <p:nvGrpSpPr>
            <p:cNvPr id="39" name="그룹 11">
              <a:extLst>
                <a:ext uri="{FF2B5EF4-FFF2-40B4-BE49-F238E27FC236}">
                  <a16:creationId xmlns:a16="http://schemas.microsoft.com/office/drawing/2014/main" id="{2C53A9A0-D87C-42B9-9D4E-CEC25AC9609A}"/>
                </a:ext>
              </a:extLst>
            </p:cNvPr>
            <p:cNvGrpSpPr/>
            <p:nvPr/>
          </p:nvGrpSpPr>
          <p:grpSpPr>
            <a:xfrm>
              <a:off x="640664" y="1654375"/>
              <a:ext cx="8884336" cy="1008325"/>
              <a:chOff x="254000" y="5450740"/>
              <a:chExt cx="6336000" cy="1701145"/>
            </a:xfrm>
          </p:grpSpPr>
          <p:sp>
            <p:nvSpPr>
              <p:cNvPr id="48" name="직사각형 18">
                <a:extLst>
                  <a:ext uri="{FF2B5EF4-FFF2-40B4-BE49-F238E27FC236}">
                    <a16:creationId xmlns:a16="http://schemas.microsoft.com/office/drawing/2014/main" id="{1919A892-740B-4783-AE83-8D01DA76A0FC}"/>
                  </a:ext>
                </a:extLst>
              </p:cNvPr>
              <p:cNvSpPr/>
              <p:nvPr/>
            </p:nvSpPr>
            <p:spPr>
              <a:xfrm>
                <a:off x="297000" y="5604602"/>
                <a:ext cx="6264000" cy="1547283"/>
              </a:xfrm>
              <a:prstGeom prst="rect">
                <a:avLst/>
              </a:prstGeom>
              <a:solidFill>
                <a:sysClr val="window" lastClr="FFFFFF">
                  <a:lumMod val="95000"/>
                  <a:alpha val="40000"/>
                </a:sys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whiteSmoke"/>
                  </a:solidFill>
                  <a:effectLst/>
                  <a:latin typeface="맑은 고딕"/>
                  <a:ea typeface="맑은 고딕"/>
                  <a:cs typeface="+mn-cs"/>
                </a:endParaRPr>
              </a:p>
            </p:txBody>
          </p:sp>
          <p:sp>
            <p:nvSpPr>
              <p:cNvPr id="49" name="자유형 19">
                <a:extLst>
                  <a:ext uri="{FF2B5EF4-FFF2-40B4-BE49-F238E27FC236}">
                    <a16:creationId xmlns:a16="http://schemas.microsoft.com/office/drawing/2014/main" id="{07DC098C-F2AB-41B8-A10D-D89EB08615C2}"/>
                  </a:ext>
                </a:extLst>
              </p:cNvPr>
              <p:cNvSpPr/>
              <p:nvPr/>
            </p:nvSpPr>
            <p:spPr>
              <a:xfrm>
                <a:off x="254000" y="7043458"/>
                <a:ext cx="6336000" cy="0"/>
              </a:xfrm>
              <a:custGeom>
                <a:avLst/>
                <a:gdLst>
                  <a:gd name="connsiteX0" fmla="*/ 0 w 6370320"/>
                  <a:gd name="connsiteY0" fmla="*/ 0 h 0"/>
                  <a:gd name="connsiteX1" fmla="*/ 6370320 w 6370320"/>
                  <a:gd name="connsiteY1" fmla="*/ 0 h 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6370320">
                    <a:moveTo>
                      <a:pt x="0" y="0"/>
                    </a:moveTo>
                    <a:lnTo>
                      <a:pt x="6370320" y="0"/>
                    </a:lnTo>
                  </a:path>
                </a:pathLst>
              </a:custGeom>
              <a:noFill/>
              <a:ln w="9525" cap="flat" cmpd="sng" algn="ctr">
                <a:solidFill>
                  <a:sysClr val="window" lastClr="FFFFFF">
                    <a:lumMod val="65000"/>
                  </a:sysClr>
                </a:solidFill>
                <a:prstDash val="sysDot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black"/>
                  </a:solidFill>
                  <a:effectLst/>
                  <a:latin typeface="맑은 고딕"/>
                  <a:ea typeface="맑은 고딕"/>
                  <a:cs typeface="+mn-cs"/>
                </a:endParaRPr>
              </a:p>
            </p:txBody>
          </p:sp>
          <p:sp>
            <p:nvSpPr>
              <p:cNvPr id="50" name="자유형 20">
                <a:extLst>
                  <a:ext uri="{FF2B5EF4-FFF2-40B4-BE49-F238E27FC236}">
                    <a16:creationId xmlns:a16="http://schemas.microsoft.com/office/drawing/2014/main" id="{00E08CB3-7193-4A7F-BEC2-0AFDA68858FF}"/>
                  </a:ext>
                </a:extLst>
              </p:cNvPr>
              <p:cNvSpPr/>
              <p:nvPr/>
            </p:nvSpPr>
            <p:spPr>
              <a:xfrm>
                <a:off x="254000" y="5450740"/>
                <a:ext cx="6336000" cy="0"/>
              </a:xfrm>
              <a:custGeom>
                <a:avLst/>
                <a:gdLst>
                  <a:gd name="connsiteX0" fmla="*/ 0 w 6370320"/>
                  <a:gd name="connsiteY0" fmla="*/ 0 h 0"/>
                  <a:gd name="connsiteX1" fmla="*/ 6370320 w 6370320"/>
                  <a:gd name="connsiteY1" fmla="*/ 0 h 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</a:cxnLst>
                <a:rect l="l" t="t" r="r" b="b"/>
                <a:pathLst>
                  <a:path w="6370320">
                    <a:moveTo>
                      <a:pt x="0" y="0"/>
                    </a:moveTo>
                    <a:lnTo>
                      <a:pt x="6370320" y="0"/>
                    </a:lnTo>
                  </a:path>
                </a:pathLst>
              </a:custGeom>
              <a:noFill/>
              <a:ln w="28575" cap="flat" cmpd="sng" algn="ctr">
                <a:solidFill>
                  <a:sysClr val="window" lastClr="FFFFFF">
                    <a:lumMod val="65000"/>
                  </a:sysClr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black"/>
                  </a:solidFill>
                  <a:effectLst/>
                  <a:latin typeface="맑은 고딕"/>
                  <a:ea typeface="맑은 고딕"/>
                  <a:cs typeface="+mn-cs"/>
                </a:endParaRPr>
              </a:p>
            </p:txBody>
          </p:sp>
        </p:grpSp>
        <p:grpSp>
          <p:nvGrpSpPr>
            <p:cNvPr id="40" name="그룹 12">
              <a:extLst>
                <a:ext uri="{FF2B5EF4-FFF2-40B4-BE49-F238E27FC236}">
                  <a16:creationId xmlns:a16="http://schemas.microsoft.com/office/drawing/2014/main" id="{F562C9D4-CB94-42DE-9FCF-A7207D288EEE}"/>
                </a:ext>
              </a:extLst>
            </p:cNvPr>
            <p:cNvGrpSpPr/>
            <p:nvPr/>
          </p:nvGrpSpPr>
          <p:grpSpPr>
            <a:xfrm>
              <a:off x="442631" y="1692693"/>
              <a:ext cx="1982543" cy="571942"/>
              <a:chOff x="571047" y="2210922"/>
              <a:chExt cx="2231065" cy="646409"/>
            </a:xfrm>
          </p:grpSpPr>
          <p:grpSp>
            <p:nvGrpSpPr>
              <p:cNvPr id="42" name="그룹 14">
                <a:extLst>
                  <a:ext uri="{FF2B5EF4-FFF2-40B4-BE49-F238E27FC236}">
                    <a16:creationId xmlns:a16="http://schemas.microsoft.com/office/drawing/2014/main" id="{15FF9FE9-0791-4BE7-97EA-FAC5F10F97E8}"/>
                  </a:ext>
                </a:extLst>
              </p:cNvPr>
              <p:cNvGrpSpPr/>
              <p:nvPr/>
            </p:nvGrpSpPr>
            <p:grpSpPr>
              <a:xfrm>
                <a:off x="571048" y="2210922"/>
                <a:ext cx="2231064" cy="448094"/>
                <a:chOff x="487363" y="2982597"/>
                <a:chExt cx="5131504" cy="1030628"/>
              </a:xfrm>
            </p:grpSpPr>
            <p:sp>
              <p:nvSpPr>
                <p:cNvPr id="46" name="직사각형 16">
                  <a:extLst>
                    <a:ext uri="{FF2B5EF4-FFF2-40B4-BE49-F238E27FC236}">
                      <a16:creationId xmlns:a16="http://schemas.microsoft.com/office/drawing/2014/main" id="{FD2300C1-1617-470C-AF13-AE57FB40D4CA}"/>
                    </a:ext>
                  </a:extLst>
                </p:cNvPr>
                <p:cNvSpPr/>
                <p:nvPr/>
              </p:nvSpPr>
              <p:spPr>
                <a:xfrm>
                  <a:off x="487363" y="3104573"/>
                  <a:ext cx="5131504" cy="785187"/>
                </a:xfrm>
                <a:prstGeom prst="rect">
                  <a:avLst/>
                </a:prstGeom>
                <a:solidFill>
                  <a:srgbClr val="5B9BD5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latinLnBrk="0">
                    <a:lnSpc>
                      <a:spcPct val="8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>
                      <a:uFillTx/>
                    </a:defRPr>
                  </a:pPr>
                  <a:r>
                    <a:rPr lang="en-US" altLang="ko-KR" sz="1600" b="1" kern="0">
                      <a:ln>
                        <a:solidFill>
                          <a:srgbClr val="5B9BD5">
                            <a:alpha val="0"/>
                          </a:srgbClr>
                        </a:solidFill>
                      </a:ln>
                      <a:solidFill>
                        <a:prstClr val="whiteSmoke"/>
                      </a:solidFill>
                      <a:uFillTx/>
                      <a:latin typeface="+mn-ea"/>
                    </a:rPr>
                    <a:t>H1.</a:t>
                  </a:r>
                  <a:endParaRPr lang="ko-KR" altLang="en-US" sz="1600" b="1" i="0" u="none" kern="0" spc="0" normalizeH="0" baseline="0">
                    <a:ln>
                      <a:solidFill>
                        <a:srgbClr val="5B9BD5">
                          <a:alpha val="0"/>
                        </a:srgbClr>
                      </a:solidFill>
                    </a:ln>
                    <a:solidFill>
                      <a:prstClr val="whiteSmoke"/>
                    </a:solidFill>
                    <a:effectLst/>
                    <a:latin typeface="+mn-ea"/>
                    <a:cs typeface="+mn-cs"/>
                  </a:endParaRPr>
                </a:p>
              </p:txBody>
            </p:sp>
            <p:sp>
              <p:nvSpPr>
                <p:cNvPr id="47" name="직사각형 38">
                  <a:extLst>
                    <a:ext uri="{FF2B5EF4-FFF2-40B4-BE49-F238E27FC236}">
                      <a16:creationId xmlns:a16="http://schemas.microsoft.com/office/drawing/2014/main" id="{253C1E4F-9F20-4563-B019-90BA45790D6D}"/>
                    </a:ext>
                  </a:extLst>
                </p:cNvPr>
                <p:cNvSpPr/>
                <p:nvPr/>
              </p:nvSpPr>
              <p:spPr>
                <a:xfrm>
                  <a:off x="487363" y="2982597"/>
                  <a:ext cx="1682349" cy="1030628"/>
                </a:xfrm>
                <a:custGeom>
                  <a:avLst/>
                  <a:gdLst>
                    <a:gd name="connsiteX0" fmla="*/ 0 w 4348800"/>
                    <a:gd name="connsiteY0" fmla="*/ 0 h 1134244"/>
                    <a:gd name="connsiteX1" fmla="*/ 4348800 w 4348800"/>
                    <a:gd name="connsiteY1" fmla="*/ 0 h 1134244"/>
                    <a:gd name="connsiteX2" fmla="*/ 4348800 w 4348800"/>
                    <a:gd name="connsiteY2" fmla="*/ 1134244 h 1134244"/>
                    <a:gd name="connsiteX3" fmla="*/ 0 w 4348800"/>
                    <a:gd name="connsiteY3" fmla="*/ 1134244 h 1134244"/>
                    <a:gd name="connsiteX4" fmla="*/ 0 w 4348800"/>
                    <a:gd name="connsiteY4" fmla="*/ 0 h 1134244"/>
                    <a:gd name="connsiteX0" fmla="*/ 0 w 4348800"/>
                    <a:gd name="connsiteY0" fmla="*/ 0 h 1134244"/>
                    <a:gd name="connsiteX1" fmla="*/ 4348800 w 4348800"/>
                    <a:gd name="connsiteY1" fmla="*/ 0 h 1134244"/>
                    <a:gd name="connsiteX2" fmla="*/ 0 w 4348800"/>
                    <a:gd name="connsiteY2" fmla="*/ 1134244 h 1134244"/>
                    <a:gd name="connsiteX3" fmla="*/ 0 w 4348800"/>
                    <a:gd name="connsiteY3" fmla="*/ 0 h 113424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4348800" h="1134244">
                      <a:moveTo>
                        <a:pt x="0" y="0"/>
                      </a:moveTo>
                      <a:lnTo>
                        <a:pt x="4348800" y="0"/>
                      </a:lnTo>
                      <a:lnTo>
                        <a:pt x="0" y="1134244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adFill>
                  <a:gsLst>
                    <a:gs pos="0">
                      <a:sysClr val="window" lastClr="FFFFFF">
                        <a:alpha val="0"/>
                      </a:sysClr>
                    </a:gs>
                    <a:gs pos="71000">
                      <a:sysClr val="window" lastClr="FFFFFF">
                        <a:lumMod val="98000"/>
                        <a:lumOff val="2000"/>
                        <a:alpha val="9000"/>
                      </a:sysClr>
                    </a:gs>
                  </a:gsLst>
                  <a:lin ang="0" scaled="1"/>
                </a:gra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latinLnBrk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>
                      <a:uFillTx/>
                    </a:defRPr>
                  </a:pPr>
                  <a:endParaRPr lang="ko-KR" altLang="en-US" sz="1800" b="0" i="0" u="none" kern="0" spc="0" normalizeH="0" baseline="0">
                    <a:ln>
                      <a:noFill/>
                    </a:ln>
                    <a:solidFill>
                      <a:prstClr val="whiteSmoke"/>
                    </a:solidFill>
                    <a:effectLst/>
                    <a:latin typeface="KoPub돋움체 Bold"/>
                    <a:ea typeface="KoPub돋움체 Bold"/>
                    <a:cs typeface="+mn-cs"/>
                  </a:endParaRPr>
                </a:p>
              </p:txBody>
            </p:sp>
          </p:grpSp>
          <p:sp>
            <p:nvSpPr>
              <p:cNvPr id="43" name="직각 삼각형 15">
                <a:extLst>
                  <a:ext uri="{FF2B5EF4-FFF2-40B4-BE49-F238E27FC236}">
                    <a16:creationId xmlns:a16="http://schemas.microsoft.com/office/drawing/2014/main" id="{DD2676A1-D8FD-45D0-AFC1-BBDB113F7571}"/>
                  </a:ext>
                </a:extLst>
              </p:cNvPr>
              <p:cNvSpPr/>
              <p:nvPr/>
            </p:nvSpPr>
            <p:spPr>
              <a:xfrm flipH="1" flipV="1">
                <a:off x="571047" y="2594426"/>
                <a:ext cx="289562" cy="262905"/>
              </a:xfrm>
              <a:prstGeom prst="rtTriangle">
                <a:avLst/>
              </a:prstGeom>
              <a:solidFill>
                <a:srgbClr val="44546A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whiteSmoke"/>
                  </a:solidFill>
                  <a:effectLst/>
                  <a:latin typeface="맑은 고딕"/>
                  <a:ea typeface="맑은 고딕"/>
                  <a:cs typeface="+mn-cs"/>
                </a:endParaRPr>
              </a:p>
            </p:txBody>
          </p:sp>
        </p:grpSp>
        <p:sp>
          <p:nvSpPr>
            <p:cNvPr id="41" name="직사각형 13">
              <a:extLst>
                <a:ext uri="{FF2B5EF4-FFF2-40B4-BE49-F238E27FC236}">
                  <a16:creationId xmlns:a16="http://schemas.microsoft.com/office/drawing/2014/main" id="{86D34A1B-77CA-4D5A-B384-74B5ECFE9FB5}"/>
                </a:ext>
              </a:extLst>
            </p:cNvPr>
            <p:cNvSpPr/>
            <p:nvPr/>
          </p:nvSpPr>
          <p:spPr>
            <a:xfrm>
              <a:off x="821755" y="2099892"/>
              <a:ext cx="8522711" cy="34201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algn="ctr" defTabSz="914400" latinLnBrk="0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ko-KR" altLang="en-US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프로젝트 초기 리스크가 프로젝트 성과에 정</a:t>
              </a:r>
              <a:r>
                <a:rPr lang="en-US" altLang="ko-KR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(+)</a:t>
              </a:r>
              <a:r>
                <a:rPr lang="ko-KR" altLang="en-US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의 영향을 미칠 것이다</a:t>
              </a:r>
              <a:r>
                <a:rPr lang="en-US" altLang="ko-KR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.</a:t>
              </a:r>
              <a:r>
                <a:rPr lang="ko-KR" altLang="en-US" sz="1500" b="1" spc="-10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 </a:t>
              </a:r>
              <a:endParaRPr lang="en-US" altLang="ko-KR" sz="1500" b="1" spc="-10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endParaRPr>
            </a:p>
          </p:txBody>
        </p:sp>
      </p:grpSp>
      <p:grpSp>
        <p:nvGrpSpPr>
          <p:cNvPr id="51" name="그룹 57">
            <a:extLst>
              <a:ext uri="{FF2B5EF4-FFF2-40B4-BE49-F238E27FC236}">
                <a16:creationId xmlns:a16="http://schemas.microsoft.com/office/drawing/2014/main" id="{9488C1DE-82F1-4EDF-B5E7-848DCC49D32C}"/>
              </a:ext>
            </a:extLst>
          </p:cNvPr>
          <p:cNvGrpSpPr/>
          <p:nvPr/>
        </p:nvGrpSpPr>
        <p:grpSpPr>
          <a:xfrm>
            <a:off x="1895415" y="1124744"/>
            <a:ext cx="5937169" cy="360000"/>
            <a:chOff x="2752941" y="1521238"/>
            <a:chExt cx="3355718" cy="360000"/>
          </a:xfrm>
        </p:grpSpPr>
        <p:sp>
          <p:nvSpPr>
            <p:cNvPr id="52" name="직사각형 58">
              <a:extLst>
                <a:ext uri="{FF2B5EF4-FFF2-40B4-BE49-F238E27FC236}">
                  <a16:creationId xmlns:a16="http://schemas.microsoft.com/office/drawing/2014/main" id="{66D5CE3E-F8A2-4B79-B3DF-D82DD83E9A67}"/>
                </a:ext>
              </a:extLst>
            </p:cNvPr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500" b="1" kern="0" spc="-100" dirty="0">
                  <a:solidFill>
                    <a:schemeClr val="accent1">
                      <a:lumMod val="75000"/>
                    </a:schemeClr>
                  </a:solidFill>
                  <a:uFillTx/>
                  <a:latin typeface="맑은 고딕"/>
                  <a:sym typeface="맑은 고딕"/>
                </a:rPr>
                <a:t>프로젝트 초기 리스크와 프로젝트 성과 간의 영향</a:t>
              </a:r>
            </a:p>
          </p:txBody>
        </p:sp>
        <p:cxnSp>
          <p:nvCxnSpPr>
            <p:cNvPr id="53" name="직선 연결선 59">
              <a:extLst>
                <a:ext uri="{FF2B5EF4-FFF2-40B4-BE49-F238E27FC236}">
                  <a16:creationId xmlns:a16="http://schemas.microsoft.com/office/drawing/2014/main" id="{129D3D51-EC76-4D83-9926-0D60AEE1435C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5" name="직사각형 24">
            <a:extLst>
              <a:ext uri="{FF2B5EF4-FFF2-40B4-BE49-F238E27FC236}">
                <a16:creationId xmlns:a16="http://schemas.microsoft.com/office/drawing/2014/main" id="{07C49746-231B-44E2-9F92-68B741271D36}"/>
              </a:ext>
            </a:extLst>
          </p:cNvPr>
          <p:cNvSpPr/>
          <p:nvPr/>
        </p:nvSpPr>
        <p:spPr>
          <a:xfrm>
            <a:off x="907066" y="2848007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H1-1.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범위 리스크는 프로젝트 전체 범위에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76" name="직사각형 25">
            <a:extLst>
              <a:ext uri="{FF2B5EF4-FFF2-40B4-BE49-F238E27FC236}">
                <a16:creationId xmlns:a16="http://schemas.microsoft.com/office/drawing/2014/main" id="{711B2E85-4640-4008-AE4F-159B25646B1D}"/>
              </a:ext>
            </a:extLst>
          </p:cNvPr>
          <p:cNvSpPr/>
          <p:nvPr/>
        </p:nvSpPr>
        <p:spPr>
          <a:xfrm>
            <a:off x="907066" y="3248447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H1-2.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일정 리스크는 프로젝트 전체 범위에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77" name="직사각형 26">
            <a:extLst>
              <a:ext uri="{FF2B5EF4-FFF2-40B4-BE49-F238E27FC236}">
                <a16:creationId xmlns:a16="http://schemas.microsoft.com/office/drawing/2014/main" id="{55D3CA1A-C3BD-4903-AEF4-FAD875E0D547}"/>
              </a:ext>
            </a:extLst>
          </p:cNvPr>
          <p:cNvSpPr/>
          <p:nvPr/>
        </p:nvSpPr>
        <p:spPr>
          <a:xfrm>
            <a:off x="907066" y="3648887"/>
            <a:ext cx="8848712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H1-3.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품질 리스크는 프로젝트 전체 범위에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  <a:endParaRPr lang="en-US" altLang="ko-KR" sz="1400" b="1" spc="-15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uFillTx/>
              <a:latin typeface="맑은 고딕"/>
              <a:ea typeface="맑은 고딕"/>
            </a:endParaRPr>
          </a:p>
        </p:txBody>
      </p:sp>
      <p:sp>
        <p:nvSpPr>
          <p:cNvPr id="44" name="직사각형 24">
            <a:extLst>
              <a:ext uri="{FF2B5EF4-FFF2-40B4-BE49-F238E27FC236}">
                <a16:creationId xmlns:a16="http://schemas.microsoft.com/office/drawing/2014/main" id="{782AFE2B-73E9-4BE3-88B6-8E10250A126B}"/>
              </a:ext>
            </a:extLst>
          </p:cNvPr>
          <p:cNvSpPr/>
          <p:nvPr/>
        </p:nvSpPr>
        <p:spPr>
          <a:xfrm>
            <a:off x="907066" y="4098073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H1-4.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범위 리스크는 프로젝트 전체 일정에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45" name="직사각형 25">
            <a:extLst>
              <a:ext uri="{FF2B5EF4-FFF2-40B4-BE49-F238E27FC236}">
                <a16:creationId xmlns:a16="http://schemas.microsoft.com/office/drawing/2014/main" id="{85570F78-C736-4F38-B7B4-579C806CA632}"/>
              </a:ext>
            </a:extLst>
          </p:cNvPr>
          <p:cNvSpPr/>
          <p:nvPr/>
        </p:nvSpPr>
        <p:spPr>
          <a:xfrm>
            <a:off x="907066" y="4498513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H1-5.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일정 리스크는 프로젝트 전체 일정에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65" name="직사각형 26">
            <a:extLst>
              <a:ext uri="{FF2B5EF4-FFF2-40B4-BE49-F238E27FC236}">
                <a16:creationId xmlns:a16="http://schemas.microsoft.com/office/drawing/2014/main" id="{31252EAB-FBC1-4654-AF02-F894600CC07E}"/>
              </a:ext>
            </a:extLst>
          </p:cNvPr>
          <p:cNvSpPr/>
          <p:nvPr/>
        </p:nvSpPr>
        <p:spPr>
          <a:xfrm>
            <a:off x="907066" y="4898953"/>
            <a:ext cx="8848712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H1-6.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품질 리스크는 프로젝트 전체 일정에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  <a:endParaRPr lang="en-US" altLang="ko-KR" sz="1400" b="1" spc="-15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uFillTx/>
              <a:latin typeface="맑은 고딕"/>
              <a:ea typeface="맑은 고딕"/>
            </a:endParaRPr>
          </a:p>
        </p:txBody>
      </p:sp>
      <p:sp>
        <p:nvSpPr>
          <p:cNvPr id="66" name="직사각형 24">
            <a:extLst>
              <a:ext uri="{FF2B5EF4-FFF2-40B4-BE49-F238E27FC236}">
                <a16:creationId xmlns:a16="http://schemas.microsoft.com/office/drawing/2014/main" id="{4E6EE367-946C-4C99-9115-CF08DEDF739F}"/>
              </a:ext>
            </a:extLst>
          </p:cNvPr>
          <p:cNvSpPr/>
          <p:nvPr/>
        </p:nvSpPr>
        <p:spPr>
          <a:xfrm>
            <a:off x="907066" y="5348139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H1-7.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범위 리스크는 프로젝트 고객만족도에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67" name="직사각형 25">
            <a:extLst>
              <a:ext uri="{FF2B5EF4-FFF2-40B4-BE49-F238E27FC236}">
                <a16:creationId xmlns:a16="http://schemas.microsoft.com/office/drawing/2014/main" id="{3FD3D9D2-76FB-4015-B6FC-7FF42B380331}"/>
              </a:ext>
            </a:extLst>
          </p:cNvPr>
          <p:cNvSpPr/>
          <p:nvPr/>
        </p:nvSpPr>
        <p:spPr>
          <a:xfrm>
            <a:off x="907066" y="5748579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H1-8.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일정 리스크는 프로젝트 고객만족도에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68" name="직사각형 26">
            <a:extLst>
              <a:ext uri="{FF2B5EF4-FFF2-40B4-BE49-F238E27FC236}">
                <a16:creationId xmlns:a16="http://schemas.microsoft.com/office/drawing/2014/main" id="{9DE34FF7-5363-453C-8CED-FF842BBA6BBB}"/>
              </a:ext>
            </a:extLst>
          </p:cNvPr>
          <p:cNvSpPr/>
          <p:nvPr/>
        </p:nvSpPr>
        <p:spPr>
          <a:xfrm>
            <a:off x="907066" y="6149019"/>
            <a:ext cx="8848712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H1-9.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품질 리스크는 프로젝트 고객만족도에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  <a:endParaRPr lang="en-US" altLang="ko-KR" sz="1400" b="1" spc="-15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uFillTx/>
              <a:latin typeface="맑은 고딕"/>
              <a:ea typeface="맑은 고딕"/>
            </a:endParaRPr>
          </a:p>
        </p:txBody>
      </p:sp>
    </p:spTree>
    <p:extLst>
      <p:ext uri="{BB962C8B-B14F-4D97-AF65-F5344CB8AC3E}">
        <p14:creationId xmlns:p14="http://schemas.microsoft.com/office/powerpoint/2010/main" val="1854927080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>
            <a:extLst>
              <a:ext uri="{FF2B5EF4-FFF2-40B4-BE49-F238E27FC236}">
                <a16:creationId xmlns:a16="http://schemas.microsoft.com/office/drawing/2014/main" id="{D315A010-8C5A-47A3-9644-035903D4EC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연구가설 검정 및 회귀분석 결과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2" name="그룹 47">
            <a:extLst>
              <a:ext uri="{FF2B5EF4-FFF2-40B4-BE49-F238E27FC236}">
                <a16:creationId xmlns:a16="http://schemas.microsoft.com/office/drawing/2014/main" id="{34B8EAE9-BFDB-4C57-9DB6-5F4AE8711730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3" name="오각형 48">
              <a:extLst>
                <a:ext uri="{FF2B5EF4-FFF2-40B4-BE49-F238E27FC236}">
                  <a16:creationId xmlns:a16="http://schemas.microsoft.com/office/drawing/2014/main" id="{9776EAEA-C6E4-425C-918A-A7DBA591BA43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</a:pPr>
              <a:r>
                <a:rPr lang="ko-KR" altLang="en-US" sz="800" b="1" kern="0" spc="-90" dirty="0">
                  <a:solidFill>
                    <a:schemeClr val="tx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</a:p>
          </p:txBody>
        </p:sp>
        <p:sp>
          <p:nvSpPr>
            <p:cNvPr id="14" name="오각형 49">
              <a:extLst>
                <a:ext uri="{FF2B5EF4-FFF2-40B4-BE49-F238E27FC236}">
                  <a16:creationId xmlns:a16="http://schemas.microsoft.com/office/drawing/2014/main" id="{29688E86-49FD-44CA-8D7D-9CC4C6842F83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tx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tx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52">
              <a:extLst>
                <a:ext uri="{FF2B5EF4-FFF2-40B4-BE49-F238E27FC236}">
                  <a16:creationId xmlns:a16="http://schemas.microsoft.com/office/drawing/2014/main" id="{F1E9239F-EE0F-4A2B-9753-8392BE62670D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53">
              <a:extLst>
                <a:ext uri="{FF2B5EF4-FFF2-40B4-BE49-F238E27FC236}">
                  <a16:creationId xmlns:a16="http://schemas.microsoft.com/office/drawing/2014/main" id="{9F53E0EC-C431-42AF-A872-248CF985FA88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7" name="오각형 54">
              <a:extLst>
                <a:ext uri="{FF2B5EF4-FFF2-40B4-BE49-F238E27FC236}">
                  <a16:creationId xmlns:a16="http://schemas.microsoft.com/office/drawing/2014/main" id="{A8DD36B8-52B5-4A2B-9EF8-3DCBD4FAFFB3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</a:pPr>
              <a:r>
                <a:rPr lang="ko-KR" altLang="en-US" sz="800" b="1" kern="0" spc="-90" dirty="0">
                  <a:solidFill>
                    <a:schemeClr val="bg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sp>
        <p:nvSpPr>
          <p:cNvPr id="43" name="직사각형 29">
            <a:extLst>
              <a:ext uri="{FF2B5EF4-FFF2-40B4-BE49-F238E27FC236}">
                <a16:creationId xmlns:a16="http://schemas.microsoft.com/office/drawing/2014/main" id="{ECFB904B-39B0-4172-A32D-2C9D52F9BA69}"/>
              </a:ext>
            </a:extLst>
          </p:cNvPr>
          <p:cNvSpPr/>
          <p:nvPr/>
        </p:nvSpPr>
        <p:spPr>
          <a:xfrm>
            <a:off x="792088" y="5986385"/>
            <a:ext cx="4953000" cy="298095"/>
          </a:xfrm>
          <a:prstGeom prst="rect">
            <a:avLst/>
          </a:prstGeom>
        </p:spPr>
        <p:txBody>
          <a:bodyPr>
            <a:spAutoFit/>
          </a:bodyPr>
          <a:lstStyle/>
          <a:p>
            <a:pPr marL="73660" marR="0" lvl="0" indent="0" algn="just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41300" algn="l"/>
                <a:tab pos="511810" algn="l"/>
                <a:tab pos="1023620" algn="l"/>
                <a:tab pos="1116330" algn="l"/>
                <a:tab pos="1536700" algn="l"/>
                <a:tab pos="2048510" algn="l"/>
                <a:tab pos="2560320" algn="l"/>
                <a:tab pos="3072130" algn="l"/>
                <a:tab pos="3583940" algn="l"/>
                <a:tab pos="4097020" algn="l"/>
                <a:tab pos="4608830" algn="l"/>
                <a:tab pos="5120640" algn="l"/>
                <a:tab pos="5632450" algn="l"/>
                <a:tab pos="6657340" algn="l"/>
                <a:tab pos="7169150" algn="l"/>
                <a:tab pos="7680960" algn="l"/>
                <a:tab pos="8192770" algn="l"/>
                <a:tab pos="8704580" algn="l"/>
                <a:tab pos="9217660" algn="l"/>
                <a:tab pos="9729470" algn="l"/>
                <a:tab pos="10241280" algn="l"/>
                <a:tab pos="10753090" algn="l"/>
                <a:tab pos="11264900" algn="l"/>
                <a:tab pos="11777980" algn="l"/>
                <a:tab pos="12289790" algn="l"/>
                <a:tab pos="12801600" algn="l"/>
                <a:tab pos="13313410" algn="l"/>
                <a:tab pos="13825220" algn="l"/>
                <a:tab pos="14338300" algn="l"/>
                <a:tab pos="14850110" algn="l"/>
                <a:tab pos="15361920" algn="l"/>
                <a:tab pos="15873730" algn="l"/>
              </a:tabLst>
              <a:defRPr/>
            </a:pPr>
            <a:r>
              <a:rPr lang="ko-KR" altLang="en-US" sz="1000" kern="0" dirty="0">
                <a:solidFill>
                  <a:srgbClr val="000000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*</a:t>
            </a:r>
            <a:r>
              <a:rPr lang="en-US" altLang="ko-KR" sz="1000" kern="0" dirty="0">
                <a:solidFill>
                  <a:srgbClr val="000000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p&lt;</a:t>
            </a:r>
            <a:r>
              <a:rPr lang="ko-KR" altLang="en-US" sz="1000" kern="0" dirty="0">
                <a:solidFill>
                  <a:srgbClr val="000000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lang="en-US" altLang="ko-KR" sz="1000" kern="0" dirty="0">
                <a:solidFill>
                  <a:srgbClr val="000000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.1, </a:t>
            </a:r>
            <a:r>
              <a:rPr kumimoji="0" lang="ko-KR" alt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**</a:t>
            </a:r>
            <a:r>
              <a:rPr kumimoji="0" lang="en-US" altLang="ko-KR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p&lt;</a:t>
            </a:r>
            <a:r>
              <a:rPr kumimoji="0" lang="ko-KR" alt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kumimoji="0" lang="en-US" altLang="ko-KR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.05, ***p&lt;</a:t>
            </a:r>
            <a:r>
              <a:rPr kumimoji="0" lang="ko-KR" alt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kumimoji="0" lang="en-US" altLang="ko-KR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.01</a:t>
            </a:r>
            <a:endParaRPr kumimoji="0" lang="ko-KR" altLang="en-US" sz="10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</p:txBody>
      </p:sp>
      <p:graphicFrame>
        <p:nvGraphicFramePr>
          <p:cNvPr id="3" name="표 2">
            <a:extLst>
              <a:ext uri="{FF2B5EF4-FFF2-40B4-BE49-F238E27FC236}">
                <a16:creationId xmlns:a16="http://schemas.microsoft.com/office/drawing/2014/main" id="{E2AD560A-98F1-4747-B6B7-4864A04A1AA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981732"/>
              </p:ext>
            </p:extLst>
          </p:nvPr>
        </p:nvGraphicFramePr>
        <p:xfrm>
          <a:off x="952488" y="1679518"/>
          <a:ext cx="8320990" cy="4269762"/>
        </p:xfrm>
        <a:graphic>
          <a:graphicData uri="http://schemas.openxmlformats.org/drawingml/2006/table">
            <a:tbl>
              <a:tblPr/>
              <a:tblGrid>
                <a:gridCol w="1744568">
                  <a:extLst>
                    <a:ext uri="{9D8B030D-6E8A-4147-A177-3AD203B41FA5}">
                      <a16:colId xmlns:a16="http://schemas.microsoft.com/office/drawing/2014/main" val="2882956597"/>
                    </a:ext>
                  </a:extLst>
                </a:gridCol>
                <a:gridCol w="1744568">
                  <a:extLst>
                    <a:ext uri="{9D8B030D-6E8A-4147-A177-3AD203B41FA5}">
                      <a16:colId xmlns:a16="http://schemas.microsoft.com/office/drawing/2014/main" val="744390196"/>
                    </a:ext>
                  </a:extLst>
                </a:gridCol>
                <a:gridCol w="787532">
                  <a:extLst>
                    <a:ext uri="{9D8B030D-6E8A-4147-A177-3AD203B41FA5}">
                      <a16:colId xmlns:a16="http://schemas.microsoft.com/office/drawing/2014/main" val="104180952"/>
                    </a:ext>
                  </a:extLst>
                </a:gridCol>
                <a:gridCol w="787532">
                  <a:extLst>
                    <a:ext uri="{9D8B030D-6E8A-4147-A177-3AD203B41FA5}">
                      <a16:colId xmlns:a16="http://schemas.microsoft.com/office/drawing/2014/main" val="4059247870"/>
                    </a:ext>
                  </a:extLst>
                </a:gridCol>
                <a:gridCol w="787532">
                  <a:extLst>
                    <a:ext uri="{9D8B030D-6E8A-4147-A177-3AD203B41FA5}">
                      <a16:colId xmlns:a16="http://schemas.microsoft.com/office/drawing/2014/main" val="2179277772"/>
                    </a:ext>
                  </a:extLst>
                </a:gridCol>
                <a:gridCol w="787532">
                  <a:extLst>
                    <a:ext uri="{9D8B030D-6E8A-4147-A177-3AD203B41FA5}">
                      <a16:colId xmlns:a16="http://schemas.microsoft.com/office/drawing/2014/main" val="3712594300"/>
                    </a:ext>
                  </a:extLst>
                </a:gridCol>
                <a:gridCol w="840863">
                  <a:extLst>
                    <a:ext uri="{9D8B030D-6E8A-4147-A177-3AD203B41FA5}">
                      <a16:colId xmlns:a16="http://schemas.microsoft.com/office/drawing/2014/main" val="2166293341"/>
                    </a:ext>
                  </a:extLst>
                </a:gridCol>
                <a:gridCol w="840863">
                  <a:extLst>
                    <a:ext uri="{9D8B030D-6E8A-4147-A177-3AD203B41FA5}">
                      <a16:colId xmlns:a16="http://schemas.microsoft.com/office/drawing/2014/main" val="298448004"/>
                    </a:ext>
                  </a:extLst>
                </a:gridCol>
              </a:tblGrid>
              <a:tr h="629783"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종속변수</a:t>
                      </a:r>
                    </a:p>
                  </a:txBody>
                  <a:tcPr marL="34707" marR="34707" marT="9527" marB="9527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독립변수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비표준화 계수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spc="-5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표준화계수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t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수정된</a:t>
                      </a: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R</a:t>
                      </a: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²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유의</a:t>
                      </a:r>
                    </a:p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확률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74294835"/>
                  </a:ext>
                </a:extLst>
              </a:tr>
              <a:tr h="49423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B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spc="-65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표준오차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β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0583943"/>
                  </a:ext>
                </a:extLst>
              </a:tr>
              <a:tr h="372000">
                <a:tc rowSpan="3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범위변동</a:t>
                      </a:r>
                    </a:p>
                  </a:txBody>
                  <a:tcPr marL="34707" marR="34707" marT="9527" marB="9527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범위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.634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.086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.604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7.349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.358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.000***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17632034"/>
                  </a:ext>
                </a:extLst>
              </a:tr>
              <a:tr h="3720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일정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.328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.134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.244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2.436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.049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.017**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50886264"/>
                  </a:ext>
                </a:extLst>
              </a:tr>
              <a:tr h="30458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품질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.110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.126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.089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.868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-.003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.388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01695363"/>
                  </a:ext>
                </a:extLst>
              </a:tr>
              <a:tr h="372000">
                <a:tc rowSpan="3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일정지연</a:t>
                      </a:r>
                    </a:p>
                  </a:txBody>
                  <a:tcPr marL="34707" marR="34707" marT="9527" marB="9527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범위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.085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.073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.119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1.163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.004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.248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93331981"/>
                  </a:ext>
                </a:extLst>
              </a:tr>
              <a:tr h="3720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일정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.192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.092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.210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2.080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.034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.040**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85028613"/>
                  </a:ext>
                </a:extLst>
              </a:tr>
              <a:tr h="30458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품질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.340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.079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.407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4.317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.157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.000***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46479190"/>
                  </a:ext>
                </a:extLst>
              </a:tr>
              <a:tr h="372000">
                <a:tc rowSpan="3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고객</a:t>
                      </a:r>
                    </a:p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만족도</a:t>
                      </a:r>
                    </a:p>
                  </a:txBody>
                  <a:tcPr marL="34707" marR="34707" marT="9527" marB="9527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범위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.064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.059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.147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1.092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.003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.280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80800833"/>
                  </a:ext>
                </a:extLst>
              </a:tr>
              <a:tr h="372000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일정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-.083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.072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-.155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-1.155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.006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.253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68783091"/>
                  </a:ext>
                </a:extLst>
              </a:tr>
              <a:tr h="30458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품질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.127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.066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.255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1.935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.048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.058*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42531344"/>
                  </a:ext>
                </a:extLst>
              </a:tr>
            </a:tbl>
          </a:graphicData>
        </a:graphic>
      </p:graphicFrame>
      <p:grpSp>
        <p:nvGrpSpPr>
          <p:cNvPr id="29" name="그룹 57">
            <a:extLst>
              <a:ext uri="{FF2B5EF4-FFF2-40B4-BE49-F238E27FC236}">
                <a16:creationId xmlns:a16="http://schemas.microsoft.com/office/drawing/2014/main" id="{3DEB0898-1B11-444A-8283-62409046117B}"/>
              </a:ext>
            </a:extLst>
          </p:cNvPr>
          <p:cNvGrpSpPr/>
          <p:nvPr/>
        </p:nvGrpSpPr>
        <p:grpSpPr>
          <a:xfrm>
            <a:off x="1895415" y="1196792"/>
            <a:ext cx="5937169" cy="360000"/>
            <a:chOff x="2752941" y="1521238"/>
            <a:chExt cx="3355718" cy="360000"/>
          </a:xfrm>
        </p:grpSpPr>
        <p:sp>
          <p:nvSpPr>
            <p:cNvPr id="30" name="직사각형 58">
              <a:extLst>
                <a:ext uri="{FF2B5EF4-FFF2-40B4-BE49-F238E27FC236}">
                  <a16:creationId xmlns:a16="http://schemas.microsoft.com/office/drawing/2014/main" id="{E454EE02-9DE4-419B-BE29-D7DA4C088ACA}"/>
                </a:ext>
              </a:extLst>
            </p:cNvPr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500" b="1" kern="0" spc="-100" dirty="0">
                  <a:solidFill>
                    <a:schemeClr val="accent1">
                      <a:lumMod val="75000"/>
                    </a:schemeClr>
                  </a:solidFill>
                  <a:uFillTx/>
                  <a:latin typeface="맑은 고딕"/>
                  <a:sym typeface="맑은 고딕"/>
                </a:rPr>
                <a:t>프로젝트 성과 각 요인들에 대한 단순 회귀분석 결과</a:t>
              </a:r>
            </a:p>
          </p:txBody>
        </p:sp>
        <p:cxnSp>
          <p:nvCxnSpPr>
            <p:cNvPr id="31" name="직선 연결선 59">
              <a:extLst>
                <a:ext uri="{FF2B5EF4-FFF2-40B4-BE49-F238E27FC236}">
                  <a16:creationId xmlns:a16="http://schemas.microsoft.com/office/drawing/2014/main" id="{BE9AA0F8-F987-4940-AB80-2527A1D8C1A1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59593330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>
            <a:extLst>
              <a:ext uri="{FF2B5EF4-FFF2-40B4-BE49-F238E27FC236}">
                <a16:creationId xmlns:a16="http://schemas.microsoft.com/office/drawing/2014/main" id="{D315A010-8C5A-47A3-9644-035903D4EC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연구가설 검정 및 회귀분석 결과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2" name="그룹 47">
            <a:extLst>
              <a:ext uri="{FF2B5EF4-FFF2-40B4-BE49-F238E27FC236}">
                <a16:creationId xmlns:a16="http://schemas.microsoft.com/office/drawing/2014/main" id="{34B8EAE9-BFDB-4C57-9DB6-5F4AE8711730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3" name="오각형 48">
              <a:extLst>
                <a:ext uri="{FF2B5EF4-FFF2-40B4-BE49-F238E27FC236}">
                  <a16:creationId xmlns:a16="http://schemas.microsoft.com/office/drawing/2014/main" id="{9776EAEA-C6E4-425C-918A-A7DBA591BA43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</a:pPr>
              <a:r>
                <a:rPr lang="ko-KR" altLang="en-US" sz="800" b="1" kern="0" spc="-90" dirty="0">
                  <a:solidFill>
                    <a:schemeClr val="tx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</a:p>
          </p:txBody>
        </p:sp>
        <p:sp>
          <p:nvSpPr>
            <p:cNvPr id="14" name="오각형 49">
              <a:extLst>
                <a:ext uri="{FF2B5EF4-FFF2-40B4-BE49-F238E27FC236}">
                  <a16:creationId xmlns:a16="http://schemas.microsoft.com/office/drawing/2014/main" id="{29688E86-49FD-44CA-8D7D-9CC4C6842F83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tx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tx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52">
              <a:extLst>
                <a:ext uri="{FF2B5EF4-FFF2-40B4-BE49-F238E27FC236}">
                  <a16:creationId xmlns:a16="http://schemas.microsoft.com/office/drawing/2014/main" id="{F1E9239F-EE0F-4A2B-9753-8392BE62670D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53">
              <a:extLst>
                <a:ext uri="{FF2B5EF4-FFF2-40B4-BE49-F238E27FC236}">
                  <a16:creationId xmlns:a16="http://schemas.microsoft.com/office/drawing/2014/main" id="{9F53E0EC-C431-42AF-A872-248CF985FA88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7" name="오각형 54">
              <a:extLst>
                <a:ext uri="{FF2B5EF4-FFF2-40B4-BE49-F238E27FC236}">
                  <a16:creationId xmlns:a16="http://schemas.microsoft.com/office/drawing/2014/main" id="{A8DD36B8-52B5-4A2B-9EF8-3DCBD4FAFFB3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</a:pPr>
              <a:r>
                <a:rPr lang="ko-KR" altLang="en-US" sz="800" b="1" kern="0" spc="-90" dirty="0">
                  <a:solidFill>
                    <a:schemeClr val="bg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sp>
        <p:nvSpPr>
          <p:cNvPr id="44" name="직사각형 31">
            <a:extLst>
              <a:ext uri="{FF2B5EF4-FFF2-40B4-BE49-F238E27FC236}">
                <a16:creationId xmlns:a16="http://schemas.microsoft.com/office/drawing/2014/main" id="{35877130-38CC-46CB-932F-477C36E3696F}"/>
              </a:ext>
            </a:extLst>
          </p:cNvPr>
          <p:cNvSpPr/>
          <p:nvPr/>
        </p:nvSpPr>
        <p:spPr>
          <a:xfrm>
            <a:off x="533676" y="2780928"/>
            <a:ext cx="8811812" cy="32736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H1-1.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회귀 모형에 대한 통계적 유의성 검정 결과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초기에 식별된 범위 리스크는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p=0.000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로 통계적으로 유의하게 나왔고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독립 변수가 종속 변수를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35.8%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의 설명력을 가지고 있음</a:t>
            </a: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H1-2.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초기에 식별된 범위 리스크는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p= .017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로 통계적으로 유의하게 나왔고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독립 변수가 종속 변수를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4.9%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의 </a:t>
            </a:r>
            <a:r>
              <a:rPr lang="ko-KR" altLang="en-US" sz="1400" kern="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낮은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설명력을 가지고 있음</a:t>
            </a: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H1-3.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품질 리스크는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p=.388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로 유의하지 않아 범위 변동에 영향을 미치지 않는다고 나타났다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</a:p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265113" marR="0" lvl="0" indent="-173038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ko-KR" altLang="en-US" sz="1400" b="1" u="sng" kern="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초기 </a:t>
            </a:r>
            <a:r>
              <a:rPr kumimoji="0" lang="ko-KR" altLang="en-US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범위</a:t>
            </a:r>
            <a:r>
              <a:rPr kumimoji="0" lang="en-US" altLang="ko-KR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/</a:t>
            </a:r>
            <a:r>
              <a:rPr kumimoji="0" lang="ko-KR" altLang="en-US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일정 리스크가 프로젝트 전체 범위에 영향을 미친다</a:t>
            </a:r>
            <a:r>
              <a:rPr kumimoji="0" lang="en-US" altLang="ko-KR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  <a:r>
              <a:rPr kumimoji="0" lang="ko-KR" altLang="en-US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</a:p>
          <a:p>
            <a:pPr marL="357188" indent="-357188">
              <a:lnSpc>
                <a:spcPct val="150000"/>
              </a:lnSpc>
              <a:defRPr/>
            </a:pPr>
            <a:r>
              <a:rPr kumimoji="0" lang="ko-KR" altLang="en-US" sz="1400" b="0" i="0" u="none" strike="noStrike" kern="0" cap="none" spc="-3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  </a:t>
            </a:r>
            <a:endParaRPr lang="en-US" altLang="ko-KR" sz="1400" kern="0" spc="-30" dirty="0">
              <a:solidFill>
                <a:prstClr val="black"/>
              </a:solidFill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357188" indent="-357188">
              <a:lnSpc>
                <a:spcPct val="150000"/>
              </a:lnSpc>
              <a:defRPr/>
            </a:pPr>
            <a:r>
              <a:rPr lang="ko-KR" altLang="en-US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   </a:t>
            </a:r>
            <a:r>
              <a:rPr lang="en-US" altLang="ko-KR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⇒ </a:t>
            </a:r>
            <a:r>
              <a:rPr lang="ko-KR" altLang="en-US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 </a:t>
            </a:r>
            <a:r>
              <a:rPr lang="en-US" altLang="ko-KR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lang="ko-KR" altLang="en-US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프로젝트의 초기의 범위 식별이 중요하며</a:t>
            </a:r>
            <a:r>
              <a:rPr lang="en-US" altLang="ko-KR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lang="ko-KR" altLang="en-US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이후 범위 변경에 대한 통제를 잘 한다면 프로젝트 전체 범위 변동율은 낮출 수 있음</a:t>
            </a:r>
            <a:endParaRPr kumimoji="0" lang="en-US" altLang="ko-KR" sz="1400" b="1" i="0" u="sng" strike="noStrike" kern="0" cap="none" spc="-3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</p:txBody>
      </p:sp>
      <p:sp>
        <p:nvSpPr>
          <p:cNvPr id="18" name="직사각형 24">
            <a:extLst>
              <a:ext uri="{FF2B5EF4-FFF2-40B4-BE49-F238E27FC236}">
                <a16:creationId xmlns:a16="http://schemas.microsoft.com/office/drawing/2014/main" id="{D69EEFFD-4E06-47C4-9558-627FD6B1D66C}"/>
              </a:ext>
            </a:extLst>
          </p:cNvPr>
          <p:cNvSpPr/>
          <p:nvPr/>
        </p:nvSpPr>
        <p:spPr>
          <a:xfrm>
            <a:off x="1367087" y="1268686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H1-1.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범위 리스크는 프로젝트 전체 범위에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19" name="직사각형 25">
            <a:extLst>
              <a:ext uri="{FF2B5EF4-FFF2-40B4-BE49-F238E27FC236}">
                <a16:creationId xmlns:a16="http://schemas.microsoft.com/office/drawing/2014/main" id="{BB59728E-5C7B-4163-BC77-735738FD4B79}"/>
              </a:ext>
            </a:extLst>
          </p:cNvPr>
          <p:cNvSpPr/>
          <p:nvPr/>
        </p:nvSpPr>
        <p:spPr>
          <a:xfrm>
            <a:off x="1367087" y="1669126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H1-2.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일정 리스크는 프로젝트 전체 범위에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20" name="직사각형 26">
            <a:extLst>
              <a:ext uri="{FF2B5EF4-FFF2-40B4-BE49-F238E27FC236}">
                <a16:creationId xmlns:a16="http://schemas.microsoft.com/office/drawing/2014/main" id="{91D0ACEE-374F-488E-A2F6-520AC26EF885}"/>
              </a:ext>
            </a:extLst>
          </p:cNvPr>
          <p:cNvSpPr/>
          <p:nvPr/>
        </p:nvSpPr>
        <p:spPr>
          <a:xfrm>
            <a:off x="1367087" y="2069566"/>
            <a:ext cx="8848712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H1-3.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품질 리스크는 프로젝트 전체 범위에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  <a:endParaRPr lang="en-US" altLang="ko-KR" sz="1400" b="1" spc="-15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uFillTx/>
              <a:latin typeface="맑은 고딕"/>
              <a:ea typeface="맑은 고딕"/>
            </a:endParaRPr>
          </a:p>
        </p:txBody>
      </p:sp>
      <p:sp>
        <p:nvSpPr>
          <p:cNvPr id="21" name="자유형 69">
            <a:extLst>
              <a:ext uri="{FF2B5EF4-FFF2-40B4-BE49-F238E27FC236}">
                <a16:creationId xmlns:a16="http://schemas.microsoft.com/office/drawing/2014/main" id="{19F5A782-4917-4764-82B9-39C6E39FDF39}"/>
              </a:ext>
            </a:extLst>
          </p:cNvPr>
          <p:cNvSpPr/>
          <p:nvPr/>
        </p:nvSpPr>
        <p:spPr>
          <a:xfrm>
            <a:off x="488504" y="2708920"/>
            <a:ext cx="8706596" cy="0"/>
          </a:xfrm>
          <a:custGeom>
            <a:avLst/>
            <a:gdLst>
              <a:gd name="connsiteX0" fmla="*/ 0 w 6370320"/>
              <a:gd name="connsiteY0" fmla="*/ 0 h 0"/>
              <a:gd name="connsiteX1" fmla="*/ 6370320 w 6370320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70320">
                <a:moveTo>
                  <a:pt x="0" y="0"/>
                </a:moveTo>
                <a:lnTo>
                  <a:pt x="6370320" y="0"/>
                </a:lnTo>
              </a:path>
            </a:pathLst>
          </a:custGeom>
          <a:noFill/>
          <a:ln w="9525" cap="flat" cmpd="sng" algn="ctr">
            <a:solidFill>
              <a:sysClr val="window" lastClr="FFFFFF">
                <a:lumMod val="65000"/>
              </a:sysClr>
            </a:solidFill>
            <a:prstDash val="sysDot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endParaRPr lang="ko-KR" altLang="en-US" sz="1800" b="0" i="0" u="none" kern="0" spc="0" normalizeH="0" baseline="0" dirty="0">
              <a:ln>
                <a:noFill/>
              </a:ln>
              <a:solidFill>
                <a:prstClr val="black"/>
              </a:solidFill>
              <a:effectLst/>
              <a:latin typeface="맑은 고딕"/>
              <a:ea typeface="맑은 고딕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30760066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>
            <a:extLst>
              <a:ext uri="{FF2B5EF4-FFF2-40B4-BE49-F238E27FC236}">
                <a16:creationId xmlns:a16="http://schemas.microsoft.com/office/drawing/2014/main" id="{D315A010-8C5A-47A3-9644-035903D4EC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연구가설 검정 및 회귀분석 결과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2" name="그룹 47">
            <a:extLst>
              <a:ext uri="{FF2B5EF4-FFF2-40B4-BE49-F238E27FC236}">
                <a16:creationId xmlns:a16="http://schemas.microsoft.com/office/drawing/2014/main" id="{34B8EAE9-BFDB-4C57-9DB6-5F4AE8711730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3" name="오각형 48">
              <a:extLst>
                <a:ext uri="{FF2B5EF4-FFF2-40B4-BE49-F238E27FC236}">
                  <a16:creationId xmlns:a16="http://schemas.microsoft.com/office/drawing/2014/main" id="{9776EAEA-C6E4-425C-918A-A7DBA591BA43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</a:pPr>
              <a:r>
                <a:rPr lang="ko-KR" altLang="en-US" sz="800" b="1" kern="0" spc="-90" dirty="0">
                  <a:solidFill>
                    <a:schemeClr val="tx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</a:p>
          </p:txBody>
        </p:sp>
        <p:sp>
          <p:nvSpPr>
            <p:cNvPr id="14" name="오각형 49">
              <a:extLst>
                <a:ext uri="{FF2B5EF4-FFF2-40B4-BE49-F238E27FC236}">
                  <a16:creationId xmlns:a16="http://schemas.microsoft.com/office/drawing/2014/main" id="{29688E86-49FD-44CA-8D7D-9CC4C6842F83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tx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tx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52">
              <a:extLst>
                <a:ext uri="{FF2B5EF4-FFF2-40B4-BE49-F238E27FC236}">
                  <a16:creationId xmlns:a16="http://schemas.microsoft.com/office/drawing/2014/main" id="{F1E9239F-EE0F-4A2B-9753-8392BE62670D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53">
              <a:extLst>
                <a:ext uri="{FF2B5EF4-FFF2-40B4-BE49-F238E27FC236}">
                  <a16:creationId xmlns:a16="http://schemas.microsoft.com/office/drawing/2014/main" id="{9F53E0EC-C431-42AF-A872-248CF985FA88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7" name="오각형 54">
              <a:extLst>
                <a:ext uri="{FF2B5EF4-FFF2-40B4-BE49-F238E27FC236}">
                  <a16:creationId xmlns:a16="http://schemas.microsoft.com/office/drawing/2014/main" id="{A8DD36B8-52B5-4A2B-9EF8-3DCBD4FAFFB3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</a:pPr>
              <a:r>
                <a:rPr lang="ko-KR" altLang="en-US" sz="800" b="1" kern="0" spc="-90" dirty="0">
                  <a:solidFill>
                    <a:schemeClr val="bg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sp>
        <p:nvSpPr>
          <p:cNvPr id="44" name="직사각형 31">
            <a:extLst>
              <a:ext uri="{FF2B5EF4-FFF2-40B4-BE49-F238E27FC236}">
                <a16:creationId xmlns:a16="http://schemas.microsoft.com/office/drawing/2014/main" id="{35877130-38CC-46CB-932F-477C36E3696F}"/>
              </a:ext>
            </a:extLst>
          </p:cNvPr>
          <p:cNvSpPr/>
          <p:nvPr/>
        </p:nvSpPr>
        <p:spPr>
          <a:xfrm>
            <a:off x="533676" y="2780928"/>
            <a:ext cx="8811812" cy="32736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H1-4.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회귀 모형에 대한 통계적 유의성 검정 결과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초기에 식별된 범위 리스크는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p=.248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로 통계적으로 유의미하지 않다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H1-5.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초기에 식별된 범위 리스크는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p= .040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로 통계적으로 유의하게 나왔고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독립 변수가 종속 변수를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3.4%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의 </a:t>
            </a:r>
            <a:r>
              <a:rPr lang="ko-KR" altLang="en-US" sz="1400" kern="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낮은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설명력을 가지고 있음</a:t>
            </a: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H1-6.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품질 리스크는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p=.00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로 통계적으로 유의하며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15.7%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의 설명력을 갖는 것으로 나타났다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</a:p>
          <a:p>
            <a:pPr marR="0" lvl="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265113" marR="0" lvl="0" indent="-173038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lang="ko-KR" altLang="en-US" sz="1400" b="1" u="sng" kern="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초기 </a:t>
            </a:r>
            <a:r>
              <a:rPr kumimoji="0" lang="ko-KR" altLang="en-US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일정 리스크</a:t>
            </a:r>
            <a:r>
              <a:rPr kumimoji="0" lang="en-US" altLang="ko-KR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kumimoji="0" lang="ko-KR" altLang="en-US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품질 리스크가 프로젝트 전체 일정 지연에 영향을 미친다</a:t>
            </a:r>
            <a:r>
              <a:rPr kumimoji="0" lang="en-US" altLang="ko-KR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  <a:r>
              <a:rPr kumimoji="0" lang="ko-KR" altLang="en-US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</a:p>
          <a:p>
            <a:pPr marL="357188" indent="-357188">
              <a:lnSpc>
                <a:spcPct val="150000"/>
              </a:lnSpc>
              <a:defRPr/>
            </a:pPr>
            <a:r>
              <a:rPr kumimoji="0" lang="ko-KR" altLang="en-US" sz="1400" b="0" i="0" u="none" strike="noStrike" kern="0" cap="none" spc="-3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  </a:t>
            </a:r>
            <a:endParaRPr lang="en-US" altLang="ko-KR" sz="1400" kern="0" spc="-30" dirty="0">
              <a:solidFill>
                <a:prstClr val="black"/>
              </a:solidFill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357188" indent="-357188">
              <a:lnSpc>
                <a:spcPct val="150000"/>
              </a:lnSpc>
              <a:defRPr/>
            </a:pPr>
            <a:r>
              <a:rPr lang="ko-KR" altLang="en-US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   </a:t>
            </a:r>
            <a:r>
              <a:rPr lang="en-US" altLang="ko-KR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⇒ </a:t>
            </a:r>
            <a:r>
              <a:rPr lang="ko-KR" altLang="en-US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 </a:t>
            </a:r>
            <a:r>
              <a:rPr lang="en-US" altLang="ko-KR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lang="ko-KR" altLang="en-US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프로젝트 초기 일정 리스크가 전체 프로젝트의 지연을 초래하기는 하나</a:t>
            </a:r>
            <a:r>
              <a:rPr lang="en-US" altLang="ko-KR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lang="ko-KR" altLang="en-US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더 많은 확률로 프로젝트 산출물인 </a:t>
            </a:r>
            <a:r>
              <a:rPr lang="en-US" altLang="ko-KR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Product</a:t>
            </a:r>
            <a:r>
              <a:rPr lang="ko-KR" altLang="en-US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의 품질 리스크는 전체 프로젝트 일정의 지연을 초래하는 것을 알 수 있다</a:t>
            </a:r>
            <a:r>
              <a:rPr lang="en-US" altLang="ko-KR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  <a:endParaRPr kumimoji="0" lang="en-US" altLang="ko-KR" sz="1400" b="1" i="0" u="sng" strike="noStrike" kern="0" cap="none" spc="-3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</p:txBody>
      </p:sp>
      <p:sp>
        <p:nvSpPr>
          <p:cNvPr id="21" name="자유형 69">
            <a:extLst>
              <a:ext uri="{FF2B5EF4-FFF2-40B4-BE49-F238E27FC236}">
                <a16:creationId xmlns:a16="http://schemas.microsoft.com/office/drawing/2014/main" id="{19F5A782-4917-4764-82B9-39C6E39FDF39}"/>
              </a:ext>
            </a:extLst>
          </p:cNvPr>
          <p:cNvSpPr/>
          <p:nvPr/>
        </p:nvSpPr>
        <p:spPr>
          <a:xfrm>
            <a:off x="552676" y="2708920"/>
            <a:ext cx="8706596" cy="0"/>
          </a:xfrm>
          <a:custGeom>
            <a:avLst/>
            <a:gdLst>
              <a:gd name="connsiteX0" fmla="*/ 0 w 6370320"/>
              <a:gd name="connsiteY0" fmla="*/ 0 h 0"/>
              <a:gd name="connsiteX1" fmla="*/ 6370320 w 6370320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70320">
                <a:moveTo>
                  <a:pt x="0" y="0"/>
                </a:moveTo>
                <a:lnTo>
                  <a:pt x="6370320" y="0"/>
                </a:lnTo>
              </a:path>
            </a:pathLst>
          </a:custGeom>
          <a:noFill/>
          <a:ln w="9525" cap="flat" cmpd="sng" algn="ctr">
            <a:solidFill>
              <a:sysClr val="window" lastClr="FFFFFF">
                <a:lumMod val="65000"/>
              </a:sysClr>
            </a:solidFill>
            <a:prstDash val="sysDot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endParaRPr lang="ko-KR" altLang="en-US" sz="1800" b="0" i="0" u="none" kern="0" spc="0" normalizeH="0" baseline="0" dirty="0">
              <a:ln>
                <a:noFill/>
              </a:ln>
              <a:solidFill>
                <a:prstClr val="black"/>
              </a:solidFill>
              <a:effectLst/>
              <a:latin typeface="맑은 고딕"/>
              <a:ea typeface="맑은 고딕"/>
              <a:cs typeface="+mn-cs"/>
            </a:endParaRPr>
          </a:p>
        </p:txBody>
      </p:sp>
      <p:sp>
        <p:nvSpPr>
          <p:cNvPr id="22" name="직사각형 24">
            <a:extLst>
              <a:ext uri="{FF2B5EF4-FFF2-40B4-BE49-F238E27FC236}">
                <a16:creationId xmlns:a16="http://schemas.microsoft.com/office/drawing/2014/main" id="{C8B9C077-444A-4A75-8FAC-EDC65E8E8D09}"/>
              </a:ext>
            </a:extLst>
          </p:cNvPr>
          <p:cNvSpPr/>
          <p:nvPr/>
        </p:nvSpPr>
        <p:spPr>
          <a:xfrm>
            <a:off x="1360872" y="1250408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H1-4.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범위 리스크는 프로젝트 전체 일정에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23" name="직사각형 25">
            <a:extLst>
              <a:ext uri="{FF2B5EF4-FFF2-40B4-BE49-F238E27FC236}">
                <a16:creationId xmlns:a16="http://schemas.microsoft.com/office/drawing/2014/main" id="{1C6279B8-7CC0-4F89-9C23-8FB7F6BA9D40}"/>
              </a:ext>
            </a:extLst>
          </p:cNvPr>
          <p:cNvSpPr/>
          <p:nvPr/>
        </p:nvSpPr>
        <p:spPr>
          <a:xfrm>
            <a:off x="1360872" y="1650848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H1-5.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일정 리스크는 프로젝트 전체 일정에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24" name="직사각형 26">
            <a:extLst>
              <a:ext uri="{FF2B5EF4-FFF2-40B4-BE49-F238E27FC236}">
                <a16:creationId xmlns:a16="http://schemas.microsoft.com/office/drawing/2014/main" id="{F03E2A54-A7B4-4CF3-9E52-5CAA6491BF04}"/>
              </a:ext>
            </a:extLst>
          </p:cNvPr>
          <p:cNvSpPr/>
          <p:nvPr/>
        </p:nvSpPr>
        <p:spPr>
          <a:xfrm>
            <a:off x="1360872" y="2051288"/>
            <a:ext cx="8848712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H1-6.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품질 리스크는 프로젝트 전체 일정에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  <a:endParaRPr lang="en-US" altLang="ko-KR" sz="1400" b="1" spc="-15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uFillTx/>
              <a:latin typeface="맑은 고딕"/>
              <a:ea typeface="맑은 고딕"/>
            </a:endParaRPr>
          </a:p>
        </p:txBody>
      </p:sp>
    </p:spTree>
    <p:extLst>
      <p:ext uri="{BB962C8B-B14F-4D97-AF65-F5344CB8AC3E}">
        <p14:creationId xmlns:p14="http://schemas.microsoft.com/office/powerpoint/2010/main" val="403563244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>
            <a:extLst>
              <a:ext uri="{FF2B5EF4-FFF2-40B4-BE49-F238E27FC236}">
                <a16:creationId xmlns:a16="http://schemas.microsoft.com/office/drawing/2014/main" id="{D315A010-8C5A-47A3-9644-035903D4EC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연구가설 검정 및 회귀분석 결과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2" name="그룹 47">
            <a:extLst>
              <a:ext uri="{FF2B5EF4-FFF2-40B4-BE49-F238E27FC236}">
                <a16:creationId xmlns:a16="http://schemas.microsoft.com/office/drawing/2014/main" id="{34B8EAE9-BFDB-4C57-9DB6-5F4AE8711730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3" name="오각형 48">
              <a:extLst>
                <a:ext uri="{FF2B5EF4-FFF2-40B4-BE49-F238E27FC236}">
                  <a16:creationId xmlns:a16="http://schemas.microsoft.com/office/drawing/2014/main" id="{9776EAEA-C6E4-425C-918A-A7DBA591BA43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</a:pPr>
              <a:r>
                <a:rPr lang="ko-KR" altLang="en-US" sz="800" b="1" kern="0" spc="-90" dirty="0">
                  <a:solidFill>
                    <a:schemeClr val="tx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</a:p>
          </p:txBody>
        </p:sp>
        <p:sp>
          <p:nvSpPr>
            <p:cNvPr id="14" name="오각형 49">
              <a:extLst>
                <a:ext uri="{FF2B5EF4-FFF2-40B4-BE49-F238E27FC236}">
                  <a16:creationId xmlns:a16="http://schemas.microsoft.com/office/drawing/2014/main" id="{29688E86-49FD-44CA-8D7D-9CC4C6842F83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tx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tx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52">
              <a:extLst>
                <a:ext uri="{FF2B5EF4-FFF2-40B4-BE49-F238E27FC236}">
                  <a16:creationId xmlns:a16="http://schemas.microsoft.com/office/drawing/2014/main" id="{F1E9239F-EE0F-4A2B-9753-8392BE62670D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53">
              <a:extLst>
                <a:ext uri="{FF2B5EF4-FFF2-40B4-BE49-F238E27FC236}">
                  <a16:creationId xmlns:a16="http://schemas.microsoft.com/office/drawing/2014/main" id="{9F53E0EC-C431-42AF-A872-248CF985FA88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7" name="오각형 54">
              <a:extLst>
                <a:ext uri="{FF2B5EF4-FFF2-40B4-BE49-F238E27FC236}">
                  <a16:creationId xmlns:a16="http://schemas.microsoft.com/office/drawing/2014/main" id="{A8DD36B8-52B5-4A2B-9EF8-3DCBD4FAFFB3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</a:pPr>
              <a:r>
                <a:rPr lang="ko-KR" altLang="en-US" sz="800" b="1" kern="0" spc="-90" dirty="0">
                  <a:solidFill>
                    <a:schemeClr val="bg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sp>
        <p:nvSpPr>
          <p:cNvPr id="44" name="직사각형 31">
            <a:extLst>
              <a:ext uri="{FF2B5EF4-FFF2-40B4-BE49-F238E27FC236}">
                <a16:creationId xmlns:a16="http://schemas.microsoft.com/office/drawing/2014/main" id="{35877130-38CC-46CB-932F-477C36E3696F}"/>
              </a:ext>
            </a:extLst>
          </p:cNvPr>
          <p:cNvSpPr/>
          <p:nvPr/>
        </p:nvSpPr>
        <p:spPr>
          <a:xfrm>
            <a:off x="533676" y="2780928"/>
            <a:ext cx="8811812" cy="32736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H1-7.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회귀 모형에 대한 통계적 유의성 검정 결과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초기에 식별된 범위 리스크는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p=.280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로 통계적으로 유의미하지 않다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H1-8.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회귀 모형에 대한 통계적 유의성 검정 결과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초기에 식별된 일정 리스크는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p=.253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로 통계적으로 유의미하지 않다 </a:t>
            </a: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H1-9. 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품질 리스크는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p= .058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로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90%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신뢰수준으로는 유의하게 나왔고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,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독립 변수가 종속 변수를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4.8%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의 </a:t>
            </a:r>
            <a:r>
              <a:rPr lang="ko-KR" altLang="en-US" sz="1400" kern="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낮은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설명력을 가지고 있음</a:t>
            </a: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R="0" lvl="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en-US" altLang="ko-KR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265113" marR="0" lvl="0" indent="-173038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0" lang="ko-KR" altLang="en-US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품질 리스크가 고객만족도에 영향을 미친다</a:t>
            </a:r>
            <a:r>
              <a:rPr kumimoji="0" lang="en-US" altLang="ko-KR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  <a:r>
              <a:rPr kumimoji="0" lang="ko-KR" altLang="en-US" sz="1400" b="1" i="0" u="sng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</a:p>
          <a:p>
            <a:pPr marL="357188" indent="-357188">
              <a:lnSpc>
                <a:spcPct val="150000"/>
              </a:lnSpc>
              <a:defRPr/>
            </a:pPr>
            <a:r>
              <a:rPr kumimoji="0" lang="ko-KR" altLang="en-US" sz="1400" b="0" i="0" u="none" strike="noStrike" kern="0" cap="none" spc="-3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  </a:t>
            </a:r>
            <a:endParaRPr lang="en-US" altLang="ko-KR" sz="1400" kern="0" spc="-30" dirty="0">
              <a:solidFill>
                <a:prstClr val="black"/>
              </a:solidFill>
              <a:latin typeface="Gulim" panose="020B0600000101010101" pitchFamily="34" charset="-127"/>
              <a:ea typeface="Gulim" panose="020B0600000101010101" pitchFamily="34" charset="-127"/>
            </a:endParaRPr>
          </a:p>
          <a:p>
            <a:pPr marL="357188" indent="-357188">
              <a:lnSpc>
                <a:spcPct val="150000"/>
              </a:lnSpc>
              <a:defRPr/>
            </a:pPr>
            <a:r>
              <a:rPr lang="ko-KR" altLang="en-US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   </a:t>
            </a:r>
            <a:r>
              <a:rPr lang="en-US" altLang="ko-KR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⇒ </a:t>
            </a:r>
            <a:r>
              <a:rPr lang="ko-KR" altLang="en-US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 </a:t>
            </a:r>
            <a:r>
              <a:rPr lang="en-US" altLang="ko-KR" sz="1400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lang="ko-KR" altLang="en-US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프로젝트 산출물에 대한 성과인 고객만족도는 산출물인 </a:t>
            </a:r>
            <a:r>
              <a:rPr lang="en-US" altLang="ko-KR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product</a:t>
            </a:r>
            <a:r>
              <a:rPr lang="ko-KR" altLang="en-US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의 품질에 영향을 받는 것을 알 수 있다</a:t>
            </a:r>
            <a:r>
              <a:rPr lang="en-US" altLang="ko-KR" sz="1400" b="1" u="sng" kern="0" spc="-30" dirty="0">
                <a:solidFill>
                  <a:prstClr val="black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  <a:endParaRPr kumimoji="0" lang="en-US" altLang="ko-KR" sz="1400" b="1" i="0" u="sng" strike="noStrike" kern="0" cap="none" spc="-3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</p:txBody>
      </p:sp>
      <p:sp>
        <p:nvSpPr>
          <p:cNvPr id="21" name="자유형 69">
            <a:extLst>
              <a:ext uri="{FF2B5EF4-FFF2-40B4-BE49-F238E27FC236}">
                <a16:creationId xmlns:a16="http://schemas.microsoft.com/office/drawing/2014/main" id="{19F5A782-4917-4764-82B9-39C6E39FDF39}"/>
              </a:ext>
            </a:extLst>
          </p:cNvPr>
          <p:cNvSpPr/>
          <p:nvPr/>
        </p:nvSpPr>
        <p:spPr>
          <a:xfrm>
            <a:off x="552676" y="2708920"/>
            <a:ext cx="8706596" cy="0"/>
          </a:xfrm>
          <a:custGeom>
            <a:avLst/>
            <a:gdLst>
              <a:gd name="connsiteX0" fmla="*/ 0 w 6370320"/>
              <a:gd name="connsiteY0" fmla="*/ 0 h 0"/>
              <a:gd name="connsiteX1" fmla="*/ 6370320 w 6370320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70320">
                <a:moveTo>
                  <a:pt x="0" y="0"/>
                </a:moveTo>
                <a:lnTo>
                  <a:pt x="6370320" y="0"/>
                </a:lnTo>
              </a:path>
            </a:pathLst>
          </a:custGeom>
          <a:noFill/>
          <a:ln w="9525" cap="flat" cmpd="sng" algn="ctr">
            <a:solidFill>
              <a:sysClr val="window" lastClr="FFFFFF">
                <a:lumMod val="65000"/>
              </a:sysClr>
            </a:solidFill>
            <a:prstDash val="sysDot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endParaRPr lang="ko-KR" altLang="en-US" sz="1800" b="0" i="0" u="none" kern="0" spc="0" normalizeH="0" baseline="0" dirty="0">
              <a:ln>
                <a:noFill/>
              </a:ln>
              <a:solidFill>
                <a:prstClr val="black"/>
              </a:solidFill>
              <a:effectLst/>
              <a:latin typeface="맑은 고딕"/>
              <a:ea typeface="맑은 고딕"/>
              <a:cs typeface="+mn-cs"/>
            </a:endParaRPr>
          </a:p>
        </p:txBody>
      </p:sp>
      <p:sp>
        <p:nvSpPr>
          <p:cNvPr id="25" name="직사각형 24">
            <a:extLst>
              <a:ext uri="{FF2B5EF4-FFF2-40B4-BE49-F238E27FC236}">
                <a16:creationId xmlns:a16="http://schemas.microsoft.com/office/drawing/2014/main" id="{2843E1F6-D6A7-4EDB-A2C6-8FEC35DB449D}"/>
              </a:ext>
            </a:extLst>
          </p:cNvPr>
          <p:cNvSpPr/>
          <p:nvPr/>
        </p:nvSpPr>
        <p:spPr>
          <a:xfrm>
            <a:off x="1352600" y="1291163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H1-7.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범위 리스크는 프로젝트 고객만족도에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26" name="직사각형 25">
            <a:extLst>
              <a:ext uri="{FF2B5EF4-FFF2-40B4-BE49-F238E27FC236}">
                <a16:creationId xmlns:a16="http://schemas.microsoft.com/office/drawing/2014/main" id="{8CA68B80-D477-45F4-8501-BE84216FF3B3}"/>
              </a:ext>
            </a:extLst>
          </p:cNvPr>
          <p:cNvSpPr/>
          <p:nvPr/>
        </p:nvSpPr>
        <p:spPr>
          <a:xfrm>
            <a:off x="1352600" y="1691603"/>
            <a:ext cx="8352206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H1-8.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초기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일정 리스크는 프로젝트 고객만족도에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</a:p>
        </p:txBody>
      </p:sp>
      <p:sp>
        <p:nvSpPr>
          <p:cNvPr id="27" name="직사각형 26">
            <a:extLst>
              <a:ext uri="{FF2B5EF4-FFF2-40B4-BE49-F238E27FC236}">
                <a16:creationId xmlns:a16="http://schemas.microsoft.com/office/drawing/2014/main" id="{C0020277-B9B3-4212-9CE2-699C22FA1215}"/>
              </a:ext>
            </a:extLst>
          </p:cNvPr>
          <p:cNvSpPr/>
          <p:nvPr/>
        </p:nvSpPr>
        <p:spPr>
          <a:xfrm>
            <a:off x="1352600" y="2092043"/>
            <a:ext cx="8848712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H1-9.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프로젝트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품질 리스크는 프로젝트 고객만족도에 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정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(+)</a:t>
            </a:r>
            <a:r>
              <a:rPr lang="ko-KR" altLang="en-US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의 영향을 미칠 것이다</a:t>
            </a:r>
            <a:r>
              <a: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rPr>
              <a:t>. </a:t>
            </a:r>
            <a:endParaRPr lang="en-US" altLang="ko-KR" sz="1400" b="1" spc="-15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uFillTx/>
              <a:latin typeface="맑은 고딕"/>
              <a:ea typeface="맑은 고딕"/>
            </a:endParaRPr>
          </a:p>
        </p:txBody>
      </p:sp>
    </p:spTree>
    <p:extLst>
      <p:ext uri="{BB962C8B-B14F-4D97-AF65-F5344CB8AC3E}">
        <p14:creationId xmlns:p14="http://schemas.microsoft.com/office/powerpoint/2010/main" val="2514781618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>
            <a:extLst>
              <a:ext uri="{FF2B5EF4-FFF2-40B4-BE49-F238E27FC236}">
                <a16:creationId xmlns:a16="http://schemas.microsoft.com/office/drawing/2014/main" id="{D315A010-8C5A-47A3-9644-035903D4EC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분석 결과 요약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2" name="그룹 47">
            <a:extLst>
              <a:ext uri="{FF2B5EF4-FFF2-40B4-BE49-F238E27FC236}">
                <a16:creationId xmlns:a16="http://schemas.microsoft.com/office/drawing/2014/main" id="{34B8EAE9-BFDB-4C57-9DB6-5F4AE8711730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3" name="오각형 48">
              <a:extLst>
                <a:ext uri="{FF2B5EF4-FFF2-40B4-BE49-F238E27FC236}">
                  <a16:creationId xmlns:a16="http://schemas.microsoft.com/office/drawing/2014/main" id="{9776EAEA-C6E4-425C-918A-A7DBA591BA43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</a:pPr>
              <a:r>
                <a:rPr lang="ko-KR" altLang="en-US" sz="800" b="1" kern="0" spc="-90" dirty="0">
                  <a:solidFill>
                    <a:schemeClr val="tx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</a:p>
          </p:txBody>
        </p:sp>
        <p:sp>
          <p:nvSpPr>
            <p:cNvPr id="14" name="오각형 49">
              <a:extLst>
                <a:ext uri="{FF2B5EF4-FFF2-40B4-BE49-F238E27FC236}">
                  <a16:creationId xmlns:a16="http://schemas.microsoft.com/office/drawing/2014/main" id="{29688E86-49FD-44CA-8D7D-9CC4C6842F83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tx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tx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52">
              <a:extLst>
                <a:ext uri="{FF2B5EF4-FFF2-40B4-BE49-F238E27FC236}">
                  <a16:creationId xmlns:a16="http://schemas.microsoft.com/office/drawing/2014/main" id="{F1E9239F-EE0F-4A2B-9753-8392BE62670D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53">
              <a:extLst>
                <a:ext uri="{FF2B5EF4-FFF2-40B4-BE49-F238E27FC236}">
                  <a16:creationId xmlns:a16="http://schemas.microsoft.com/office/drawing/2014/main" id="{9F53E0EC-C431-42AF-A872-248CF985FA88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7" name="오각형 54">
              <a:extLst>
                <a:ext uri="{FF2B5EF4-FFF2-40B4-BE49-F238E27FC236}">
                  <a16:creationId xmlns:a16="http://schemas.microsoft.com/office/drawing/2014/main" id="{A8DD36B8-52B5-4A2B-9EF8-3DCBD4FAFFB3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</a:pPr>
              <a:r>
                <a:rPr lang="ko-KR" altLang="en-US" sz="800" b="1" kern="0" spc="-90" dirty="0">
                  <a:solidFill>
                    <a:schemeClr val="bg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sp>
        <p:nvSpPr>
          <p:cNvPr id="43" name="직사각형 29">
            <a:extLst>
              <a:ext uri="{FF2B5EF4-FFF2-40B4-BE49-F238E27FC236}">
                <a16:creationId xmlns:a16="http://schemas.microsoft.com/office/drawing/2014/main" id="{ECFB904B-39B0-4172-A32D-2C9D52F9BA69}"/>
              </a:ext>
            </a:extLst>
          </p:cNvPr>
          <p:cNvSpPr/>
          <p:nvPr/>
        </p:nvSpPr>
        <p:spPr>
          <a:xfrm>
            <a:off x="792088" y="5986385"/>
            <a:ext cx="4953000" cy="298095"/>
          </a:xfrm>
          <a:prstGeom prst="rect">
            <a:avLst/>
          </a:prstGeom>
        </p:spPr>
        <p:txBody>
          <a:bodyPr>
            <a:spAutoFit/>
          </a:bodyPr>
          <a:lstStyle/>
          <a:p>
            <a:pPr marL="73660" marR="0" lvl="0" indent="0" algn="just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41300" algn="l"/>
                <a:tab pos="511810" algn="l"/>
                <a:tab pos="1023620" algn="l"/>
                <a:tab pos="1116330" algn="l"/>
                <a:tab pos="1536700" algn="l"/>
                <a:tab pos="2048510" algn="l"/>
                <a:tab pos="2560320" algn="l"/>
                <a:tab pos="3072130" algn="l"/>
                <a:tab pos="3583940" algn="l"/>
                <a:tab pos="4097020" algn="l"/>
                <a:tab pos="4608830" algn="l"/>
                <a:tab pos="5120640" algn="l"/>
                <a:tab pos="5632450" algn="l"/>
                <a:tab pos="6657340" algn="l"/>
                <a:tab pos="7169150" algn="l"/>
                <a:tab pos="7680960" algn="l"/>
                <a:tab pos="8192770" algn="l"/>
                <a:tab pos="8704580" algn="l"/>
                <a:tab pos="9217660" algn="l"/>
                <a:tab pos="9729470" algn="l"/>
                <a:tab pos="10241280" algn="l"/>
                <a:tab pos="10753090" algn="l"/>
                <a:tab pos="11264900" algn="l"/>
                <a:tab pos="11777980" algn="l"/>
                <a:tab pos="12289790" algn="l"/>
                <a:tab pos="12801600" algn="l"/>
                <a:tab pos="13313410" algn="l"/>
                <a:tab pos="13825220" algn="l"/>
                <a:tab pos="14338300" algn="l"/>
                <a:tab pos="14850110" algn="l"/>
                <a:tab pos="15361920" algn="l"/>
                <a:tab pos="15873730" algn="l"/>
              </a:tabLst>
              <a:defRPr/>
            </a:pPr>
            <a:r>
              <a:rPr lang="ko-KR" altLang="en-US" sz="1000" kern="0" dirty="0">
                <a:solidFill>
                  <a:srgbClr val="000000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*</a:t>
            </a:r>
            <a:r>
              <a:rPr lang="en-US" altLang="ko-KR" sz="1000" kern="0" dirty="0">
                <a:solidFill>
                  <a:srgbClr val="000000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p&lt;</a:t>
            </a:r>
            <a:r>
              <a:rPr lang="ko-KR" altLang="en-US" sz="1000" kern="0" dirty="0">
                <a:solidFill>
                  <a:srgbClr val="000000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lang="en-US" altLang="ko-KR" sz="1000" kern="0" dirty="0">
                <a:solidFill>
                  <a:srgbClr val="000000"/>
                </a:solidFill>
                <a:latin typeface="Gulim" panose="020B0600000101010101" pitchFamily="34" charset="-127"/>
                <a:ea typeface="Gulim" panose="020B0600000101010101" pitchFamily="34" charset="-127"/>
              </a:rPr>
              <a:t>.1, </a:t>
            </a:r>
            <a:r>
              <a:rPr kumimoji="0" lang="ko-KR" alt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**</a:t>
            </a:r>
            <a:r>
              <a:rPr kumimoji="0" lang="en-US" altLang="ko-KR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p&lt;</a:t>
            </a:r>
            <a:r>
              <a:rPr kumimoji="0" lang="ko-KR" alt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kumimoji="0" lang="en-US" altLang="ko-KR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.05, ***p&lt;</a:t>
            </a:r>
            <a:r>
              <a:rPr kumimoji="0" lang="ko-KR" altLang="en-US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kumimoji="0" lang="en-US" altLang="ko-KR" sz="1000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.01</a:t>
            </a:r>
            <a:endParaRPr kumimoji="0" lang="ko-KR" altLang="en-US" sz="1000" b="0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</p:txBody>
      </p:sp>
      <p:graphicFrame>
        <p:nvGraphicFramePr>
          <p:cNvPr id="3" name="표 2">
            <a:extLst>
              <a:ext uri="{FF2B5EF4-FFF2-40B4-BE49-F238E27FC236}">
                <a16:creationId xmlns:a16="http://schemas.microsoft.com/office/drawing/2014/main" id="{E2AD560A-98F1-4747-B6B7-4864A04A1AA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3695257"/>
              </p:ext>
            </p:extLst>
          </p:nvPr>
        </p:nvGraphicFramePr>
        <p:xfrm>
          <a:off x="952488" y="1679518"/>
          <a:ext cx="7808382" cy="4269762"/>
        </p:xfrm>
        <a:graphic>
          <a:graphicData uri="http://schemas.openxmlformats.org/drawingml/2006/table">
            <a:tbl>
              <a:tblPr/>
              <a:tblGrid>
                <a:gridCol w="570742">
                  <a:extLst>
                    <a:ext uri="{9D8B030D-6E8A-4147-A177-3AD203B41FA5}">
                      <a16:colId xmlns:a16="http://schemas.microsoft.com/office/drawing/2014/main" val="2882956597"/>
                    </a:ext>
                  </a:extLst>
                </a:gridCol>
                <a:gridCol w="906359">
                  <a:extLst>
                    <a:ext uri="{9D8B030D-6E8A-4147-A177-3AD203B41FA5}">
                      <a16:colId xmlns:a16="http://schemas.microsoft.com/office/drawing/2014/main" val="2560997909"/>
                    </a:ext>
                  </a:extLst>
                </a:gridCol>
                <a:gridCol w="1361632">
                  <a:extLst>
                    <a:ext uri="{9D8B030D-6E8A-4147-A177-3AD203B41FA5}">
                      <a16:colId xmlns:a16="http://schemas.microsoft.com/office/drawing/2014/main" val="744390196"/>
                    </a:ext>
                  </a:extLst>
                </a:gridCol>
                <a:gridCol w="1271463">
                  <a:extLst>
                    <a:ext uri="{9D8B030D-6E8A-4147-A177-3AD203B41FA5}">
                      <a16:colId xmlns:a16="http://schemas.microsoft.com/office/drawing/2014/main" val="3489844673"/>
                    </a:ext>
                  </a:extLst>
                </a:gridCol>
                <a:gridCol w="710758">
                  <a:extLst>
                    <a:ext uri="{9D8B030D-6E8A-4147-A177-3AD203B41FA5}">
                      <a16:colId xmlns:a16="http://schemas.microsoft.com/office/drawing/2014/main" val="2179277772"/>
                    </a:ext>
                  </a:extLst>
                </a:gridCol>
                <a:gridCol w="710758">
                  <a:extLst>
                    <a:ext uri="{9D8B030D-6E8A-4147-A177-3AD203B41FA5}">
                      <a16:colId xmlns:a16="http://schemas.microsoft.com/office/drawing/2014/main" val="3712594300"/>
                    </a:ext>
                  </a:extLst>
                </a:gridCol>
                <a:gridCol w="758890">
                  <a:extLst>
                    <a:ext uri="{9D8B030D-6E8A-4147-A177-3AD203B41FA5}">
                      <a16:colId xmlns:a16="http://schemas.microsoft.com/office/drawing/2014/main" val="2166293341"/>
                    </a:ext>
                  </a:extLst>
                </a:gridCol>
                <a:gridCol w="758890">
                  <a:extLst>
                    <a:ext uri="{9D8B030D-6E8A-4147-A177-3AD203B41FA5}">
                      <a16:colId xmlns:a16="http://schemas.microsoft.com/office/drawing/2014/main" val="298448004"/>
                    </a:ext>
                  </a:extLst>
                </a:gridCol>
                <a:gridCol w="758890">
                  <a:extLst>
                    <a:ext uri="{9D8B030D-6E8A-4147-A177-3AD203B41FA5}">
                      <a16:colId xmlns:a16="http://schemas.microsoft.com/office/drawing/2014/main" val="311788072"/>
                    </a:ext>
                  </a:extLst>
                </a:gridCol>
              </a:tblGrid>
              <a:tr h="629783">
                <a:tc rowSpan="2" grid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가설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독립변수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종속변수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spc="-5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표준화계수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t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수정된</a:t>
                      </a: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R</a:t>
                      </a: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²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유의</a:t>
                      </a:r>
                    </a:p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확률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검정결과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74294835"/>
                  </a:ext>
                </a:extLst>
              </a:tr>
              <a:tr h="494230">
                <a:tc gridSpan="2"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β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30583943"/>
                  </a:ext>
                </a:extLst>
              </a:tr>
              <a:tr h="372000">
                <a:tc rowSpan="9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</a:t>
                      </a:r>
                      <a:endParaRPr lang="ko-KR" altLang="en-US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H1-1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범위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범위변동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.604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7.349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.358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.000***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채택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17632034"/>
                  </a:ext>
                </a:extLst>
              </a:tr>
              <a:tr h="37200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H1-2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일정 리스크</a:t>
                      </a:r>
                    </a:p>
                  </a:txBody>
                  <a:tcPr marL="34707" marR="34707" marT="9527" marB="9527" anchor="ctr"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.244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2.436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.049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.017**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채택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50886264"/>
                  </a:ext>
                </a:extLst>
              </a:tr>
              <a:tr h="304583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H1-3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품질 리스크</a:t>
                      </a:r>
                    </a:p>
                  </a:txBody>
                  <a:tcPr marL="34707" marR="34707" marT="9527" marB="9527" anchor="ctr"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.089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.868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-.003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.388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기각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01695363"/>
                  </a:ext>
                </a:extLst>
              </a:tr>
              <a:tr h="372000">
                <a:tc vMerge="1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일정지연</a:t>
                      </a:r>
                    </a:p>
                  </a:txBody>
                  <a:tcPr marL="34707" marR="34707" marT="9527" marB="9527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H1-4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범위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일정지연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.119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1.163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.004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.248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기각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93331981"/>
                  </a:ext>
                </a:extLst>
              </a:tr>
              <a:tr h="37200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H1-5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일정 리스크</a:t>
                      </a:r>
                    </a:p>
                  </a:txBody>
                  <a:tcPr marL="34707" marR="34707" marT="9527" marB="9527" anchor="ctr"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.210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2.080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.034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.040**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채택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85028613"/>
                  </a:ext>
                </a:extLst>
              </a:tr>
              <a:tr h="304583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H1-6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품질 리스크</a:t>
                      </a:r>
                    </a:p>
                  </a:txBody>
                  <a:tcPr marL="34707" marR="34707" marT="9527" marB="9527" anchor="ctr"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.407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4.317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.157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.000***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채택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46479190"/>
                  </a:ext>
                </a:extLst>
              </a:tr>
              <a:tr h="372000">
                <a:tc vMerge="1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고객</a:t>
                      </a:r>
                    </a:p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만족도</a:t>
                      </a:r>
                    </a:p>
                  </a:txBody>
                  <a:tcPr marL="34707" marR="34707" marT="9527" marB="9527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H1-7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범위 리스크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고객</a:t>
                      </a:r>
                    </a:p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만족도</a:t>
                      </a:r>
                    </a:p>
                  </a:txBody>
                  <a:tcPr marL="34707" marR="34707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.147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1.092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.003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.280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기각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80800833"/>
                  </a:ext>
                </a:extLst>
              </a:tr>
              <a:tr h="372000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H1-8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초기 일정 리스크</a:t>
                      </a:r>
                    </a:p>
                  </a:txBody>
                  <a:tcPr marL="34707" marR="34707" marT="9527" marB="9527" anchor="ctr"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-.155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-1.155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.006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.253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기각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68783091"/>
                  </a:ext>
                </a:extLst>
              </a:tr>
              <a:tr h="304583"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alt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H1-9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34707" marR="34707" marT="9527" marB="9527" anchor="ctr"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품질 리스크</a:t>
                      </a:r>
                    </a:p>
                  </a:txBody>
                  <a:tcPr marL="34707" marR="34707" marT="9527" marB="9527" anchor="ctr"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 dirty="0"/>
                    </a:p>
                  </a:txBody>
                  <a:tcPr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.255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1.935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en-US" sz="1200" kern="10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.048</a:t>
                      </a:r>
                      <a:endParaRPr lang="ko-KR" sz="1200" kern="10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60000"/>
                        </a:lnSpc>
                      </a:pPr>
                      <a:r>
                        <a:rPr 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굴림" panose="020B0600000101010101" pitchFamily="50" charset="-127"/>
                        </a:rPr>
                        <a:t>.058*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60000"/>
                        </a:lnSpc>
                      </a:pPr>
                      <a:r>
                        <a:rPr lang="ko-KR" altLang="en-US" sz="1200" kern="100" dirty="0"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Times New Roman" panose="02020603050405020304" pitchFamily="18" charset="0"/>
                        </a:rPr>
                        <a:t>채택</a:t>
                      </a:r>
                      <a:endParaRPr lang="ko-KR" sz="1200" kern="100" dirty="0">
                        <a:solidFill>
                          <a:srgbClr val="00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0" marR="0" marT="9527" marB="9527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42531344"/>
                  </a:ext>
                </a:extLst>
              </a:tr>
            </a:tbl>
          </a:graphicData>
        </a:graphic>
      </p:graphicFrame>
      <p:grpSp>
        <p:nvGrpSpPr>
          <p:cNvPr id="29" name="그룹 57">
            <a:extLst>
              <a:ext uri="{FF2B5EF4-FFF2-40B4-BE49-F238E27FC236}">
                <a16:creationId xmlns:a16="http://schemas.microsoft.com/office/drawing/2014/main" id="{3DEB0898-1B11-444A-8283-62409046117B}"/>
              </a:ext>
            </a:extLst>
          </p:cNvPr>
          <p:cNvGrpSpPr/>
          <p:nvPr/>
        </p:nvGrpSpPr>
        <p:grpSpPr>
          <a:xfrm>
            <a:off x="1895415" y="1196792"/>
            <a:ext cx="5937169" cy="360000"/>
            <a:chOff x="2752941" y="1521238"/>
            <a:chExt cx="3355718" cy="360000"/>
          </a:xfrm>
        </p:grpSpPr>
        <p:sp>
          <p:nvSpPr>
            <p:cNvPr id="30" name="직사각형 58">
              <a:extLst>
                <a:ext uri="{FF2B5EF4-FFF2-40B4-BE49-F238E27FC236}">
                  <a16:creationId xmlns:a16="http://schemas.microsoft.com/office/drawing/2014/main" id="{E454EE02-9DE4-419B-BE29-D7DA4C088ACA}"/>
                </a:ext>
              </a:extLst>
            </p:cNvPr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500" b="1" kern="0" spc="-100" dirty="0">
                  <a:solidFill>
                    <a:schemeClr val="accent1">
                      <a:lumMod val="75000"/>
                    </a:schemeClr>
                  </a:solidFill>
                  <a:uFillTx/>
                  <a:latin typeface="맑은 고딕"/>
                  <a:sym typeface="맑은 고딕"/>
                </a:rPr>
                <a:t>가설 검정 결과</a:t>
              </a:r>
            </a:p>
          </p:txBody>
        </p:sp>
        <p:cxnSp>
          <p:nvCxnSpPr>
            <p:cNvPr id="31" name="직선 연결선 59">
              <a:extLst>
                <a:ext uri="{FF2B5EF4-FFF2-40B4-BE49-F238E27FC236}">
                  <a16:creationId xmlns:a16="http://schemas.microsoft.com/office/drawing/2014/main" id="{BE9AA0F8-F987-4940-AB80-2527A1D8C1A1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70737334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3">
            <a:extLst>
              <a:ext uri="{FF2B5EF4-FFF2-40B4-BE49-F238E27FC236}">
                <a16:creationId xmlns:a16="http://schemas.microsoft.com/office/drawing/2014/main" id="{D315A010-8C5A-47A3-9644-035903D4EC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연구가설 검정 및 회귀분석 결과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2" name="그룹 47">
            <a:extLst>
              <a:ext uri="{FF2B5EF4-FFF2-40B4-BE49-F238E27FC236}">
                <a16:creationId xmlns:a16="http://schemas.microsoft.com/office/drawing/2014/main" id="{34B8EAE9-BFDB-4C57-9DB6-5F4AE8711730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3" name="오각형 48">
              <a:extLst>
                <a:ext uri="{FF2B5EF4-FFF2-40B4-BE49-F238E27FC236}">
                  <a16:creationId xmlns:a16="http://schemas.microsoft.com/office/drawing/2014/main" id="{9776EAEA-C6E4-425C-918A-A7DBA591BA43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</a:pPr>
              <a:r>
                <a:rPr lang="ko-KR" altLang="en-US" sz="800" b="1" kern="0" spc="-90" dirty="0">
                  <a:solidFill>
                    <a:schemeClr val="tx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</a:p>
          </p:txBody>
        </p:sp>
        <p:sp>
          <p:nvSpPr>
            <p:cNvPr id="14" name="오각형 49">
              <a:extLst>
                <a:ext uri="{FF2B5EF4-FFF2-40B4-BE49-F238E27FC236}">
                  <a16:creationId xmlns:a16="http://schemas.microsoft.com/office/drawing/2014/main" id="{29688E86-49FD-44CA-8D7D-9CC4C6842F83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tx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tx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52">
              <a:extLst>
                <a:ext uri="{FF2B5EF4-FFF2-40B4-BE49-F238E27FC236}">
                  <a16:creationId xmlns:a16="http://schemas.microsoft.com/office/drawing/2014/main" id="{F1E9239F-EE0F-4A2B-9753-8392BE62670D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53">
              <a:extLst>
                <a:ext uri="{FF2B5EF4-FFF2-40B4-BE49-F238E27FC236}">
                  <a16:creationId xmlns:a16="http://schemas.microsoft.com/office/drawing/2014/main" id="{9F53E0EC-C431-42AF-A872-248CF985FA88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7" name="오각형 54">
              <a:extLst>
                <a:ext uri="{FF2B5EF4-FFF2-40B4-BE49-F238E27FC236}">
                  <a16:creationId xmlns:a16="http://schemas.microsoft.com/office/drawing/2014/main" id="{A8DD36B8-52B5-4A2B-9EF8-3DCBD4FAFFB3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75000"/>
                <a:lumOff val="2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</a:pPr>
              <a:r>
                <a:rPr lang="ko-KR" altLang="en-US" sz="800" b="1" kern="0" spc="-90" dirty="0">
                  <a:solidFill>
                    <a:schemeClr val="bg1"/>
                  </a:solidFill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sp>
        <p:nvSpPr>
          <p:cNvPr id="31" name="직사각형 68">
            <a:extLst>
              <a:ext uri="{FF2B5EF4-FFF2-40B4-BE49-F238E27FC236}">
                <a16:creationId xmlns:a16="http://schemas.microsoft.com/office/drawing/2014/main" id="{3BD356A7-1E63-4779-A5C6-748CADBB5E8F}"/>
              </a:ext>
            </a:extLst>
          </p:cNvPr>
          <p:cNvSpPr/>
          <p:nvPr/>
        </p:nvSpPr>
        <p:spPr>
          <a:xfrm>
            <a:off x="666824" y="1792007"/>
            <a:ext cx="8607657" cy="917126"/>
          </a:xfrm>
          <a:prstGeom prst="rect">
            <a:avLst/>
          </a:prstGeom>
          <a:solidFill>
            <a:sysClr val="window" lastClr="FFFFFF">
              <a:lumMod val="95000"/>
              <a:alpha val="40000"/>
            </a:sysClr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endParaRPr lang="ko-KR" altLang="en-US" sz="1800" b="0" i="0" u="none" kern="0" spc="0" normalizeH="0" baseline="0" dirty="0">
              <a:ln>
                <a:noFill/>
              </a:ln>
              <a:solidFill>
                <a:prstClr val="whiteSmoke"/>
              </a:solidFill>
              <a:effectLst/>
              <a:latin typeface="맑은 고딕"/>
              <a:ea typeface="맑은 고딕"/>
              <a:cs typeface="+mn-cs"/>
            </a:endParaRPr>
          </a:p>
        </p:txBody>
      </p:sp>
      <p:sp>
        <p:nvSpPr>
          <p:cNvPr id="43" name="자유형 69">
            <a:extLst>
              <a:ext uri="{FF2B5EF4-FFF2-40B4-BE49-F238E27FC236}">
                <a16:creationId xmlns:a16="http://schemas.microsoft.com/office/drawing/2014/main" id="{D26279F4-8630-41AA-A8CC-D257AAE631ED}"/>
              </a:ext>
            </a:extLst>
          </p:cNvPr>
          <p:cNvSpPr/>
          <p:nvPr/>
        </p:nvSpPr>
        <p:spPr>
          <a:xfrm>
            <a:off x="607736" y="2644865"/>
            <a:ext cx="8706596" cy="0"/>
          </a:xfrm>
          <a:custGeom>
            <a:avLst/>
            <a:gdLst>
              <a:gd name="connsiteX0" fmla="*/ 0 w 6370320"/>
              <a:gd name="connsiteY0" fmla="*/ 0 h 0"/>
              <a:gd name="connsiteX1" fmla="*/ 6370320 w 6370320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70320">
                <a:moveTo>
                  <a:pt x="0" y="0"/>
                </a:moveTo>
                <a:lnTo>
                  <a:pt x="6370320" y="0"/>
                </a:lnTo>
              </a:path>
            </a:pathLst>
          </a:custGeom>
          <a:noFill/>
          <a:ln w="9525" cap="flat" cmpd="sng" algn="ctr">
            <a:solidFill>
              <a:sysClr val="window" lastClr="FFFFFF">
                <a:lumMod val="65000"/>
              </a:sysClr>
            </a:solidFill>
            <a:prstDash val="sysDot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endParaRPr lang="ko-KR" altLang="en-US" sz="1800" b="0" i="0" u="none" kern="0" spc="0" normalizeH="0" baseline="0">
              <a:ln>
                <a:noFill/>
              </a:ln>
              <a:solidFill>
                <a:prstClr val="black"/>
              </a:solidFill>
              <a:effectLst/>
              <a:latin typeface="맑은 고딕"/>
              <a:ea typeface="맑은 고딕"/>
              <a:cs typeface="+mn-cs"/>
            </a:endParaRPr>
          </a:p>
        </p:txBody>
      </p:sp>
      <p:sp>
        <p:nvSpPr>
          <p:cNvPr id="44" name="자유형 70">
            <a:extLst>
              <a:ext uri="{FF2B5EF4-FFF2-40B4-BE49-F238E27FC236}">
                <a16:creationId xmlns:a16="http://schemas.microsoft.com/office/drawing/2014/main" id="{67C0C6A8-063A-401D-9043-24EAA314AE58}"/>
              </a:ext>
            </a:extLst>
          </p:cNvPr>
          <p:cNvSpPr/>
          <p:nvPr/>
        </p:nvSpPr>
        <p:spPr>
          <a:xfrm>
            <a:off x="607736" y="1700808"/>
            <a:ext cx="8706596" cy="0"/>
          </a:xfrm>
          <a:custGeom>
            <a:avLst/>
            <a:gdLst>
              <a:gd name="connsiteX0" fmla="*/ 0 w 6370320"/>
              <a:gd name="connsiteY0" fmla="*/ 0 h 0"/>
              <a:gd name="connsiteX1" fmla="*/ 6370320 w 6370320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6370320">
                <a:moveTo>
                  <a:pt x="0" y="0"/>
                </a:moveTo>
                <a:lnTo>
                  <a:pt x="6370320" y="0"/>
                </a:lnTo>
              </a:path>
            </a:pathLst>
          </a:custGeom>
          <a:noFill/>
          <a:ln w="28575" cap="flat" cmpd="sng" algn="ctr">
            <a:solidFill>
              <a:sysClr val="window" lastClr="FFFFFF">
                <a:lumMod val="65000"/>
              </a:sys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marL="0" marR="0" lvl="0" indent="0" algn="ctr" defTabSz="914400" latinLnBrk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endParaRPr lang="ko-KR" altLang="en-US" sz="1800" b="0" i="0" u="none" kern="0" spc="0" normalizeH="0" baseline="0">
              <a:ln>
                <a:noFill/>
              </a:ln>
              <a:solidFill>
                <a:prstClr val="black"/>
              </a:solidFill>
              <a:effectLst/>
              <a:latin typeface="맑은 고딕"/>
              <a:ea typeface="맑은 고딕"/>
              <a:cs typeface="+mn-cs"/>
            </a:endParaRPr>
          </a:p>
        </p:txBody>
      </p:sp>
      <p:grpSp>
        <p:nvGrpSpPr>
          <p:cNvPr id="45" name="그룹 62">
            <a:extLst>
              <a:ext uri="{FF2B5EF4-FFF2-40B4-BE49-F238E27FC236}">
                <a16:creationId xmlns:a16="http://schemas.microsoft.com/office/drawing/2014/main" id="{6CF3B0F5-2B47-4B1E-988C-AFCC0A96C487}"/>
              </a:ext>
            </a:extLst>
          </p:cNvPr>
          <p:cNvGrpSpPr/>
          <p:nvPr/>
        </p:nvGrpSpPr>
        <p:grpSpPr>
          <a:xfrm>
            <a:off x="413665" y="1739126"/>
            <a:ext cx="1942880" cy="571942"/>
            <a:chOff x="571047" y="2210922"/>
            <a:chExt cx="2231065" cy="646409"/>
          </a:xfrm>
        </p:grpSpPr>
        <p:grpSp>
          <p:nvGrpSpPr>
            <p:cNvPr id="46" name="그룹 64">
              <a:extLst>
                <a:ext uri="{FF2B5EF4-FFF2-40B4-BE49-F238E27FC236}">
                  <a16:creationId xmlns:a16="http://schemas.microsoft.com/office/drawing/2014/main" id="{7821D9B8-1F5D-4510-9A14-1F5A22C5DAC7}"/>
                </a:ext>
              </a:extLst>
            </p:cNvPr>
            <p:cNvGrpSpPr/>
            <p:nvPr/>
          </p:nvGrpSpPr>
          <p:grpSpPr>
            <a:xfrm>
              <a:off x="571048" y="2210922"/>
              <a:ext cx="2231064" cy="448094"/>
              <a:chOff x="487363" y="2982597"/>
              <a:chExt cx="5131504" cy="1030628"/>
            </a:xfrm>
          </p:grpSpPr>
          <p:sp>
            <p:nvSpPr>
              <p:cNvPr id="48" name="직사각형 66">
                <a:extLst>
                  <a:ext uri="{FF2B5EF4-FFF2-40B4-BE49-F238E27FC236}">
                    <a16:creationId xmlns:a16="http://schemas.microsoft.com/office/drawing/2014/main" id="{4B9A2839-85A4-4B3D-80B7-1455E21A5E67}"/>
                  </a:ext>
                </a:extLst>
              </p:cNvPr>
              <p:cNvSpPr/>
              <p:nvPr/>
            </p:nvSpPr>
            <p:spPr>
              <a:xfrm>
                <a:off x="487363" y="3104573"/>
                <a:ext cx="5131504" cy="785187"/>
              </a:xfrm>
              <a:prstGeom prst="rect">
                <a:avLst/>
              </a:prstGeom>
              <a:solidFill>
                <a:srgbClr val="5B9BD5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8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r>
                  <a:rPr lang="en-US" altLang="ko-KR" sz="1600" b="1" kern="0">
                    <a:ln>
                      <a:solidFill>
                        <a:srgbClr val="5B9BD5">
                          <a:alpha val="0"/>
                        </a:srgbClr>
                      </a:solidFill>
                    </a:ln>
                    <a:solidFill>
                      <a:prstClr val="whiteSmoke"/>
                    </a:solidFill>
                    <a:uFillTx/>
                    <a:latin typeface="+mn-ea"/>
                  </a:rPr>
                  <a:t>H2.</a:t>
                </a:r>
                <a:endParaRPr lang="ko-KR" altLang="en-US" sz="1600" b="1" i="0" u="none" kern="0" spc="0" normalizeH="0" baseline="0">
                  <a:ln>
                    <a:solidFill>
                      <a:srgbClr val="5B9BD5">
                        <a:alpha val="0"/>
                      </a:srgbClr>
                    </a:solidFill>
                  </a:ln>
                  <a:solidFill>
                    <a:prstClr val="whiteSmoke"/>
                  </a:solidFill>
                  <a:effectLst/>
                  <a:latin typeface="+mn-ea"/>
                  <a:cs typeface="+mn-cs"/>
                </a:endParaRPr>
              </a:p>
            </p:txBody>
          </p:sp>
          <p:sp>
            <p:nvSpPr>
              <p:cNvPr id="49" name="직사각형 38">
                <a:extLst>
                  <a:ext uri="{FF2B5EF4-FFF2-40B4-BE49-F238E27FC236}">
                    <a16:creationId xmlns:a16="http://schemas.microsoft.com/office/drawing/2014/main" id="{55F55FE2-0CE6-4BF2-9C72-1B4C5B167DEF}"/>
                  </a:ext>
                </a:extLst>
              </p:cNvPr>
              <p:cNvSpPr/>
              <p:nvPr/>
            </p:nvSpPr>
            <p:spPr>
              <a:xfrm>
                <a:off x="487363" y="2982597"/>
                <a:ext cx="1682349" cy="1030628"/>
              </a:xfrm>
              <a:custGeom>
                <a:avLst/>
                <a:gdLst>
                  <a:gd name="connsiteX0" fmla="*/ 0 w 4348800"/>
                  <a:gd name="connsiteY0" fmla="*/ 0 h 1134244"/>
                  <a:gd name="connsiteX1" fmla="*/ 4348800 w 4348800"/>
                  <a:gd name="connsiteY1" fmla="*/ 0 h 1134244"/>
                  <a:gd name="connsiteX2" fmla="*/ 4348800 w 4348800"/>
                  <a:gd name="connsiteY2" fmla="*/ 1134244 h 1134244"/>
                  <a:gd name="connsiteX3" fmla="*/ 0 w 4348800"/>
                  <a:gd name="connsiteY3" fmla="*/ 1134244 h 1134244"/>
                  <a:gd name="connsiteX4" fmla="*/ 0 w 4348800"/>
                  <a:gd name="connsiteY4" fmla="*/ 0 h 1134244"/>
                  <a:gd name="connsiteX0" fmla="*/ 0 w 4348800"/>
                  <a:gd name="connsiteY0" fmla="*/ 0 h 1134244"/>
                  <a:gd name="connsiteX1" fmla="*/ 4348800 w 4348800"/>
                  <a:gd name="connsiteY1" fmla="*/ 0 h 1134244"/>
                  <a:gd name="connsiteX2" fmla="*/ 0 w 4348800"/>
                  <a:gd name="connsiteY2" fmla="*/ 1134244 h 1134244"/>
                  <a:gd name="connsiteX3" fmla="*/ 0 w 4348800"/>
                  <a:gd name="connsiteY3" fmla="*/ 0 h 113424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4348800" h="1134244">
                    <a:moveTo>
                      <a:pt x="0" y="0"/>
                    </a:moveTo>
                    <a:lnTo>
                      <a:pt x="4348800" y="0"/>
                    </a:lnTo>
                    <a:lnTo>
                      <a:pt x="0" y="1134244"/>
                    </a:lnTo>
                    <a:lnTo>
                      <a:pt x="0" y="0"/>
                    </a:lnTo>
                    <a:close/>
                  </a:path>
                </a:pathLst>
              </a:custGeom>
              <a:gradFill>
                <a:gsLst>
                  <a:gs pos="0">
                    <a:sysClr val="window" lastClr="FFFFFF">
                      <a:alpha val="0"/>
                    </a:sysClr>
                  </a:gs>
                  <a:gs pos="71000">
                    <a:sysClr val="window" lastClr="FFFFFF">
                      <a:lumMod val="98000"/>
                      <a:lumOff val="2000"/>
                      <a:alpha val="9000"/>
                    </a:sysClr>
                  </a:gs>
                </a:gsLst>
                <a:lin ang="0" scaled="1"/>
              </a:gra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latinLnBrk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>
                    <a:uFillTx/>
                  </a:defRPr>
                </a:pPr>
                <a:endParaRPr lang="ko-KR" altLang="en-US" sz="1800" b="0" i="0" u="none" kern="0" spc="0" normalizeH="0" baseline="0">
                  <a:ln>
                    <a:noFill/>
                  </a:ln>
                  <a:solidFill>
                    <a:prstClr val="whiteSmoke"/>
                  </a:solidFill>
                  <a:effectLst/>
                  <a:latin typeface="KoPub돋움체 Bold"/>
                  <a:ea typeface="KoPub돋움체 Bold"/>
                  <a:cs typeface="+mn-cs"/>
                </a:endParaRPr>
              </a:p>
            </p:txBody>
          </p:sp>
        </p:grpSp>
        <p:sp>
          <p:nvSpPr>
            <p:cNvPr id="47" name="직각 삼각형 65">
              <a:extLst>
                <a:ext uri="{FF2B5EF4-FFF2-40B4-BE49-F238E27FC236}">
                  <a16:creationId xmlns:a16="http://schemas.microsoft.com/office/drawing/2014/main" id="{32D4D331-C3B7-42FC-B814-FDC29751B9CF}"/>
                </a:ext>
              </a:extLst>
            </p:cNvPr>
            <p:cNvSpPr/>
            <p:nvPr/>
          </p:nvSpPr>
          <p:spPr>
            <a:xfrm flipH="1" flipV="1">
              <a:off x="571047" y="2594426"/>
              <a:ext cx="289562" cy="262905"/>
            </a:xfrm>
            <a:prstGeom prst="rtTriangle">
              <a:avLst/>
            </a:prstGeom>
            <a:solidFill>
              <a:srgbClr val="44546A"/>
            </a:solidFill>
            <a:ln w="12700" cap="flat" cmpd="sng" algn="ctr">
              <a:noFill/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latinLnBrk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endParaRPr lang="ko-KR" altLang="en-US" sz="1800" b="0" i="0" u="none" kern="0" spc="0" normalizeH="0" baseline="0">
                <a:ln>
                  <a:noFill/>
                </a:ln>
                <a:solidFill>
                  <a:prstClr val="whiteSmoke"/>
                </a:solidFill>
                <a:effectLst/>
                <a:latin typeface="맑은 고딕"/>
                <a:ea typeface="맑은 고딕"/>
                <a:cs typeface="+mn-cs"/>
              </a:endParaRPr>
            </a:p>
          </p:txBody>
        </p:sp>
      </p:grpSp>
      <p:sp>
        <p:nvSpPr>
          <p:cNvPr id="50" name="직사각형 63">
            <a:extLst>
              <a:ext uri="{FF2B5EF4-FFF2-40B4-BE49-F238E27FC236}">
                <a16:creationId xmlns:a16="http://schemas.microsoft.com/office/drawing/2014/main" id="{B4B8945B-0A48-461C-B7A3-BE9DF8C6D4F1}"/>
              </a:ext>
            </a:extLst>
          </p:cNvPr>
          <p:cNvSpPr/>
          <p:nvPr/>
        </p:nvSpPr>
        <p:spPr>
          <a:xfrm>
            <a:off x="665825" y="2017896"/>
            <a:ext cx="8608656" cy="6190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ko-KR" altLang="en-US" sz="1500" b="1" spc="-10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프로젝트 수행 역량에 따라 프로젝트 초기 리스크가 프로젝트 관리 성과에 미치는 영향은 </a:t>
            </a:r>
            <a:endParaRPr lang="en-US" altLang="ko-KR" sz="1500" b="1" spc="-10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latin typeface="맑은 고딕"/>
              <a:ea typeface="맑은 고딕"/>
            </a:endParaRPr>
          </a:p>
          <a:p>
            <a:pPr marL="0" marR="0" lvl="0" indent="0" algn="ctr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ko-KR" altLang="en-US" sz="1500" b="1" spc="-10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차이가 있을 것이다</a:t>
            </a:r>
            <a:r>
              <a:rPr lang="en-US" altLang="ko-KR" sz="1500" b="1" spc="-10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latin typeface="맑은 고딕"/>
                <a:ea typeface="맑은 고딕"/>
              </a:rPr>
              <a:t>. </a:t>
            </a:r>
          </a:p>
        </p:txBody>
      </p:sp>
      <p:grpSp>
        <p:nvGrpSpPr>
          <p:cNvPr id="51" name="그룹 57">
            <a:extLst>
              <a:ext uri="{FF2B5EF4-FFF2-40B4-BE49-F238E27FC236}">
                <a16:creationId xmlns:a16="http://schemas.microsoft.com/office/drawing/2014/main" id="{2717ACE2-75D8-4737-B075-5EBA27683AB1}"/>
              </a:ext>
            </a:extLst>
          </p:cNvPr>
          <p:cNvGrpSpPr/>
          <p:nvPr/>
        </p:nvGrpSpPr>
        <p:grpSpPr>
          <a:xfrm>
            <a:off x="1877430" y="1196752"/>
            <a:ext cx="5937169" cy="360000"/>
            <a:chOff x="2752941" y="1521238"/>
            <a:chExt cx="3355718" cy="360000"/>
          </a:xfrm>
        </p:grpSpPr>
        <p:sp>
          <p:nvSpPr>
            <p:cNvPr id="52" name="직사각형 58">
              <a:extLst>
                <a:ext uri="{FF2B5EF4-FFF2-40B4-BE49-F238E27FC236}">
                  <a16:creationId xmlns:a16="http://schemas.microsoft.com/office/drawing/2014/main" id="{B9CFEC62-0D8C-4BD6-8D1F-B9B558453462}"/>
                </a:ext>
              </a:extLst>
            </p:cNvPr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en-US" altLang="ko-KR" sz="1500" b="1" kern="0" spc="-100" dirty="0">
                  <a:solidFill>
                    <a:schemeClr val="accent1">
                      <a:lumMod val="75000"/>
                    </a:schemeClr>
                  </a:solidFill>
                  <a:uFillTx/>
                  <a:latin typeface="맑은 고딕"/>
                  <a:sym typeface="맑은 고딕"/>
                </a:rPr>
                <a:t>PM </a:t>
              </a:r>
              <a:r>
                <a:rPr lang="ko-KR" altLang="en-US" sz="1500" b="1" kern="0" spc="-100" dirty="0">
                  <a:solidFill>
                    <a:schemeClr val="accent1">
                      <a:lumMod val="75000"/>
                    </a:schemeClr>
                  </a:solidFill>
                  <a:uFillTx/>
                  <a:latin typeface="맑은 고딕"/>
                  <a:sym typeface="맑은 고딕"/>
                </a:rPr>
                <a:t>역량에 따른 조절 효과</a:t>
              </a:r>
            </a:p>
          </p:txBody>
        </p:sp>
        <p:cxnSp>
          <p:nvCxnSpPr>
            <p:cNvPr id="53" name="직선 연결선 59">
              <a:extLst>
                <a:ext uri="{FF2B5EF4-FFF2-40B4-BE49-F238E27FC236}">
                  <a16:creationId xmlns:a16="http://schemas.microsoft.com/office/drawing/2014/main" id="{18F8DCE1-3B5A-46C4-8017-17D0CAB9BE6D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3" name="표 2">
            <a:extLst>
              <a:ext uri="{FF2B5EF4-FFF2-40B4-BE49-F238E27FC236}">
                <a16:creationId xmlns:a16="http://schemas.microsoft.com/office/drawing/2014/main" id="{859B144F-A276-4B3B-A961-A46E85EF1E0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78462069"/>
              </p:ext>
            </p:extLst>
          </p:nvPr>
        </p:nvGraphicFramePr>
        <p:xfrm>
          <a:off x="1095179" y="2780928"/>
          <a:ext cx="7731710" cy="1102995"/>
        </p:xfrm>
        <a:graphic>
          <a:graphicData uri="http://schemas.openxmlformats.org/drawingml/2006/table">
            <a:tbl>
              <a:tblPr/>
              <a:tblGrid>
                <a:gridCol w="863701">
                  <a:extLst>
                    <a:ext uri="{9D8B030D-6E8A-4147-A177-3AD203B41FA5}">
                      <a16:colId xmlns:a16="http://schemas.microsoft.com/office/drawing/2014/main" val="1488672388"/>
                    </a:ext>
                  </a:extLst>
                </a:gridCol>
                <a:gridCol w="610469">
                  <a:extLst>
                    <a:ext uri="{9D8B030D-6E8A-4147-A177-3AD203B41FA5}">
                      <a16:colId xmlns:a16="http://schemas.microsoft.com/office/drawing/2014/main" val="2732081704"/>
                    </a:ext>
                  </a:extLst>
                </a:gridCol>
                <a:gridCol w="609564">
                  <a:extLst>
                    <a:ext uri="{9D8B030D-6E8A-4147-A177-3AD203B41FA5}">
                      <a16:colId xmlns:a16="http://schemas.microsoft.com/office/drawing/2014/main" val="3472039527"/>
                    </a:ext>
                  </a:extLst>
                </a:gridCol>
                <a:gridCol w="863701">
                  <a:extLst>
                    <a:ext uri="{9D8B030D-6E8A-4147-A177-3AD203B41FA5}">
                      <a16:colId xmlns:a16="http://schemas.microsoft.com/office/drawing/2014/main" val="3958823039"/>
                    </a:ext>
                  </a:extLst>
                </a:gridCol>
                <a:gridCol w="880886">
                  <a:extLst>
                    <a:ext uri="{9D8B030D-6E8A-4147-A177-3AD203B41FA5}">
                      <a16:colId xmlns:a16="http://schemas.microsoft.com/office/drawing/2014/main" val="4027449374"/>
                    </a:ext>
                  </a:extLst>
                </a:gridCol>
                <a:gridCol w="863701">
                  <a:extLst>
                    <a:ext uri="{9D8B030D-6E8A-4147-A177-3AD203B41FA5}">
                      <a16:colId xmlns:a16="http://schemas.microsoft.com/office/drawing/2014/main" val="3161196645"/>
                    </a:ext>
                  </a:extLst>
                </a:gridCol>
                <a:gridCol w="859181">
                  <a:extLst>
                    <a:ext uri="{9D8B030D-6E8A-4147-A177-3AD203B41FA5}">
                      <a16:colId xmlns:a16="http://schemas.microsoft.com/office/drawing/2014/main" val="1012957722"/>
                    </a:ext>
                  </a:extLst>
                </a:gridCol>
                <a:gridCol w="641219">
                  <a:extLst>
                    <a:ext uri="{9D8B030D-6E8A-4147-A177-3AD203B41FA5}">
                      <a16:colId xmlns:a16="http://schemas.microsoft.com/office/drawing/2014/main" val="3781983402"/>
                    </a:ext>
                  </a:extLst>
                </a:gridCol>
                <a:gridCol w="769644">
                  <a:extLst>
                    <a:ext uri="{9D8B030D-6E8A-4147-A177-3AD203B41FA5}">
                      <a16:colId xmlns:a16="http://schemas.microsoft.com/office/drawing/2014/main" val="4101485806"/>
                    </a:ext>
                  </a:extLst>
                </a:gridCol>
                <a:gridCol w="769644">
                  <a:extLst>
                    <a:ext uri="{9D8B030D-6E8A-4147-A177-3AD203B41FA5}">
                      <a16:colId xmlns:a16="http://schemas.microsoft.com/office/drawing/2014/main" val="477775458"/>
                    </a:ext>
                  </a:extLst>
                </a:gridCol>
              </a:tblGrid>
              <a:tr h="182245">
                <a:tc rowSpan="2"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모형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b="1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R</a:t>
                      </a:r>
                      <a:endParaRPr lang="ko-KR" sz="1100" b="1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b="1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R </a:t>
                      </a: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제곱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수정된</a:t>
                      </a:r>
                      <a:r>
                        <a:rPr lang="en-US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 R </a:t>
                      </a: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제곱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ko-KR" sz="1050" b="1" kern="100" dirty="0" err="1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추정값의</a:t>
                      </a: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 표준오차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gridSpan="5"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통계량 변화량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b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26920578"/>
                  </a:ext>
                </a:extLst>
              </a:tr>
              <a:tr h="379095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b="1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R </a:t>
                      </a: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제곱 변화량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b="1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F </a:t>
                      </a: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변화량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b="1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df1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b="1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df2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유의확률</a:t>
                      </a:r>
                      <a:r>
                        <a:rPr lang="en-US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 F </a:t>
                      </a:r>
                      <a:r>
                        <a:rPr lang="ko-KR" sz="1050" b="1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변화량</a:t>
                      </a:r>
                      <a:endParaRPr lang="ko-KR" sz="1100" b="1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04919824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1</a:t>
                      </a:r>
                      <a:endParaRPr lang="ko-KR" sz="110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.573</a:t>
                      </a:r>
                      <a:r>
                        <a:rPr lang="en-US" sz="1050" kern="100" baseline="300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a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.329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.316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.64524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.329</a:t>
                      </a:r>
                      <a:endParaRPr lang="ko-KR" sz="110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26.463</a:t>
                      </a:r>
                      <a:endParaRPr lang="ko-KR" sz="110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1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54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.000</a:t>
                      </a:r>
                      <a:endParaRPr lang="ko-KR" sz="110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73101654"/>
                  </a:ext>
                </a:extLst>
              </a:tr>
              <a:tr h="177165">
                <a:tc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2</a:t>
                      </a:r>
                      <a:endParaRPr lang="ko-KR" sz="110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.582</a:t>
                      </a:r>
                      <a:r>
                        <a:rPr lang="en-US" sz="1050" kern="100" baseline="300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b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.338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.313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.64667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.010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.762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1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53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.387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31996475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38100" marR="38100" algn="ct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3</a:t>
                      </a:r>
                      <a:endParaRPr lang="ko-KR" sz="110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.588</a:t>
                      </a:r>
                      <a:r>
                        <a:rPr lang="en-US" sz="1050" kern="100" baseline="300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c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.345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.307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.64946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.007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.546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1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52</a:t>
                      </a:r>
                      <a:endParaRPr lang="ko-KR" sz="1100" kern="10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38100" algn="r"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en-US" sz="105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.463</a:t>
                      </a:r>
                      <a:endParaRPr lang="ko-KR" sz="110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99241937"/>
                  </a:ext>
                </a:extLst>
              </a:tr>
            </a:tbl>
          </a:graphicData>
        </a:graphic>
      </p:graphicFrame>
      <p:graphicFrame>
        <p:nvGraphicFramePr>
          <p:cNvPr id="5" name="표 4">
            <a:extLst>
              <a:ext uri="{FF2B5EF4-FFF2-40B4-BE49-F238E27FC236}">
                <a16:creationId xmlns:a16="http://schemas.microsoft.com/office/drawing/2014/main" id="{7FF34E1B-C0A4-4303-A16D-0521501E09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5416712"/>
              </p:ext>
            </p:extLst>
          </p:nvPr>
        </p:nvGraphicFramePr>
        <p:xfrm>
          <a:off x="1129626" y="3927811"/>
          <a:ext cx="4176464" cy="614293"/>
        </p:xfrm>
        <a:graphic>
          <a:graphicData uri="http://schemas.openxmlformats.org/drawingml/2006/table">
            <a:tbl>
              <a:tblPr/>
              <a:tblGrid>
                <a:gridCol w="4176464">
                  <a:extLst>
                    <a:ext uri="{9D8B030D-6E8A-4147-A177-3AD203B41FA5}">
                      <a16:colId xmlns:a16="http://schemas.microsoft.com/office/drawing/2014/main" val="1938287822"/>
                    </a:ext>
                  </a:extLst>
                </a:gridCol>
              </a:tblGrid>
              <a:tr h="177165">
                <a:tc>
                  <a:txBody>
                    <a:bodyPr/>
                    <a:lstStyle/>
                    <a:p>
                      <a:pPr marL="38100" marR="3810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a. </a:t>
                      </a:r>
                      <a:r>
                        <a:rPr lang="ko-KR" sz="1000" kern="100" dirty="0" err="1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예측값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: (</a:t>
                      </a:r>
                      <a:r>
                        <a:rPr lang="ko-KR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상수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), </a:t>
                      </a:r>
                      <a:r>
                        <a:rPr lang="ko-KR" sz="1000" kern="100" dirty="0" err="1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프로젝트리스크</a:t>
                      </a:r>
                      <a:endParaRPr lang="ko-KR" sz="105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58763388"/>
                  </a:ext>
                </a:extLst>
              </a:tr>
              <a:tr h="254883">
                <a:tc>
                  <a:txBody>
                    <a:bodyPr/>
                    <a:lstStyle/>
                    <a:p>
                      <a:pPr marL="38100" marR="3810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b. </a:t>
                      </a:r>
                      <a:r>
                        <a:rPr lang="ko-KR" sz="1000" kern="100" dirty="0" err="1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예측값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: (</a:t>
                      </a:r>
                      <a:r>
                        <a:rPr lang="ko-KR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상수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), </a:t>
                      </a:r>
                      <a:r>
                        <a:rPr lang="ko-KR" sz="1000" kern="100" dirty="0" err="1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프로젝트리스크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, PM</a:t>
                      </a:r>
                      <a:r>
                        <a:rPr lang="ko-KR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역량</a:t>
                      </a:r>
                      <a:endParaRPr lang="ko-KR" sz="105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8380708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38100" marR="3810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" panose="020B0600000101010101" pitchFamily="50" charset="-127"/>
                          <a:ea typeface="굴림체" panose="020B0609000101010101" pitchFamily="49" charset="-127"/>
                          <a:cs typeface="굴림" panose="020B0600000101010101" pitchFamily="50" charset="-127"/>
                        </a:rPr>
                        <a:t>c. </a:t>
                      </a:r>
                      <a:r>
                        <a:rPr lang="ko-KR" sz="1000" kern="100" dirty="0" err="1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예측값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: (</a:t>
                      </a:r>
                      <a:r>
                        <a:rPr lang="ko-KR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상수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), </a:t>
                      </a:r>
                      <a:r>
                        <a:rPr lang="ko-KR" sz="1000" kern="100" dirty="0" err="1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프로젝트리스크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, PM</a:t>
                      </a:r>
                      <a:r>
                        <a:rPr lang="ko-KR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역량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, </a:t>
                      </a:r>
                      <a:r>
                        <a:rPr lang="ko-KR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리스크</a:t>
                      </a:r>
                      <a:r>
                        <a:rPr lang="en-US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PM</a:t>
                      </a:r>
                      <a:r>
                        <a:rPr lang="ko-KR" sz="1000" kern="100" dirty="0">
                          <a:solidFill>
                            <a:srgbClr val="000000"/>
                          </a:solidFill>
                          <a:effectLst/>
                          <a:latin typeface="굴림체" panose="020B0609000101010101" pitchFamily="49" charset="-127"/>
                          <a:ea typeface="굴림" panose="020B0600000101010101" pitchFamily="50" charset="-127"/>
                          <a:cs typeface="굴림" panose="020B0600000101010101" pitchFamily="50" charset="-127"/>
                        </a:rPr>
                        <a:t>조절</a:t>
                      </a:r>
                      <a:endParaRPr lang="ko-KR" sz="1050" kern="100" dirty="0">
                        <a:solidFill>
                          <a:srgbClr val="000000"/>
                        </a:solidFill>
                        <a:effectLst/>
                        <a:latin typeface="굴림체" panose="020B0609000101010101" pitchFamily="49" charset="-127"/>
                        <a:ea typeface="굴림체" panose="020B0609000101010101" pitchFamily="49" charset="-127"/>
                        <a:cs typeface="굴림체" panose="020B0609000101010101" pitchFamily="49" charset="-127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10516217"/>
                  </a:ext>
                </a:extLst>
              </a:tr>
            </a:tbl>
          </a:graphicData>
        </a:graphic>
      </p:graphicFrame>
      <p:sp>
        <p:nvSpPr>
          <p:cNvPr id="56" name="직사각형 31">
            <a:extLst>
              <a:ext uri="{FF2B5EF4-FFF2-40B4-BE49-F238E27FC236}">
                <a16:creationId xmlns:a16="http://schemas.microsoft.com/office/drawing/2014/main" id="{B1ED5200-C891-4612-9431-EBD973A3C054}"/>
              </a:ext>
            </a:extLst>
          </p:cNvPr>
          <p:cNvSpPr/>
          <p:nvPr/>
        </p:nvSpPr>
        <p:spPr>
          <a:xfrm>
            <a:off x="632520" y="4653136"/>
            <a:ext cx="8811812" cy="1980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독립변수 ‘프로젝트 </a:t>
            </a:r>
            <a:r>
              <a:rPr kumimoji="0" lang="ko-KR" altLang="en-US" sz="1400" b="0" i="0" u="none" strike="noStrike" kern="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리스크’를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입력한 모형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1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부터 상호작용변수가 입력이 된 모형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3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까지 유의 확률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F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의 변화량 및 유의한 회귀식의 </a:t>
            </a:r>
            <a:r>
              <a:rPr kumimoji="0" lang="ko-KR" altLang="en-US" sz="1400" b="0" i="0" u="none" strike="noStrike" kern="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설명량인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R2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값으로 조절효과를 확인할 수 있는데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R2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값이 미세한 값이지만 늘어나는 것을 확인할 수 있다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 </a:t>
            </a:r>
          </a:p>
          <a:p>
            <a:pPr marL="171450" marR="0" lvl="0" indent="-171450" defTabSz="914400" eaLnBrk="1" fontAlgn="auto" latinLnBrk="1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그러나 유의확률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F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의 값을 보면 프로젝트 리스크가 프로젝트 성과에 미치는 영향은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p=0.000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으로 유의하다고 할 수 있으나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PM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역량과 조절변수가 각각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p=.387, p=.463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으로 프로젝트 리스크가 프로젝트 성과에 미치는 영향에 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PM </a:t>
            </a:r>
            <a:r>
              <a:rPr kumimoji="0" lang="ko-KR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역량이 조절효과가 있다고 판단할 수 없다</a:t>
            </a:r>
            <a:r>
              <a:rPr kumimoji="0" lang="en-US" altLang="ko-KR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Gulim" panose="020B0600000101010101" pitchFamily="34" charset="-127"/>
                <a:ea typeface="Gulim" panose="020B0600000101010101" pitchFamily="34" charset="-127"/>
              </a:rPr>
              <a:t>.</a:t>
            </a:r>
            <a:endParaRPr kumimoji="0" lang="en-US" altLang="ko-KR" sz="1400" b="1" i="0" u="sng" strike="noStrike" kern="0" cap="none" spc="-3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Gulim" panose="020B0600000101010101" pitchFamily="34" charset="-127"/>
              <a:ea typeface="Gulim" panose="020B0600000101010101" pitchFamily="34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644823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>
          <a:xfrm>
            <a:off x="2004292" y="1850598"/>
            <a:ext cx="6530109" cy="1470025"/>
          </a:xfrm>
          <a:prstGeom prst="rect">
            <a:avLst/>
          </a:prstGeom>
        </p:spPr>
        <p:txBody>
          <a:bodyPr lIns="91440" tIns="45720" rIns="91440" bIns="45720" anchor="ctr"/>
          <a:lstStyle>
            <a:lvl1pPr algn="r" defTabSz="914400" latinLnBrk="1">
              <a:lnSpc>
                <a:spcPct val="90000"/>
              </a:lnSpc>
              <a:spcBef>
                <a:spcPct val="0"/>
              </a:spcBef>
              <a:buClr>
                <a:srgbClr val="EC6B14"/>
              </a:buClr>
              <a:buFont typeface="Marlett"/>
              <a:buNone/>
              <a:defRPr sz="2800" b="0" kern="1200">
                <a:solidFill>
                  <a:schemeClr val="bg1"/>
                </a:solidFill>
                <a:uFillTx/>
                <a:latin typeface="+mj-lt"/>
                <a:ea typeface="HY견고딕"/>
                <a:cs typeface="+mj-cs"/>
              </a:defRPr>
            </a:lvl1pPr>
          </a:lstStyle>
          <a:p>
            <a:pPr>
              <a:lnSpc>
                <a:spcPct val="100000"/>
              </a:lnSpc>
            </a:pPr>
            <a:r>
              <a:rPr lang="ko-KR" altLang="en-US" sz="3200" dirty="0">
                <a:uFillTx/>
                <a:latin typeface="HY헤드라인M"/>
                <a:ea typeface="HY헤드라인M"/>
              </a:rPr>
              <a:t>서  론</a:t>
            </a:r>
          </a:p>
        </p:txBody>
      </p:sp>
      <p:cxnSp>
        <p:nvCxnSpPr>
          <p:cNvPr id="6" name="직선 연결선 3"/>
          <p:cNvCxnSpPr/>
          <p:nvPr/>
        </p:nvCxnSpPr>
        <p:spPr>
          <a:xfrm>
            <a:off x="5482395" y="6093296"/>
            <a:ext cx="3812064" cy="0"/>
          </a:xfrm>
          <a:prstGeom prst="line">
            <a:avLst/>
          </a:prstGeom>
          <a:ln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Text Box 4">
            <a:extLst>
              <a:ext uri="{FF2B5EF4-FFF2-40B4-BE49-F238E27FC236}">
                <a16:creationId xmlns:a16="http://schemas.microsoft.com/office/drawing/2014/main" id="{16F514E7-FD0E-44DA-B428-CBD6CAA96D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578680" y="3999768"/>
            <a:ext cx="4126901" cy="188175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101756" tIns="46841" rIns="101756" bIns="46841" anchor="b">
            <a:spAutoFit/>
          </a:bodyPr>
          <a:lstStyle/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연구의 배경 및 필요성</a:t>
            </a:r>
            <a:endParaRPr lang="en-US" altLang="ko-KR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연구의 목적 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 질문 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연구의 방법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>
          <a:xfrm>
            <a:off x="2004292" y="1850598"/>
            <a:ext cx="6530109" cy="1470025"/>
          </a:xfrm>
          <a:prstGeom prst="rect">
            <a:avLst/>
          </a:prstGeom>
        </p:spPr>
        <p:txBody>
          <a:bodyPr lIns="91440" tIns="45720" rIns="91440" bIns="45720" anchor="ctr"/>
          <a:lstStyle>
            <a:lvl1pPr algn="r" defTabSz="914400" latinLnBrk="1">
              <a:lnSpc>
                <a:spcPct val="90000"/>
              </a:lnSpc>
              <a:spcBef>
                <a:spcPct val="0"/>
              </a:spcBef>
              <a:buClr>
                <a:srgbClr val="EC6B14"/>
              </a:buClr>
              <a:buFont typeface="Marlett"/>
              <a:buNone/>
              <a:defRPr sz="2800" b="0" kern="1200">
                <a:solidFill>
                  <a:schemeClr val="bg1"/>
                </a:solidFill>
                <a:uFillTx/>
                <a:latin typeface="+mj-lt"/>
                <a:ea typeface="HY견고딕"/>
                <a:cs typeface="+mj-cs"/>
              </a:defRPr>
            </a:lvl1pPr>
          </a:lstStyle>
          <a:p>
            <a:pPr>
              <a:lnSpc>
                <a:spcPct val="100000"/>
              </a:lnSpc>
            </a:pPr>
            <a:r>
              <a:rPr lang="ko-KR" altLang="en-US" sz="3200">
                <a:uFillTx/>
                <a:latin typeface="HY헤드라인M"/>
                <a:ea typeface="HY헤드라인M"/>
              </a:rPr>
              <a:t>결 론</a:t>
            </a:r>
          </a:p>
        </p:txBody>
      </p:sp>
      <p:sp>
        <p:nvSpPr>
          <p:cNvPr id="4" name="Text Box 4"/>
          <p:cNvSpPr>
            <a:spLocks noChangeArrowheads="1"/>
          </p:cNvSpPr>
          <p:nvPr/>
        </p:nvSpPr>
        <p:spPr bwMode="auto">
          <a:xfrm>
            <a:off x="4529626" y="3813980"/>
            <a:ext cx="5717602" cy="95842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101756" tIns="46841" rIns="101756" bIns="46841" anchor="b">
            <a:spAutoFit/>
          </a:bodyPr>
          <a:lstStyle/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 결과의 요약 및 연구의 의의</a:t>
            </a:r>
            <a:endParaRPr lang="en-US" altLang="ko-KR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연구의 한계점 및 향후 연구방향</a:t>
            </a:r>
            <a:endParaRPr lang="en-US" altLang="ko-KR" sz="20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</p:txBody>
      </p:sp>
      <p:cxnSp>
        <p:nvCxnSpPr>
          <p:cNvPr id="6" name="직선 연결선 3"/>
          <p:cNvCxnSpPr/>
          <p:nvPr/>
        </p:nvCxnSpPr>
        <p:spPr>
          <a:xfrm>
            <a:off x="5482395" y="5265760"/>
            <a:ext cx="3812064" cy="0"/>
          </a:xfrm>
          <a:prstGeom prst="line">
            <a:avLst/>
          </a:prstGeom>
          <a:ln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98928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1.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 결과의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latin typeface="맑은 고딕"/>
                <a:ea typeface="맑은 고딕"/>
                <a:sym typeface="맑은 고딕"/>
              </a:rPr>
              <a:t>요약 및 연구의 의의</a:t>
            </a:r>
            <a:endParaRPr lang="en-US" altLang="ko-KR" b="1" spc="-150" dirty="0">
              <a:solidFill>
                <a:schemeClr val="tx1">
                  <a:lumMod val="75000"/>
                  <a:lumOff val="25000"/>
                </a:schemeClr>
              </a:solidFill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9" name="그룹 11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4" name="오각형 12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5" name="오각형 13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6" name="오각형 14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sysClr val="windowText" lastClr="000000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sysClr val="windowText" lastClr="000000"/>
                </a:solidFill>
                <a:uFillTx/>
                <a:latin typeface="맑은 고딕"/>
              </a:endParaRPr>
            </a:p>
          </p:txBody>
        </p:sp>
        <p:sp>
          <p:nvSpPr>
            <p:cNvPr id="7" name="오각형 15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85000"/>
                <a:lumOff val="1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bg1"/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8" name="오각형 16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  <p:grpSp>
        <p:nvGrpSpPr>
          <p:cNvPr id="23" name="그룹 5"/>
          <p:cNvGrpSpPr/>
          <p:nvPr/>
        </p:nvGrpSpPr>
        <p:grpSpPr>
          <a:xfrm>
            <a:off x="502794" y="2929348"/>
            <a:ext cx="8918996" cy="1312627"/>
            <a:chOff x="502794" y="2922875"/>
            <a:chExt cx="8918996" cy="1091774"/>
          </a:xfrm>
        </p:grpSpPr>
        <p:grpSp>
          <p:nvGrpSpPr>
            <p:cNvPr id="21" name="그룹 3"/>
            <p:cNvGrpSpPr/>
            <p:nvPr/>
          </p:nvGrpSpPr>
          <p:grpSpPr>
            <a:xfrm>
              <a:off x="502794" y="2922875"/>
              <a:ext cx="8918996" cy="1086756"/>
              <a:chOff x="502794" y="1551275"/>
              <a:chExt cx="8918996" cy="1086756"/>
            </a:xfrm>
          </p:grpSpPr>
          <p:grpSp>
            <p:nvGrpSpPr>
              <p:cNvPr id="14" name="그룹 9"/>
              <p:cNvGrpSpPr/>
              <p:nvPr/>
            </p:nvGrpSpPr>
            <p:grpSpPr>
              <a:xfrm>
                <a:off x="541972" y="1551275"/>
                <a:ext cx="8879818" cy="1086756"/>
                <a:chOff x="254000" y="5289460"/>
                <a:chExt cx="5396155" cy="1541750"/>
              </a:xfrm>
            </p:grpSpPr>
            <p:sp>
              <p:nvSpPr>
                <p:cNvPr id="11" name="직사각형 24"/>
                <p:cNvSpPr/>
                <p:nvPr/>
              </p:nvSpPr>
              <p:spPr>
                <a:xfrm>
                  <a:off x="297000" y="5364086"/>
                  <a:ext cx="5353155" cy="1467122"/>
                </a:xfrm>
                <a:prstGeom prst="rect">
                  <a:avLst/>
                </a:prstGeom>
                <a:solidFill>
                  <a:schemeClr val="bg1">
                    <a:lumMod val="95000"/>
                    <a:alpha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12" name="자유형 25"/>
                <p:cNvSpPr/>
                <p:nvPr/>
              </p:nvSpPr>
              <p:spPr>
                <a:xfrm flipV="1">
                  <a:off x="289723" y="6643744"/>
                  <a:ext cx="5360432" cy="187466"/>
                </a:xfrm>
                <a:custGeom>
                  <a:avLst/>
                  <a:gdLst>
                    <a:gd name="connsiteX0" fmla="*/ 0 w 6370320"/>
                    <a:gd name="connsiteY0" fmla="*/ 0 h 0"/>
                    <a:gd name="connsiteX1" fmla="*/ 6370320 w 6370320"/>
                    <a:gd name="connsiteY1" fmla="*/ 0 h 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6370320">
                      <a:moveTo>
                        <a:pt x="0" y="0"/>
                      </a:moveTo>
                      <a:lnTo>
                        <a:pt x="6370320" y="0"/>
                      </a:lnTo>
                    </a:path>
                  </a:pathLst>
                </a:custGeom>
                <a:ln w="9525">
                  <a:solidFill>
                    <a:schemeClr val="bg1">
                      <a:lumMod val="65000"/>
                    </a:schemeClr>
                  </a:solidFill>
                  <a:prstDash val="sysDot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13" name="자유형 26"/>
                <p:cNvSpPr/>
                <p:nvPr/>
              </p:nvSpPr>
              <p:spPr>
                <a:xfrm flipV="1">
                  <a:off x="254000" y="5289460"/>
                  <a:ext cx="5396155" cy="64860"/>
                </a:xfrm>
                <a:custGeom>
                  <a:avLst/>
                  <a:gdLst>
                    <a:gd name="connsiteX0" fmla="*/ 0 w 6370320"/>
                    <a:gd name="connsiteY0" fmla="*/ 0 h 0"/>
                    <a:gd name="connsiteX1" fmla="*/ 6370320 w 6370320"/>
                    <a:gd name="connsiteY1" fmla="*/ 0 h 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6370320">
                      <a:moveTo>
                        <a:pt x="0" y="0"/>
                      </a:moveTo>
                      <a:lnTo>
                        <a:pt x="6370320" y="0"/>
                      </a:lnTo>
                    </a:path>
                  </a:pathLst>
                </a:custGeom>
                <a:ln w="28575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</p:grpSp>
          <p:sp>
            <p:nvSpPr>
              <p:cNvPr id="15" name="직사각형 17"/>
              <p:cNvSpPr/>
              <p:nvPr/>
            </p:nvSpPr>
            <p:spPr>
              <a:xfrm>
                <a:off x="1507765" y="1784030"/>
                <a:ext cx="7809130" cy="387798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just" fontAlgn="base">
                  <a:lnSpc>
                    <a:spcPct val="120000"/>
                  </a:lnSpc>
                  <a:defRPr>
                    <a:uFillTx/>
                  </a:defRPr>
                </a:pPr>
                <a:endParaRPr lang="en-US" altLang="ko-KR" sz="1600" spc="-50">
                  <a:ln>
                    <a:solidFill>
                      <a:schemeClr val="accent1">
                        <a:shade val="50000"/>
                        <a:alpha val="0"/>
                      </a:schemeClr>
                    </a:solidFill>
                  </a:ln>
                  <a:solidFill>
                    <a:srgbClr val="002060"/>
                  </a:solidFill>
                  <a:uFillTx/>
                  <a:latin typeface="KoPub돋움체 Bold"/>
                  <a:ea typeface="KoPub돋움체 Bold"/>
                </a:endParaRPr>
              </a:p>
            </p:txBody>
          </p:sp>
          <p:grpSp>
            <p:nvGrpSpPr>
              <p:cNvPr id="20" name="그룹 2"/>
              <p:cNvGrpSpPr/>
              <p:nvPr/>
            </p:nvGrpSpPr>
            <p:grpSpPr>
              <a:xfrm>
                <a:off x="502794" y="1719881"/>
                <a:ext cx="896391" cy="651482"/>
                <a:chOff x="502794" y="1719881"/>
                <a:chExt cx="896391" cy="651482"/>
              </a:xfrm>
            </p:grpSpPr>
            <p:sp>
              <p:nvSpPr>
                <p:cNvPr id="16" name="양쪽 모서리가 둥근 사각형 21"/>
                <p:cNvSpPr/>
                <p:nvPr/>
              </p:nvSpPr>
              <p:spPr>
                <a:xfrm rot="5400000">
                  <a:off x="688824" y="1598001"/>
                  <a:ext cx="524332" cy="896391"/>
                </a:xfrm>
                <a:prstGeom prst="round2SameRect">
                  <a:avLst/>
                </a:prstGeom>
                <a:blipFill>
                  <a:blip r:embed="rId2"/>
                  <a:stretch>
                    <a:fillRect/>
                  </a:stretch>
                </a:blip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17" name="직각 삼각형 22"/>
                <p:cNvSpPr/>
                <p:nvPr/>
              </p:nvSpPr>
              <p:spPr>
                <a:xfrm flipH="1" flipV="1">
                  <a:off x="502794" y="2306239"/>
                  <a:ext cx="97964" cy="65124"/>
                </a:xfrm>
                <a:prstGeom prst="rtTriangle">
                  <a:avLst/>
                </a:prstGeom>
                <a:solidFill>
                  <a:schemeClr val="tx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18" name="직각 삼각형 23"/>
                <p:cNvSpPr/>
                <p:nvPr/>
              </p:nvSpPr>
              <p:spPr>
                <a:xfrm flipH="1">
                  <a:off x="502794" y="1719881"/>
                  <a:ext cx="97964" cy="65124"/>
                </a:xfrm>
                <a:prstGeom prst="rtTriangle">
                  <a:avLst/>
                </a:prstGeom>
                <a:solidFill>
                  <a:schemeClr val="tx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19" name="직사각형 20"/>
                <p:cNvSpPr/>
                <p:nvPr/>
              </p:nvSpPr>
              <p:spPr>
                <a:xfrm>
                  <a:off x="541972" y="1894916"/>
                  <a:ext cx="836230" cy="30256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>
                    <a:lnSpc>
                      <a:spcPct val="80000"/>
                    </a:lnSpc>
                  </a:pPr>
                  <a:r>
                    <a:rPr lang="ko-KR" altLang="en-US" sz="1600" b="1" i="1" dirty="0">
                      <a:ln>
                        <a:solidFill>
                          <a:schemeClr val="accent1">
                            <a:alpha val="0"/>
                          </a:schemeClr>
                        </a:solidFill>
                      </a:ln>
                      <a:solidFill>
                        <a:schemeClr val="bg1"/>
                      </a:solidFill>
                      <a:uFillTx/>
                      <a:latin typeface="+mn-ea"/>
                    </a:rPr>
                    <a:t>둘째</a:t>
                  </a:r>
                </a:p>
              </p:txBody>
            </p:sp>
          </p:grpSp>
        </p:grpSp>
        <p:sp>
          <p:nvSpPr>
            <p:cNvPr id="22" name="직사각형 27"/>
            <p:cNvSpPr/>
            <p:nvPr/>
          </p:nvSpPr>
          <p:spPr>
            <a:xfrm>
              <a:off x="1507765" y="3098889"/>
              <a:ext cx="7809130" cy="91576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marL="0" marR="0" lvl="0" indent="0" algn="just" defTabSz="914400" latinLnBrk="0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프로젝트 초기에 파악한 유사사업 대비 기간 부족 리스크는 종료 시까지 전체 일정이 계획 대비 지연되는 것을 알 수 있다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. </a:t>
              </a: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프로젝트 초기에는 해당 프로젝트 기간의 적정성을 유사한 성격의 다른 사업 대비로 적정성을 판단할 수 밖에 없다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. </a:t>
              </a: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이에 모든 프로젝트의 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data</a:t>
              </a: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가 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repository</a:t>
              </a: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에 관리되고 활용되는 것이 프로젝트 리스크를 초기에 </a:t>
              </a:r>
              <a:r>
                <a:rPr lang="ko-KR" altLang="en-US" sz="1400" b="1" spc="-60" dirty="0" err="1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헷지하는</a:t>
              </a: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 방법이 될 수 있을 것이라고 보여진다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.</a:t>
              </a:r>
              <a:endParaRPr lang="en-US" altLang="ko-KR" sz="1400" b="1" spc="-6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endParaRPr>
            </a:p>
          </p:txBody>
        </p:sp>
      </p:grpSp>
      <p:grpSp>
        <p:nvGrpSpPr>
          <p:cNvPr id="37" name="그룹 6"/>
          <p:cNvGrpSpPr/>
          <p:nvPr/>
        </p:nvGrpSpPr>
        <p:grpSpPr>
          <a:xfrm>
            <a:off x="502794" y="1298952"/>
            <a:ext cx="8918996" cy="1358292"/>
            <a:chOff x="502794" y="1471672"/>
            <a:chExt cx="8918996" cy="1358292"/>
          </a:xfrm>
        </p:grpSpPr>
        <p:grpSp>
          <p:nvGrpSpPr>
            <p:cNvPr id="35" name="그룹 28"/>
            <p:cNvGrpSpPr/>
            <p:nvPr/>
          </p:nvGrpSpPr>
          <p:grpSpPr>
            <a:xfrm>
              <a:off x="502794" y="1471672"/>
              <a:ext cx="8918996" cy="1358292"/>
              <a:chOff x="502794" y="1551287"/>
              <a:chExt cx="8918996" cy="1358292"/>
            </a:xfrm>
          </p:grpSpPr>
          <p:grpSp>
            <p:nvGrpSpPr>
              <p:cNvPr id="28" name="그룹 29"/>
              <p:cNvGrpSpPr/>
              <p:nvPr/>
            </p:nvGrpSpPr>
            <p:grpSpPr>
              <a:xfrm>
                <a:off x="541972" y="1551287"/>
                <a:ext cx="8879818" cy="1358292"/>
                <a:chOff x="254000" y="5289460"/>
                <a:chExt cx="5396155" cy="1926967"/>
              </a:xfrm>
            </p:grpSpPr>
            <p:sp>
              <p:nvSpPr>
                <p:cNvPr id="25" name="직사각형 36"/>
                <p:cNvSpPr/>
                <p:nvPr/>
              </p:nvSpPr>
              <p:spPr>
                <a:xfrm>
                  <a:off x="297000" y="5364088"/>
                  <a:ext cx="5353155" cy="1852339"/>
                </a:xfrm>
                <a:prstGeom prst="rect">
                  <a:avLst/>
                </a:prstGeom>
                <a:solidFill>
                  <a:schemeClr val="bg1">
                    <a:lumMod val="95000"/>
                    <a:alpha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26" name="자유형 37"/>
                <p:cNvSpPr/>
                <p:nvPr/>
              </p:nvSpPr>
              <p:spPr>
                <a:xfrm flipV="1">
                  <a:off x="289723" y="7000931"/>
                  <a:ext cx="5360432" cy="187466"/>
                </a:xfrm>
                <a:custGeom>
                  <a:avLst/>
                  <a:gdLst>
                    <a:gd name="connsiteX0" fmla="*/ 0 w 6370320"/>
                    <a:gd name="connsiteY0" fmla="*/ 0 h 0"/>
                    <a:gd name="connsiteX1" fmla="*/ 6370320 w 6370320"/>
                    <a:gd name="connsiteY1" fmla="*/ 0 h 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6370320">
                      <a:moveTo>
                        <a:pt x="0" y="0"/>
                      </a:moveTo>
                      <a:lnTo>
                        <a:pt x="6370320" y="0"/>
                      </a:lnTo>
                    </a:path>
                  </a:pathLst>
                </a:custGeom>
                <a:ln w="9525">
                  <a:solidFill>
                    <a:schemeClr val="bg1">
                      <a:lumMod val="65000"/>
                    </a:schemeClr>
                  </a:solidFill>
                  <a:prstDash val="sysDot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27" name="자유형 38"/>
                <p:cNvSpPr/>
                <p:nvPr/>
              </p:nvSpPr>
              <p:spPr>
                <a:xfrm flipV="1">
                  <a:off x="254000" y="5289460"/>
                  <a:ext cx="5396155" cy="64860"/>
                </a:xfrm>
                <a:custGeom>
                  <a:avLst/>
                  <a:gdLst>
                    <a:gd name="connsiteX0" fmla="*/ 0 w 6370320"/>
                    <a:gd name="connsiteY0" fmla="*/ 0 h 0"/>
                    <a:gd name="connsiteX1" fmla="*/ 6370320 w 6370320"/>
                    <a:gd name="connsiteY1" fmla="*/ 0 h 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6370320">
                      <a:moveTo>
                        <a:pt x="0" y="0"/>
                      </a:moveTo>
                      <a:lnTo>
                        <a:pt x="6370320" y="0"/>
                      </a:lnTo>
                    </a:path>
                  </a:pathLst>
                </a:custGeom>
                <a:ln w="28575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</p:grpSp>
          <p:sp>
            <p:nvSpPr>
              <p:cNvPr id="29" name="직사각형 30"/>
              <p:cNvSpPr/>
              <p:nvPr/>
            </p:nvSpPr>
            <p:spPr>
              <a:xfrm>
                <a:off x="1507765" y="1784030"/>
                <a:ext cx="7809130" cy="387798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just" fontAlgn="base">
                  <a:lnSpc>
                    <a:spcPct val="120000"/>
                  </a:lnSpc>
                  <a:defRPr>
                    <a:uFillTx/>
                  </a:defRPr>
                </a:pPr>
                <a:endParaRPr lang="en-US" altLang="ko-KR" sz="1600" spc="-50">
                  <a:ln>
                    <a:solidFill>
                      <a:schemeClr val="accent1">
                        <a:shade val="50000"/>
                        <a:alpha val="0"/>
                      </a:schemeClr>
                    </a:solidFill>
                  </a:ln>
                  <a:solidFill>
                    <a:srgbClr val="002060"/>
                  </a:solidFill>
                  <a:uFillTx/>
                  <a:latin typeface="KoPub돋움체 Bold"/>
                  <a:ea typeface="KoPub돋움체 Bold"/>
                </a:endParaRPr>
              </a:p>
            </p:txBody>
          </p:sp>
          <p:grpSp>
            <p:nvGrpSpPr>
              <p:cNvPr id="34" name="그룹 31"/>
              <p:cNvGrpSpPr/>
              <p:nvPr/>
            </p:nvGrpSpPr>
            <p:grpSpPr>
              <a:xfrm>
                <a:off x="502794" y="1719881"/>
                <a:ext cx="896391" cy="651482"/>
                <a:chOff x="502794" y="1719881"/>
                <a:chExt cx="896391" cy="651482"/>
              </a:xfrm>
            </p:grpSpPr>
            <p:sp>
              <p:nvSpPr>
                <p:cNvPr id="30" name="양쪽 모서리가 둥근 사각형 32"/>
                <p:cNvSpPr/>
                <p:nvPr/>
              </p:nvSpPr>
              <p:spPr>
                <a:xfrm rot="5400000">
                  <a:off x="688824" y="1598001"/>
                  <a:ext cx="524332" cy="896391"/>
                </a:xfrm>
                <a:prstGeom prst="round2SameRect">
                  <a:avLst/>
                </a:prstGeom>
                <a:blipFill>
                  <a:blip r:embed="rId2"/>
                  <a:stretch>
                    <a:fillRect/>
                  </a:stretch>
                </a:blip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31" name="직각 삼각형 33"/>
                <p:cNvSpPr/>
                <p:nvPr/>
              </p:nvSpPr>
              <p:spPr>
                <a:xfrm flipH="1" flipV="1">
                  <a:off x="502794" y="2306239"/>
                  <a:ext cx="97964" cy="65124"/>
                </a:xfrm>
                <a:prstGeom prst="rtTriangle">
                  <a:avLst/>
                </a:prstGeom>
                <a:solidFill>
                  <a:schemeClr val="tx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32" name="직각 삼각형 34"/>
                <p:cNvSpPr/>
                <p:nvPr/>
              </p:nvSpPr>
              <p:spPr>
                <a:xfrm flipH="1">
                  <a:off x="502794" y="1719881"/>
                  <a:ext cx="97964" cy="65124"/>
                </a:xfrm>
                <a:prstGeom prst="rtTriangle">
                  <a:avLst/>
                </a:prstGeom>
                <a:solidFill>
                  <a:schemeClr val="tx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33" name="직사각형 35"/>
                <p:cNvSpPr/>
                <p:nvPr/>
              </p:nvSpPr>
              <p:spPr>
                <a:xfrm>
                  <a:off x="541972" y="1894916"/>
                  <a:ext cx="836230" cy="30256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>
                    <a:lnSpc>
                      <a:spcPct val="80000"/>
                    </a:lnSpc>
                  </a:pPr>
                  <a:r>
                    <a:rPr lang="ko-KR" altLang="en-US" sz="1600" b="1" i="1">
                      <a:ln>
                        <a:solidFill>
                          <a:schemeClr val="accent1">
                            <a:alpha val="0"/>
                          </a:schemeClr>
                        </a:solidFill>
                      </a:ln>
                      <a:solidFill>
                        <a:schemeClr val="bg1"/>
                      </a:solidFill>
                      <a:uFillTx/>
                      <a:latin typeface="+mn-ea"/>
                    </a:rPr>
                    <a:t>첫째</a:t>
                  </a:r>
                </a:p>
              </p:txBody>
            </p:sp>
          </p:grpSp>
        </p:grpSp>
        <p:sp>
          <p:nvSpPr>
            <p:cNvPr id="36" name="직사각형 39"/>
            <p:cNvSpPr/>
            <p:nvPr/>
          </p:nvSpPr>
          <p:spPr>
            <a:xfrm>
              <a:off x="1507765" y="1660336"/>
              <a:ext cx="7809130" cy="1020216"/>
            </a:xfrm>
            <a:prstGeom prst="rect">
              <a:avLst/>
            </a:prstGeom>
          </p:spPr>
          <p:txBody>
            <a:bodyPr wrap="square" anchor="ctr">
              <a:spAutoFit/>
            </a:bodyPr>
            <a:lstStyle/>
            <a:p>
              <a:pPr marL="0" marR="0" lvl="0" indent="0" algn="just" defTabSz="914400" latinLnBrk="0">
                <a:lnSpc>
                  <a:spcPct val="15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프로젝트 초기의 식별된 범위 리스크는 결국 프로젝트 종료 시까지 범위가 증가한 채로 유지되므로 제안 시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, </a:t>
              </a: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수주 후 계약 전 우선협상 기간 동안에 범위를 명확히 파악하고 프로젝트 기간 동안 철저한 범위관리가 필요할 것이다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.</a:t>
              </a:r>
            </a:p>
          </p:txBody>
        </p:sp>
      </p:grpSp>
      <p:grpSp>
        <p:nvGrpSpPr>
          <p:cNvPr id="51" name="그룹 4"/>
          <p:cNvGrpSpPr/>
          <p:nvPr/>
        </p:nvGrpSpPr>
        <p:grpSpPr>
          <a:xfrm>
            <a:off x="502794" y="4474464"/>
            <a:ext cx="8918996" cy="1712977"/>
            <a:chOff x="502794" y="4052306"/>
            <a:chExt cx="8918996" cy="2013215"/>
          </a:xfrm>
        </p:grpSpPr>
        <p:grpSp>
          <p:nvGrpSpPr>
            <p:cNvPr id="49" name="그룹 40"/>
            <p:cNvGrpSpPr/>
            <p:nvPr/>
          </p:nvGrpSpPr>
          <p:grpSpPr>
            <a:xfrm>
              <a:off x="502794" y="4052306"/>
              <a:ext cx="8918996" cy="2013215"/>
              <a:chOff x="502794" y="1551281"/>
              <a:chExt cx="8918996" cy="2013215"/>
            </a:xfrm>
          </p:grpSpPr>
          <p:grpSp>
            <p:nvGrpSpPr>
              <p:cNvPr id="42" name="그룹 41"/>
              <p:cNvGrpSpPr/>
              <p:nvPr/>
            </p:nvGrpSpPr>
            <p:grpSpPr>
              <a:xfrm>
                <a:off x="541972" y="1551281"/>
                <a:ext cx="8879818" cy="2013215"/>
                <a:chOff x="254000" y="5289460"/>
                <a:chExt cx="5396155" cy="2856086"/>
              </a:xfrm>
            </p:grpSpPr>
            <p:sp>
              <p:nvSpPr>
                <p:cNvPr id="39" name="직사각형 48"/>
                <p:cNvSpPr/>
                <p:nvPr/>
              </p:nvSpPr>
              <p:spPr>
                <a:xfrm>
                  <a:off x="297000" y="5364086"/>
                  <a:ext cx="5353155" cy="2781460"/>
                </a:xfrm>
                <a:prstGeom prst="rect">
                  <a:avLst/>
                </a:prstGeom>
                <a:solidFill>
                  <a:schemeClr val="bg1">
                    <a:lumMod val="95000"/>
                    <a:alpha val="4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40" name="자유형 49"/>
                <p:cNvSpPr/>
                <p:nvPr/>
              </p:nvSpPr>
              <p:spPr>
                <a:xfrm flipV="1">
                  <a:off x="289723" y="7908993"/>
                  <a:ext cx="5360432" cy="187466"/>
                </a:xfrm>
                <a:custGeom>
                  <a:avLst/>
                  <a:gdLst>
                    <a:gd name="connsiteX0" fmla="*/ 0 w 6370320"/>
                    <a:gd name="connsiteY0" fmla="*/ 0 h 0"/>
                    <a:gd name="connsiteX1" fmla="*/ 6370320 w 6370320"/>
                    <a:gd name="connsiteY1" fmla="*/ 0 h 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6370320">
                      <a:moveTo>
                        <a:pt x="0" y="0"/>
                      </a:moveTo>
                      <a:lnTo>
                        <a:pt x="6370320" y="0"/>
                      </a:lnTo>
                    </a:path>
                  </a:pathLst>
                </a:custGeom>
                <a:ln w="9525">
                  <a:solidFill>
                    <a:schemeClr val="bg1">
                      <a:lumMod val="65000"/>
                    </a:schemeClr>
                  </a:solidFill>
                  <a:prstDash val="sysDot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41" name="자유형 50"/>
                <p:cNvSpPr/>
                <p:nvPr/>
              </p:nvSpPr>
              <p:spPr>
                <a:xfrm flipV="1">
                  <a:off x="254000" y="5289460"/>
                  <a:ext cx="5396155" cy="64860"/>
                </a:xfrm>
                <a:custGeom>
                  <a:avLst/>
                  <a:gdLst>
                    <a:gd name="connsiteX0" fmla="*/ 0 w 6370320"/>
                    <a:gd name="connsiteY0" fmla="*/ 0 h 0"/>
                    <a:gd name="connsiteX1" fmla="*/ 6370320 w 6370320"/>
                    <a:gd name="connsiteY1" fmla="*/ 0 h 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</a:cxnLst>
                  <a:rect l="l" t="t" r="r" b="b"/>
                  <a:pathLst>
                    <a:path w="6370320">
                      <a:moveTo>
                        <a:pt x="0" y="0"/>
                      </a:moveTo>
                      <a:lnTo>
                        <a:pt x="6370320" y="0"/>
                      </a:lnTo>
                    </a:path>
                  </a:pathLst>
                </a:custGeom>
                <a:ln w="28575">
                  <a:solidFill>
                    <a:schemeClr val="bg1">
                      <a:lumMod val="65000"/>
                    </a:schemeClr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</p:grpSp>
          <p:sp>
            <p:nvSpPr>
              <p:cNvPr id="43" name="직사각형 42"/>
              <p:cNvSpPr/>
              <p:nvPr/>
            </p:nvSpPr>
            <p:spPr>
              <a:xfrm>
                <a:off x="1507765" y="1784030"/>
                <a:ext cx="7809130" cy="387798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just" fontAlgn="base">
                  <a:lnSpc>
                    <a:spcPct val="120000"/>
                  </a:lnSpc>
                  <a:defRPr>
                    <a:uFillTx/>
                  </a:defRPr>
                </a:pPr>
                <a:endParaRPr lang="en-US" altLang="ko-KR" sz="1600" spc="-50">
                  <a:ln>
                    <a:solidFill>
                      <a:schemeClr val="accent1">
                        <a:shade val="50000"/>
                        <a:alpha val="0"/>
                      </a:schemeClr>
                    </a:solidFill>
                  </a:ln>
                  <a:solidFill>
                    <a:srgbClr val="002060"/>
                  </a:solidFill>
                  <a:uFillTx/>
                  <a:latin typeface="KoPub돋움체 Bold"/>
                  <a:ea typeface="KoPub돋움체 Bold"/>
                </a:endParaRPr>
              </a:p>
            </p:txBody>
          </p:sp>
          <p:grpSp>
            <p:nvGrpSpPr>
              <p:cNvPr id="48" name="그룹 43"/>
              <p:cNvGrpSpPr/>
              <p:nvPr/>
            </p:nvGrpSpPr>
            <p:grpSpPr>
              <a:xfrm>
                <a:off x="502794" y="1719881"/>
                <a:ext cx="896391" cy="651482"/>
                <a:chOff x="502794" y="1719881"/>
                <a:chExt cx="896391" cy="651482"/>
              </a:xfrm>
            </p:grpSpPr>
            <p:sp>
              <p:nvSpPr>
                <p:cNvPr id="44" name="양쪽 모서리가 둥근 사각형 44"/>
                <p:cNvSpPr/>
                <p:nvPr/>
              </p:nvSpPr>
              <p:spPr>
                <a:xfrm rot="5400000">
                  <a:off x="688824" y="1598001"/>
                  <a:ext cx="524332" cy="896391"/>
                </a:xfrm>
                <a:prstGeom prst="round2SameRect">
                  <a:avLst/>
                </a:prstGeom>
                <a:blipFill>
                  <a:blip r:embed="rId2"/>
                  <a:stretch>
                    <a:fillRect/>
                  </a:stretch>
                </a:blip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45" name="직각 삼각형 45"/>
                <p:cNvSpPr/>
                <p:nvPr/>
              </p:nvSpPr>
              <p:spPr>
                <a:xfrm flipH="1" flipV="1">
                  <a:off x="502794" y="2306239"/>
                  <a:ext cx="97964" cy="65124"/>
                </a:xfrm>
                <a:prstGeom prst="rtTriangle">
                  <a:avLst/>
                </a:prstGeom>
                <a:solidFill>
                  <a:schemeClr val="tx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46" name="직각 삼각형 46"/>
                <p:cNvSpPr/>
                <p:nvPr/>
              </p:nvSpPr>
              <p:spPr>
                <a:xfrm flipH="1">
                  <a:off x="502794" y="1719881"/>
                  <a:ext cx="97964" cy="65124"/>
                </a:xfrm>
                <a:prstGeom prst="rtTriangle">
                  <a:avLst/>
                </a:prstGeom>
                <a:solidFill>
                  <a:schemeClr val="tx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ko-KR" altLang="en-US">
                    <a:uFillTx/>
                  </a:endParaRPr>
                </a:p>
              </p:txBody>
            </p:sp>
            <p:sp>
              <p:nvSpPr>
                <p:cNvPr id="47" name="직사각형 47"/>
                <p:cNvSpPr/>
                <p:nvPr/>
              </p:nvSpPr>
              <p:spPr>
                <a:xfrm>
                  <a:off x="541972" y="1894916"/>
                  <a:ext cx="836230" cy="302560"/>
                </a:xfrm>
                <a:prstGeom prst="rect">
                  <a:avLst/>
                </a:prstGeom>
                <a:noFill/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>
                    <a:lnSpc>
                      <a:spcPct val="80000"/>
                    </a:lnSpc>
                  </a:pPr>
                  <a:r>
                    <a:rPr lang="ko-KR" altLang="en-US" sz="1600" b="1" i="1">
                      <a:ln>
                        <a:solidFill>
                          <a:schemeClr val="accent1">
                            <a:alpha val="0"/>
                          </a:schemeClr>
                        </a:solidFill>
                      </a:ln>
                      <a:solidFill>
                        <a:schemeClr val="bg1"/>
                      </a:solidFill>
                      <a:uFillTx/>
                      <a:latin typeface="+mn-ea"/>
                    </a:rPr>
                    <a:t>셋째</a:t>
                  </a:r>
                </a:p>
              </p:txBody>
            </p:sp>
          </p:grpSp>
        </p:grpSp>
        <p:sp>
          <p:nvSpPr>
            <p:cNvPr id="50" name="직사각형 51"/>
            <p:cNvSpPr/>
            <p:nvPr/>
          </p:nvSpPr>
          <p:spPr>
            <a:xfrm>
              <a:off x="1507765" y="4507167"/>
              <a:ext cx="7809130" cy="1199032"/>
            </a:xfrm>
            <a:prstGeom prst="rect">
              <a:avLst/>
            </a:prstGeom>
          </p:spPr>
          <p:txBody>
            <a:bodyPr wrap="square" anchor="ctr">
              <a:spAutoFit/>
            </a:bodyPr>
            <a:lstStyle/>
            <a:p>
              <a:pPr marL="0" marR="0" lvl="0" indent="0" algn="just" defTabSz="914400" latinLnBrk="0">
                <a:lnSpc>
                  <a:spcPct val="15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품질 리스크가 있는 경우에는 일정 지연 및 고객 만족도가 낮아지는 것을 연구 결과를 통해 알 수 있다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. </a:t>
              </a: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기업의 경쟁력을 향상시키기 위해서는 예전처럼 품질보다는 일정을 우선시하던 관행에서 이제는 벗어나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, </a:t>
              </a: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일정 준수를 위한 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product</a:t>
              </a:r>
              <a:r>
                <a:rPr lang="ko-KR" altLang="en-US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의 품질관리 활동의 중요성이 더욱 대두되었다고 보여진다</a:t>
              </a:r>
              <a:r>
                <a:rPr lang="en-US" altLang="ko-KR" sz="1400" b="1" spc="-6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. 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393686293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98927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2. </a:t>
            </a:r>
            <a:r>
              <a:rPr lang="ko-KR" altLang="en-US" sz="1800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연구의 한계점 및 향후 연구방향</a:t>
            </a:r>
            <a:endParaRPr lang="en-US" altLang="ko-KR" sz="1800" b="1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</p:txBody>
      </p:sp>
      <p:grpSp>
        <p:nvGrpSpPr>
          <p:cNvPr id="9" name="그룹 11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4" name="오각형 12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5" name="오각형 13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tx1"/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schemeClr val="tx1"/>
                </a:solidFill>
                <a:uFillTx/>
                <a:latin typeface="맑은 고딕"/>
              </a:endParaRPr>
            </a:p>
          </p:txBody>
        </p:sp>
        <p:sp>
          <p:nvSpPr>
            <p:cNvPr id="6" name="오각형 14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sysClr val="windowText" lastClr="000000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sysClr val="windowText" lastClr="000000"/>
                </a:solidFill>
                <a:uFillTx/>
                <a:latin typeface="맑은 고딕"/>
              </a:endParaRPr>
            </a:p>
          </p:txBody>
        </p:sp>
        <p:sp>
          <p:nvSpPr>
            <p:cNvPr id="7" name="오각형 15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solidFill>
              <a:schemeClr val="tx1">
                <a:lumMod val="85000"/>
                <a:lumOff val="1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schemeClr val="bg1"/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8" name="오각형 16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  <p:sp>
        <p:nvSpPr>
          <p:cNvPr id="55" name="Rectangle 3">
            <a:extLst>
              <a:ext uri="{FF2B5EF4-FFF2-40B4-BE49-F238E27FC236}">
                <a16:creationId xmlns:a16="http://schemas.microsoft.com/office/drawing/2014/main" id="{D63B4F88-F511-45A1-B48F-8315D5FFF87F}"/>
              </a:ext>
            </a:extLst>
          </p:cNvPr>
          <p:cNvSpPr/>
          <p:nvPr/>
        </p:nvSpPr>
        <p:spPr>
          <a:xfrm>
            <a:off x="604186" y="1916832"/>
            <a:ext cx="4527201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285750" indent="-285750">
              <a:buFont typeface="Wingdings" pitchFamily="2" charset="2"/>
              <a:buChar char="ü"/>
            </a:pPr>
            <a:r>
              <a:rPr lang="ko-KR" altLang="en-US" sz="1600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수행 중인 프로젝트 취합된 데이터의 한계점</a:t>
            </a:r>
            <a:endParaRPr lang="en-KR" sz="1600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58" name="직사각형 20">
            <a:extLst>
              <a:ext uri="{FF2B5EF4-FFF2-40B4-BE49-F238E27FC236}">
                <a16:creationId xmlns:a16="http://schemas.microsoft.com/office/drawing/2014/main" id="{5A03B97A-35E3-40A7-BA2C-B8F3FD167EE9}"/>
              </a:ext>
            </a:extLst>
          </p:cNvPr>
          <p:cNvSpPr/>
          <p:nvPr/>
        </p:nvSpPr>
        <p:spPr>
          <a:xfrm>
            <a:off x="704528" y="1220711"/>
            <a:ext cx="1717962" cy="539559"/>
          </a:xfrm>
          <a:prstGeom prst="rect">
            <a:avLst/>
          </a:prstGeom>
          <a:solidFill>
            <a:schemeClr val="accent5">
              <a:lumMod val="75000"/>
            </a:schemeClr>
          </a:solidFill>
          <a:ln w="9525">
            <a:noFill/>
          </a:ln>
          <a:effectLst/>
          <a:scene3d>
            <a:camera prst="orthographicFront"/>
            <a:lightRig rig="freezing" dir="t"/>
          </a:scene3d>
          <a:sp3d prstMaterial="matte"/>
        </p:spPr>
        <p:txBody>
          <a:bodyPr lIns="0" rIns="0" rtlCol="0" anchor="ctr">
            <a:noAutofit/>
          </a:bodyPr>
          <a:lstStyle/>
          <a:p>
            <a:pPr algn="ctr"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  <a:defRPr>
                <a:uFillTx/>
              </a:defRPr>
            </a:pPr>
            <a:r>
              <a:rPr lang="ko-KR" altLang="en-US" sz="16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uFillTx/>
                <a:latin typeface="맑은 고딕"/>
              </a:rPr>
              <a:t>연구의 한계</a:t>
            </a:r>
          </a:p>
        </p:txBody>
      </p:sp>
      <p:sp>
        <p:nvSpPr>
          <p:cNvPr id="60" name="직사각형 26">
            <a:extLst>
              <a:ext uri="{FF2B5EF4-FFF2-40B4-BE49-F238E27FC236}">
                <a16:creationId xmlns:a16="http://schemas.microsoft.com/office/drawing/2014/main" id="{1A23AEEB-8426-44D1-9FC2-76B90D161003}"/>
              </a:ext>
            </a:extLst>
          </p:cNvPr>
          <p:cNvSpPr/>
          <p:nvPr/>
        </p:nvSpPr>
        <p:spPr>
          <a:xfrm>
            <a:off x="865728" y="2330191"/>
            <a:ext cx="8848712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-  </a:t>
            </a:r>
            <a:r>
              <a:rPr lang="ko-KR" altLang="en-US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프로젝트를 관리하는 시스템 내부 데이터로 질문의 조정이나 </a:t>
            </a:r>
            <a:r>
              <a:rPr lang="ko-KR" altLang="en-US" sz="1400" b="0" i="0" u="none" kern="0" spc="0" normalizeH="0" baseline="0" dirty="0" err="1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데이터값의</a:t>
            </a:r>
            <a:r>
              <a:rPr lang="ko-KR" altLang="en-US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 카테고리 변경이 용이하지 않음</a:t>
            </a:r>
            <a:endParaRPr lang="en-US" altLang="ko-KR" sz="1400" b="1" spc="-15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uFillTx/>
              <a:latin typeface="맑은 고딕"/>
              <a:ea typeface="맑은 고딕"/>
            </a:endParaRPr>
          </a:p>
        </p:txBody>
      </p:sp>
      <p:sp>
        <p:nvSpPr>
          <p:cNvPr id="61" name="Rectangle 3">
            <a:extLst>
              <a:ext uri="{FF2B5EF4-FFF2-40B4-BE49-F238E27FC236}">
                <a16:creationId xmlns:a16="http://schemas.microsoft.com/office/drawing/2014/main" id="{6C2C3AFC-5551-4CB0-9D2E-750ABA4361A4}"/>
              </a:ext>
            </a:extLst>
          </p:cNvPr>
          <p:cNvSpPr/>
          <p:nvPr/>
        </p:nvSpPr>
        <p:spPr>
          <a:xfrm>
            <a:off x="572075" y="3900337"/>
            <a:ext cx="5081840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285750" indent="-285750">
              <a:buFont typeface="Wingdings" pitchFamily="2" charset="2"/>
              <a:buChar char="ü"/>
            </a:pPr>
            <a:r>
              <a:rPr lang="ko-KR" altLang="en-US" sz="1600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다양한 리스크 요인과 성공 요인에 대한 분석 필요</a:t>
            </a:r>
            <a:endParaRPr lang="en-KR" sz="1600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62" name="직사각형 20">
            <a:extLst>
              <a:ext uri="{FF2B5EF4-FFF2-40B4-BE49-F238E27FC236}">
                <a16:creationId xmlns:a16="http://schemas.microsoft.com/office/drawing/2014/main" id="{7B120ABC-C976-47C5-AF1D-3C015491201D}"/>
              </a:ext>
            </a:extLst>
          </p:cNvPr>
          <p:cNvSpPr/>
          <p:nvPr/>
        </p:nvSpPr>
        <p:spPr>
          <a:xfrm>
            <a:off x="672417" y="3204216"/>
            <a:ext cx="1717962" cy="539559"/>
          </a:xfrm>
          <a:prstGeom prst="rect">
            <a:avLst/>
          </a:prstGeom>
          <a:solidFill>
            <a:schemeClr val="accent5">
              <a:lumMod val="75000"/>
            </a:schemeClr>
          </a:solidFill>
          <a:ln w="9525">
            <a:noFill/>
          </a:ln>
          <a:effectLst/>
          <a:scene3d>
            <a:camera prst="orthographicFront"/>
            <a:lightRig rig="freezing" dir="t"/>
          </a:scene3d>
          <a:sp3d prstMaterial="matte"/>
        </p:spPr>
        <p:txBody>
          <a:bodyPr lIns="0" rIns="0" rtlCol="0" anchor="ctr">
            <a:noAutofit/>
          </a:bodyPr>
          <a:lstStyle/>
          <a:p>
            <a:pPr algn="ctr"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  <a:defRPr>
                <a:uFillTx/>
              </a:defRPr>
            </a:pPr>
            <a:r>
              <a:rPr lang="ko-KR" altLang="en-US" sz="16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uFillTx/>
                <a:latin typeface="맑은 고딕"/>
              </a:rPr>
              <a:t>향후 연구방향</a:t>
            </a:r>
          </a:p>
        </p:txBody>
      </p:sp>
      <p:sp>
        <p:nvSpPr>
          <p:cNvPr id="63" name="직사각형 26">
            <a:extLst>
              <a:ext uri="{FF2B5EF4-FFF2-40B4-BE49-F238E27FC236}">
                <a16:creationId xmlns:a16="http://schemas.microsoft.com/office/drawing/2014/main" id="{5E1DD2AA-234E-4384-B9E1-94F1536F0AC9}"/>
              </a:ext>
            </a:extLst>
          </p:cNvPr>
          <p:cNvSpPr/>
          <p:nvPr/>
        </p:nvSpPr>
        <p:spPr>
          <a:xfrm>
            <a:off x="833617" y="4313696"/>
            <a:ext cx="8848712" cy="3254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-  </a:t>
            </a:r>
            <a:r>
              <a:rPr lang="ko-KR" altLang="en-US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실제 다양한 </a:t>
            </a: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data </a:t>
            </a:r>
            <a:r>
              <a:rPr lang="ko-KR" altLang="en-US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기반의 분석이 진행되어 세분화된 모델로 발전이 필요</a:t>
            </a:r>
            <a:endParaRPr lang="en-US" altLang="ko-KR" sz="1400" b="1" spc="-15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uFillTx/>
              <a:latin typeface="맑은 고딕"/>
              <a:ea typeface="맑은 고딕"/>
            </a:endParaRPr>
          </a:p>
        </p:txBody>
      </p:sp>
      <p:sp>
        <p:nvSpPr>
          <p:cNvPr id="64" name="Rectangle 3">
            <a:extLst>
              <a:ext uri="{FF2B5EF4-FFF2-40B4-BE49-F238E27FC236}">
                <a16:creationId xmlns:a16="http://schemas.microsoft.com/office/drawing/2014/main" id="{F73E643D-1128-43C8-9844-52188F80A8F4}"/>
              </a:ext>
            </a:extLst>
          </p:cNvPr>
          <p:cNvSpPr/>
          <p:nvPr/>
        </p:nvSpPr>
        <p:spPr>
          <a:xfrm>
            <a:off x="604186" y="4851475"/>
            <a:ext cx="599234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285750" indent="-285750">
              <a:buFont typeface="Wingdings" pitchFamily="2" charset="2"/>
              <a:buChar char="ü"/>
            </a:pPr>
            <a:r>
              <a:rPr lang="ko-KR" altLang="en-US" sz="1600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프로젝트 내</a:t>
            </a:r>
            <a:r>
              <a:rPr lang="en-US" altLang="ko-KR" sz="1600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/</a:t>
            </a:r>
            <a:r>
              <a:rPr lang="ko-KR" altLang="en-US" sz="1600" b="1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외부의 다양한 환경 변수의 조절효과 분석 필요</a:t>
            </a:r>
            <a:endParaRPr lang="en-KR" sz="1600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65" name="직사각형 26">
            <a:extLst>
              <a:ext uri="{FF2B5EF4-FFF2-40B4-BE49-F238E27FC236}">
                <a16:creationId xmlns:a16="http://schemas.microsoft.com/office/drawing/2014/main" id="{D8C66750-57BD-43B3-98BF-248842B5E724}"/>
              </a:ext>
            </a:extLst>
          </p:cNvPr>
          <p:cNvSpPr/>
          <p:nvPr/>
        </p:nvSpPr>
        <p:spPr>
          <a:xfrm>
            <a:off x="865728" y="5264834"/>
            <a:ext cx="8848712" cy="5839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latinLnBrk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-  </a:t>
            </a:r>
            <a:r>
              <a:rPr lang="ko-KR" altLang="en-US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프로젝트 환경은 여러 가지 복잡한 요인들의 상호작용이 나타나고 있다</a:t>
            </a:r>
            <a:r>
              <a:rPr lang="en-US" altLang="ko-KR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. </a:t>
            </a:r>
            <a:r>
              <a:rPr lang="ko-KR" altLang="en-US" sz="1400" b="0" i="0" u="none" kern="0" spc="0" normalizeH="0" baseline="0" dirty="0">
                <a:ln>
                  <a:solidFill>
                    <a:srgbClr val="5B9BD5">
                      <a:alpha val="0"/>
                    </a:srgbClr>
                  </a:solidFill>
                </a:ln>
                <a:solidFill>
                  <a:prstClr val="black"/>
                </a:solidFill>
                <a:effectLst/>
                <a:latin typeface="맑은 고딕"/>
                <a:ea typeface="맑은 고딕"/>
              </a:rPr>
              <a:t>다양한 환경 변수의 조절 효과에 대한 분석이 필요하겠다</a:t>
            </a:r>
            <a:endParaRPr lang="en-US" altLang="ko-KR" sz="1400" b="1" spc="-150" dirty="0">
              <a:gradFill>
                <a:gsLst>
                  <a:gs pos="0">
                    <a:sysClr val="windowText" lastClr="000000">
                      <a:lumMod val="85000"/>
                      <a:lumOff val="15000"/>
                    </a:sysClr>
                  </a:gs>
                  <a:gs pos="100000">
                    <a:sysClr val="windowText" lastClr="000000">
                      <a:lumMod val="85000"/>
                      <a:lumOff val="15000"/>
                    </a:sysClr>
                  </a:gs>
                </a:gsLst>
                <a:lin ang="5400000" scaled="1"/>
              </a:gradFill>
              <a:uFillTx/>
              <a:latin typeface="맑은 고딕"/>
              <a:ea typeface="맑은 고딕"/>
            </a:endParaRP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>
            <a:extLst>
              <a:ext uri="{FF2B5EF4-FFF2-40B4-BE49-F238E27FC236}">
                <a16:creationId xmlns:a16="http://schemas.microsoft.com/office/drawing/2014/main" id="{28A224BA-AE6D-42D1-869C-A9C644334B0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0512" y="1252028"/>
            <a:ext cx="8928000" cy="335989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sz="1600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Che" panose="020B0609000101010101" pitchFamily="49" charset="-127"/>
                <a:ea typeface="GulimChe" panose="020B0609000101010101" pitchFamily="49" charset="-127"/>
                <a:sym typeface="맑은 고딕"/>
              </a:rPr>
              <a:t>[</a:t>
            </a:r>
            <a:r>
              <a:rPr lang="ko-KR" altLang="en-US" sz="1600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Che" panose="020B0609000101010101" pitchFamily="49" charset="-127"/>
                <a:ea typeface="GulimChe" panose="020B0609000101010101" pitchFamily="49" charset="-127"/>
                <a:sym typeface="맑은 고딕"/>
              </a:rPr>
              <a:t>국내 문헌</a:t>
            </a:r>
            <a:r>
              <a:rPr lang="en-US" altLang="ko-KR" sz="1600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Che" panose="020B0609000101010101" pitchFamily="49" charset="-127"/>
                <a:ea typeface="GulimChe" panose="020B0609000101010101" pitchFamily="49" charset="-127"/>
                <a:sym typeface="맑은 고딕"/>
              </a:rPr>
              <a:t>]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636CC37-E6C3-4DA3-B071-0E48142B83DD}"/>
              </a:ext>
            </a:extLst>
          </p:cNvPr>
          <p:cNvSpPr txBox="1"/>
          <p:nvPr/>
        </p:nvSpPr>
        <p:spPr>
          <a:xfrm>
            <a:off x="488504" y="1340768"/>
            <a:ext cx="8784976" cy="328237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508000" algn="just">
              <a:lnSpc>
                <a:spcPct val="150000"/>
              </a:lnSpc>
            </a:pP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50000"/>
              </a:lnSpc>
              <a:buFont typeface="Wingdings" panose="05000000000000000000" pitchFamily="2" charset="2"/>
              <a:buChar char=""/>
            </a:pPr>
            <a:r>
              <a:rPr lang="ko-KR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김승철·이재성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(2010).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글로벌 스탠다드 프로젝트 경영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r>
              <a:rPr lang="ko-KR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서울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: </a:t>
            </a:r>
            <a:r>
              <a:rPr lang="ko-KR" altLang="ko-KR" sz="1400" i="1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한경사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50000"/>
              </a:lnSpc>
              <a:buFont typeface="Wingdings" panose="05000000000000000000" pitchFamily="2" charset="2"/>
              <a:buChar char=""/>
            </a:pPr>
            <a:r>
              <a:rPr lang="ko-KR" altLang="en-US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박종석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(2016). IT</a:t>
            </a:r>
            <a:r>
              <a:rPr lang="ko-KR" altLang="en-US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프로젝트관리자의 개인역량이 프로젝트 성공에 미치는 영향에 관한 연구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r>
              <a:rPr lang="ko-KR" altLang="en-US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崇實大學校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</a:t>
            </a:r>
            <a:r>
              <a:rPr lang="ko-KR" altLang="en-US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서울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Retrieved from http://www.riss.kr/link?id=T14144751 (</a:t>
            </a:r>
            <a:r>
              <a:rPr lang="ko-KR" altLang="en-US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국내박사학위논문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)</a:t>
            </a:r>
          </a:p>
          <a:p>
            <a:pPr marL="342900" lvl="0" indent="-342900" algn="just">
              <a:lnSpc>
                <a:spcPct val="150000"/>
              </a:lnSpc>
              <a:buFont typeface="Wingdings" panose="05000000000000000000" pitchFamily="2" charset="2"/>
              <a:buChar char=""/>
            </a:pP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안병용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한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., </a:t>
            </a:r>
            <a:r>
              <a:rPr lang="ko-KR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장인봉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(2016).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블루오션 리더십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r>
              <a:rPr lang="ko-KR" altLang="ko-KR" sz="1400" i="1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보명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BOOKS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50000"/>
              </a:lnSpc>
              <a:buFont typeface="Wingdings" panose="05000000000000000000" pitchFamily="2" charset="2"/>
              <a:buChar char=""/>
            </a:pP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이선영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&amp;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이종원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(2010).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지방정부 중간관리자들의 변혁적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거래적 리더십의 효과분석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: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조직효과성과 </a:t>
            </a:r>
            <a:r>
              <a:rPr lang="ko-KR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임파워먼트에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 미친 효과를 중심으로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r>
              <a:rPr lang="ko-KR" altLang="ko-KR" sz="1400" i="1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한국행정논집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22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(3), 845-867.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50000"/>
              </a:lnSpc>
              <a:buFont typeface="Wingdings" panose="05000000000000000000" pitchFamily="2" charset="2"/>
              <a:buChar char=""/>
            </a:pPr>
            <a:r>
              <a:rPr lang="ko-KR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이아연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(2019). </a:t>
            </a:r>
            <a:r>
              <a:rPr lang="ko-KR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프로젝트의 성공을 저해하는 장애요인에 관한 연구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한양대학교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50000"/>
              </a:lnSpc>
              <a:buFont typeface="Wingdings" panose="05000000000000000000" pitchFamily="2" charset="2"/>
              <a:buChar char=""/>
            </a:pP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이창원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&amp;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박경숙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(2016).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고객지향성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직원역량이 서비스 운영 성과에 미치는 영향에 관한 연구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: 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럭셔리 호텔 체인을 중심으로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r>
              <a:rPr lang="ko-KR" altLang="ko-KR" sz="1400" i="1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한국생산관리학회지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27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(4), 443-468.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</p:txBody>
      </p:sp>
      <p:sp>
        <p:nvSpPr>
          <p:cNvPr id="5" name="Rectangle 3">
            <a:extLst>
              <a:ext uri="{FF2B5EF4-FFF2-40B4-BE49-F238E27FC236}">
                <a16:creationId xmlns:a16="http://schemas.microsoft.com/office/drawing/2014/main" id="{B8D161A9-5B24-46C8-AA27-BD95B82DF5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3129" y="548680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A.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참고문헌 </a:t>
            </a:r>
          </a:p>
        </p:txBody>
      </p:sp>
    </p:spTree>
    <p:extLst>
      <p:ext uri="{BB962C8B-B14F-4D97-AF65-F5344CB8AC3E}">
        <p14:creationId xmlns:p14="http://schemas.microsoft.com/office/powerpoint/2010/main" val="76445579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D636CC37-E6C3-4DA3-B071-0E48142B83DD}"/>
              </a:ext>
            </a:extLst>
          </p:cNvPr>
          <p:cNvSpPr txBox="1"/>
          <p:nvPr/>
        </p:nvSpPr>
        <p:spPr>
          <a:xfrm>
            <a:off x="560512" y="1556792"/>
            <a:ext cx="8845859" cy="51794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Agarwal, N., &amp; Rathod, U. (2006). Defining ‘success’ for software projects: An exploratory revelation. 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International Journal of Project Management, 24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(4), 358-370.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Amir, M., Leon, F. (1999). "</a:t>
            </a:r>
            <a:r>
              <a:rPr lang="en-US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Estabilishing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 Project </a:t>
            </a:r>
            <a:r>
              <a:rPr lang="en-US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Conrrol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 : Schedule, Cost and </a:t>
            </a:r>
            <a:r>
              <a:rPr lang="en-US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Qualit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Sam Advanced Management Journal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Baccarini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D. (1999). The logical framework method for defining project success. 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Project Management Journal, 30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(4), 25-32.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CHAOS REPORT. (2015). 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The Standish Group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Geoghegan, L., &amp; </a:t>
            </a:r>
            <a:r>
              <a:rPr lang="en-US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Dulewicz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V. (2008). Do project managers</a:t>
            </a:r>
            <a:r>
              <a:rPr lang="ko-KR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’ 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leadership competencies contribute to project success? 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Project Management Journal, 39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(4), 58-67.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Hall, E. M. (1998). Managing risk: Methods for software systems development: Pearson Education.</a:t>
            </a: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Hwang, B.-G., Zhao, X., &amp; </a:t>
            </a:r>
            <a:r>
              <a:rPr lang="en-US" altLang="ko-KR" sz="1400" dirty="0" err="1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Toh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, L. P. (2014). Risk management in small construction projects in Singapore: Status, barriers and impact. 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International Journal of Project Management, 32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(1), 116-124.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Kerzner, H. (2017). 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Project management: a systems approach to planning, scheduling, and controlling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: John Wiley &amp; Sons.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Lee, B., &amp; Yi, S. (2015). A Study on the Importance of the Impact Factors on the Performance of IT Project. 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Journal of Korean Institute of Information Technology, Korea, 13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(1), 127-138. 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PMI. (2018). </a:t>
            </a:r>
            <a:r>
              <a:rPr lang="en-US" altLang="ko-KR" sz="1400" i="1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Guide to the project management body of knowledge</a:t>
            </a: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: Project management inst.</a:t>
            </a:r>
            <a:endParaRPr lang="ko-KR" altLang="ko-KR" sz="1400" dirty="0">
              <a:solidFill>
                <a:srgbClr val="000000"/>
              </a:solidFill>
              <a:effectLst/>
              <a:latin typeface="맑은 고딕" panose="020B0503020000020004" pitchFamily="50" charset="-127"/>
              <a:ea typeface="맑은 고딕" panose="020B0503020000020004" pitchFamily="50" charset="-127"/>
              <a:cs typeface="굴림체" panose="020B0609000101010101" pitchFamily="49" charset="-127"/>
            </a:endParaRPr>
          </a:p>
          <a:p>
            <a:pPr marL="342900" lvl="0" indent="-342900" algn="just">
              <a:lnSpc>
                <a:spcPct val="125000"/>
              </a:lnSpc>
              <a:buFont typeface="Wingdings" panose="05000000000000000000" pitchFamily="2" charset="2"/>
              <a:buChar char=""/>
            </a:pPr>
            <a:r>
              <a:rPr lang="en-US" altLang="ko-KR" sz="1400" dirty="0">
                <a:solidFill>
                  <a:srgbClr val="000000"/>
                </a:solidFill>
                <a:effectLst/>
                <a:latin typeface="맑은 고딕" panose="020B0503020000020004" pitchFamily="50" charset="-127"/>
                <a:ea typeface="맑은 고딕" panose="020B0503020000020004" pitchFamily="50" charset="-127"/>
                <a:cs typeface="굴림체" panose="020B0609000101010101" pitchFamily="49" charset="-127"/>
              </a:rPr>
              <a:t>Schwalbe, K. (2018). Information Technology Project Management, Loose-leaf Version. In: Cengage Learning.</a:t>
            </a:r>
            <a:endParaRPr lang="ko-KR" altLang="ko-KR" sz="1400" dirty="0">
              <a:solidFill>
                <a:srgbClr val="000000"/>
              </a:solidFill>
              <a:effectLst/>
              <a:latin typeface="굴림체" panose="020B0609000101010101" pitchFamily="49" charset="-127"/>
              <a:ea typeface="굴림체" panose="020B0609000101010101" pitchFamily="49" charset="-127"/>
              <a:cs typeface="굴림체" panose="020B0609000101010101" pitchFamily="49" charset="-127"/>
            </a:endParaRPr>
          </a:p>
        </p:txBody>
      </p:sp>
      <p:sp>
        <p:nvSpPr>
          <p:cNvPr id="5" name="Rectangle 3">
            <a:extLst>
              <a:ext uri="{FF2B5EF4-FFF2-40B4-BE49-F238E27FC236}">
                <a16:creationId xmlns:a16="http://schemas.microsoft.com/office/drawing/2014/main" id="{8E49DF16-06DD-4C19-A246-6722D91843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0512" y="1196752"/>
            <a:ext cx="8928000" cy="335989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sz="1600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Che" panose="020B0609000101010101" pitchFamily="49" charset="-127"/>
                <a:ea typeface="GulimChe" panose="020B0609000101010101" pitchFamily="49" charset="-127"/>
                <a:sym typeface="맑은 고딕"/>
              </a:rPr>
              <a:t>[</a:t>
            </a:r>
            <a:r>
              <a:rPr lang="ko-KR" altLang="en-US" sz="1600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Che" panose="020B0609000101010101" pitchFamily="49" charset="-127"/>
                <a:ea typeface="GulimChe" panose="020B0609000101010101" pitchFamily="49" charset="-127"/>
                <a:sym typeface="맑은 고딕"/>
              </a:rPr>
              <a:t>해외 문헌</a:t>
            </a:r>
            <a:r>
              <a:rPr lang="en-US" altLang="ko-KR" sz="1600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Che" panose="020B0609000101010101" pitchFamily="49" charset="-127"/>
                <a:ea typeface="GulimChe" panose="020B0609000101010101" pitchFamily="49" charset="-127"/>
                <a:sym typeface="맑은 고딕"/>
              </a:rPr>
              <a:t>]</a:t>
            </a:r>
          </a:p>
        </p:txBody>
      </p:sp>
      <p:sp>
        <p:nvSpPr>
          <p:cNvPr id="6" name="Rectangle 3">
            <a:extLst>
              <a:ext uri="{FF2B5EF4-FFF2-40B4-BE49-F238E27FC236}">
                <a16:creationId xmlns:a16="http://schemas.microsoft.com/office/drawing/2014/main" id="{91DC699C-AF7B-4761-9214-9D29190D27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3129" y="548680"/>
            <a:ext cx="8928000" cy="366767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A. </a:t>
            </a:r>
            <a:r>
              <a:rPr lang="ko-KR" altLang="en-US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참고문헌 </a:t>
            </a:r>
          </a:p>
        </p:txBody>
      </p:sp>
    </p:spTree>
    <p:extLst>
      <p:ext uri="{BB962C8B-B14F-4D97-AF65-F5344CB8AC3E}">
        <p14:creationId xmlns:p14="http://schemas.microsoft.com/office/powerpoint/2010/main" val="3124412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  <a:sym typeface="맑은 고딕"/>
              </a:rPr>
              <a:t>1.  </a:t>
            </a:r>
            <a:r>
              <a:rPr lang="ko-KR" altLang="en-US" b="1" spc="-150" dirty="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  <a:sym typeface="맑은 고딕"/>
              </a:rPr>
              <a:t>연구의 배경 및 필요성 </a:t>
            </a:r>
            <a:r>
              <a:rPr lang="en-US" altLang="ko-KR" sz="2400" b="1" dirty="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  <a:sym typeface="맑은 고딕"/>
              </a:rPr>
              <a:t>	</a:t>
            </a:r>
            <a:endParaRPr lang="en-US" altLang="ko-KR" sz="2000" b="1" spc="-150" dirty="0">
              <a:solidFill>
                <a:prstClr val="black">
                  <a:lumMod val="75000"/>
                  <a:lumOff val="25000"/>
                </a:prstClr>
              </a:solidFill>
              <a:uFillTx/>
              <a:latin typeface="맑은 고딕"/>
              <a:sym typeface="맑은 고딕"/>
            </a:endParaRPr>
          </a:p>
        </p:txBody>
      </p:sp>
      <p:sp>
        <p:nvSpPr>
          <p:cNvPr id="4" name="직사각형 19"/>
          <p:cNvSpPr/>
          <p:nvPr/>
        </p:nvSpPr>
        <p:spPr>
          <a:xfrm>
            <a:off x="3172798" y="1541756"/>
            <a:ext cx="5893990" cy="539559"/>
          </a:xfrm>
          <a:prstGeom prst="rect">
            <a:avLst/>
          </a:prstGeom>
          <a:noFill/>
          <a:ln w="9525">
            <a:noFill/>
          </a:ln>
          <a:effectLst/>
        </p:spPr>
        <p:txBody>
          <a:bodyPr lIns="126000" rIns="126000" rtlCol="0" anchor="ctr">
            <a:noAutofit/>
          </a:bodyPr>
          <a:lstStyle/>
          <a:p>
            <a:pPr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“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기업환경은 점점 더 커지는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latin typeface="맑은 고딕"/>
              </a:rPr>
              <a:t>불확실성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latin typeface="맑은 고딕"/>
              </a:rPr>
              <a:t>,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latin typeface="맑은 고딕"/>
              </a:rPr>
              <a:t>수요와 공급의 역전현상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latin typeface="맑은 고딕"/>
              </a:rPr>
              <a:t>,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latin typeface="맑은 고딕"/>
              </a:rPr>
              <a:t>점점 짧아지는 제품 수명주기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latin typeface="맑은 고딕"/>
              </a:rPr>
              <a:t>,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latin typeface="맑은 고딕"/>
              </a:rPr>
              <a:t>세계화로 인한 시장경계의 붕괴현상 등 으로 인해 빠르게 변화하고 있음 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latin typeface="맑은 고딕"/>
              </a:rPr>
              <a:t>“</a:t>
            </a:r>
            <a:endParaRPr lang="ko-KR" altLang="en-US" sz="1200" kern="0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</a:gsLst>
                <a:lin ang="10800000" scaled="1"/>
              </a:gradFill>
              <a:latin typeface="맑은 고딕"/>
            </a:endParaRPr>
          </a:p>
        </p:txBody>
      </p:sp>
      <p:sp>
        <p:nvSpPr>
          <p:cNvPr id="5" name="직사각형 20"/>
          <p:cNvSpPr/>
          <p:nvPr/>
        </p:nvSpPr>
        <p:spPr>
          <a:xfrm>
            <a:off x="1269723" y="1541756"/>
            <a:ext cx="1717962" cy="539559"/>
          </a:xfrm>
          <a:prstGeom prst="rect">
            <a:avLst/>
          </a:prstGeom>
          <a:solidFill>
            <a:schemeClr val="accent5">
              <a:lumMod val="75000"/>
            </a:schemeClr>
          </a:solidFill>
          <a:ln w="9525">
            <a:noFill/>
          </a:ln>
          <a:effectLst/>
          <a:scene3d>
            <a:camera prst="orthographicFront"/>
            <a:lightRig rig="freezing" dir="t"/>
          </a:scene3d>
          <a:sp3d prstMaterial="matte"/>
        </p:spPr>
        <p:txBody>
          <a:bodyPr lIns="0" rIns="0" rtlCol="0" anchor="ctr">
            <a:noAutofit/>
          </a:bodyPr>
          <a:lstStyle/>
          <a:p>
            <a:pPr algn="ctr"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  <a:defRPr>
                <a:uFillTx/>
              </a:defRPr>
            </a:pPr>
            <a:r>
              <a:rPr lang="ko-KR" altLang="en-US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uFillTx/>
                <a:latin typeface="맑은 고딕"/>
              </a:rPr>
              <a:t>기업환경 변화</a:t>
            </a:r>
          </a:p>
        </p:txBody>
      </p:sp>
      <p:sp>
        <p:nvSpPr>
          <p:cNvPr id="6" name="직사각형 21"/>
          <p:cNvSpPr/>
          <p:nvPr/>
        </p:nvSpPr>
        <p:spPr bwMode="gray">
          <a:xfrm>
            <a:off x="559961" y="1525889"/>
            <a:ext cx="288032" cy="288032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wrap="square" lIns="90488" tIns="44450" rIns="90488" bIns="44450" rtlCol="0" anchor="t"/>
          <a:lstStyle/>
          <a:p>
            <a:pPr algn="ctr" fontAlgn="base" latinLnBrk="0">
              <a:spcBef>
                <a:spcPct val="200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2800" b="1" i="1" kern="0" spc="-150">
                <a:solidFill>
                  <a:srgbClr val="4472C4">
                    <a:lumMod val="75000"/>
                  </a:srgbClr>
                </a:solidFill>
                <a:uFillTx/>
                <a:latin typeface="맑은 고딕"/>
                <a:sym typeface="맑은 고딕"/>
              </a:rPr>
              <a:t>1</a:t>
            </a:r>
            <a:endParaRPr lang="ko-KR" altLang="en-US" sz="2800" b="1" i="1" kern="0" spc="-150">
              <a:solidFill>
                <a:srgbClr val="4472C4">
                  <a:lumMod val="75000"/>
                </a:srgbClr>
              </a:solidFill>
              <a:uFillTx/>
              <a:latin typeface="맑은 고딕"/>
              <a:sym typeface="맑은 고딕"/>
            </a:endParaRPr>
          </a:p>
        </p:txBody>
      </p:sp>
      <p:sp>
        <p:nvSpPr>
          <p:cNvPr id="8" name="직사각형 27"/>
          <p:cNvSpPr/>
          <p:nvPr/>
        </p:nvSpPr>
        <p:spPr>
          <a:xfrm>
            <a:off x="1269723" y="2337490"/>
            <a:ext cx="1717962" cy="539559"/>
          </a:xfrm>
          <a:prstGeom prst="rect">
            <a:avLst/>
          </a:prstGeom>
          <a:solidFill>
            <a:schemeClr val="accent5">
              <a:lumMod val="75000"/>
            </a:schemeClr>
          </a:solidFill>
          <a:ln w="9525">
            <a:noFill/>
          </a:ln>
          <a:effectLst/>
          <a:scene3d>
            <a:camera prst="orthographicFront"/>
            <a:lightRig rig="freezing" dir="t"/>
          </a:scene3d>
          <a:sp3d prstMaterial="matte"/>
        </p:spPr>
        <p:txBody>
          <a:bodyPr lIns="0" rIns="0" rtlCol="0" anchor="ctr">
            <a:noAutofit/>
          </a:bodyPr>
          <a:lstStyle/>
          <a:p>
            <a:pPr algn="ctr"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</a:pPr>
            <a:r>
              <a:rPr lang="en-US" altLang="ko-KR" sz="1400" b="1" kern="0" spc="-15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ICT </a:t>
            </a:r>
            <a:r>
              <a:rPr lang="ko-KR" altLang="en-US" sz="1400" b="1" kern="0" spc="-15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의존도</a:t>
            </a:r>
            <a:r>
              <a:rPr lang="en-US" altLang="ko-KR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, </a:t>
            </a:r>
            <a:r>
              <a:rPr lang="ko-KR" altLang="en-US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활용도 증가</a:t>
            </a:r>
          </a:p>
        </p:txBody>
      </p:sp>
      <p:sp>
        <p:nvSpPr>
          <p:cNvPr id="9" name="직사각형 28"/>
          <p:cNvSpPr/>
          <p:nvPr/>
        </p:nvSpPr>
        <p:spPr>
          <a:xfrm>
            <a:off x="3203710" y="2337490"/>
            <a:ext cx="5893990" cy="539559"/>
          </a:xfrm>
          <a:prstGeom prst="rect">
            <a:avLst/>
          </a:prstGeom>
          <a:noFill/>
          <a:ln w="9525">
            <a:noFill/>
          </a:ln>
          <a:effectLst/>
        </p:spPr>
        <p:txBody>
          <a:bodyPr lIns="126000" rIns="126000" rtlCol="0" anchor="ctr">
            <a:noAutofit/>
          </a:bodyPr>
          <a:lstStyle/>
          <a:p>
            <a:pPr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“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기업 경영 환경의 변화는 경영 프로세스의 변화를 의미하며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,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이는 정보처리시스템 확장을 통한 운영의 효율성과  생산성  제고 등을 통해서 가능해진다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.“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 </a:t>
            </a:r>
          </a:p>
        </p:txBody>
      </p:sp>
      <p:sp>
        <p:nvSpPr>
          <p:cNvPr id="10" name="직사각형 29"/>
          <p:cNvSpPr/>
          <p:nvPr/>
        </p:nvSpPr>
        <p:spPr bwMode="gray">
          <a:xfrm>
            <a:off x="559961" y="2316942"/>
            <a:ext cx="288032" cy="288032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wrap="square" lIns="90488" tIns="44450" rIns="90488" bIns="44450" rtlCol="0" anchor="t"/>
          <a:lstStyle/>
          <a:p>
            <a:pPr algn="ctr" fontAlgn="base" latinLnBrk="0">
              <a:spcBef>
                <a:spcPct val="200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2800" b="1" i="1" kern="0" spc="-150">
                <a:solidFill>
                  <a:srgbClr val="4472C4">
                    <a:lumMod val="75000"/>
                  </a:srgbClr>
                </a:solidFill>
                <a:uFillTx/>
                <a:latin typeface="맑은 고딕"/>
                <a:sym typeface="맑은 고딕"/>
              </a:rPr>
              <a:t>2</a:t>
            </a:r>
            <a:endParaRPr lang="ko-KR" altLang="en-US" sz="2800" b="1" i="1" kern="0" spc="-150">
              <a:solidFill>
                <a:srgbClr val="4472C4">
                  <a:lumMod val="75000"/>
                </a:srgbClr>
              </a:solidFill>
              <a:uFillTx/>
              <a:latin typeface="맑은 고딕"/>
              <a:sym typeface="맑은 고딕"/>
            </a:endParaRPr>
          </a:p>
        </p:txBody>
      </p:sp>
      <p:sp>
        <p:nvSpPr>
          <p:cNvPr id="12" name="직사각형 47"/>
          <p:cNvSpPr/>
          <p:nvPr/>
        </p:nvSpPr>
        <p:spPr>
          <a:xfrm>
            <a:off x="1269723" y="3121749"/>
            <a:ext cx="1717962" cy="539559"/>
          </a:xfrm>
          <a:prstGeom prst="rect">
            <a:avLst/>
          </a:prstGeom>
          <a:solidFill>
            <a:schemeClr val="accent5">
              <a:lumMod val="75000"/>
            </a:schemeClr>
          </a:solidFill>
          <a:ln w="9525">
            <a:noFill/>
          </a:ln>
          <a:effectLst/>
          <a:scene3d>
            <a:camera prst="orthographicFront"/>
            <a:lightRig rig="freezing" dir="t"/>
          </a:scene3d>
          <a:sp3d prstMaterial="matte"/>
        </p:spPr>
        <p:txBody>
          <a:bodyPr lIns="0" rIns="0" rtlCol="0" anchor="ctr">
            <a:noAutofit/>
          </a:bodyPr>
          <a:lstStyle/>
          <a:p>
            <a:pPr algn="ctr"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</a:pPr>
            <a:r>
              <a:rPr lang="en-US" altLang="ko-KR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SI</a:t>
            </a:r>
            <a:r>
              <a:rPr lang="ko-KR" altLang="en-US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프로젝트 대형화</a:t>
            </a:r>
            <a:r>
              <a:rPr lang="en-US" altLang="ko-KR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, </a:t>
            </a:r>
            <a:r>
              <a:rPr lang="ko-KR" altLang="en-US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복잡화</a:t>
            </a:r>
          </a:p>
        </p:txBody>
      </p:sp>
      <p:sp>
        <p:nvSpPr>
          <p:cNvPr id="13" name="직사각형 48"/>
          <p:cNvSpPr/>
          <p:nvPr/>
        </p:nvSpPr>
        <p:spPr>
          <a:xfrm>
            <a:off x="3213982" y="3121749"/>
            <a:ext cx="6117041" cy="539559"/>
          </a:xfrm>
          <a:prstGeom prst="rect">
            <a:avLst/>
          </a:prstGeom>
          <a:noFill/>
          <a:ln w="9525">
            <a:noFill/>
          </a:ln>
          <a:effectLst/>
        </p:spPr>
        <p:txBody>
          <a:bodyPr lIns="126000" rIns="126000" rtlCol="0" anchor="ctr">
            <a:noAutofit/>
          </a:bodyPr>
          <a:lstStyle/>
          <a:p>
            <a:pPr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“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프로젝트는 필요로 하는 정보기술의 수준이나 규모에 있어서 고도화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,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대형화되고 있어 장기 간에 걸쳐 대규모 예산이 소요되고 있다 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“  </a:t>
            </a:r>
            <a:endParaRPr lang="ko-KR" altLang="en-US" sz="1200" kern="0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</a:gsLst>
                <a:lin ang="10800000" scaled="1"/>
              </a:gradFill>
              <a:uFillTx/>
              <a:latin typeface="맑은 고딕"/>
            </a:endParaRPr>
          </a:p>
        </p:txBody>
      </p:sp>
      <p:sp>
        <p:nvSpPr>
          <p:cNvPr id="14" name="직사각형 49"/>
          <p:cNvSpPr/>
          <p:nvPr/>
        </p:nvSpPr>
        <p:spPr bwMode="gray">
          <a:xfrm>
            <a:off x="559961" y="3112676"/>
            <a:ext cx="288032" cy="288032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wrap="square" lIns="90488" tIns="44450" rIns="90488" bIns="44450" rtlCol="0" anchor="t"/>
          <a:lstStyle/>
          <a:p>
            <a:pPr algn="ctr" fontAlgn="base" latinLnBrk="0">
              <a:spcBef>
                <a:spcPct val="200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2800" b="1" i="1" kern="0" spc="-150">
                <a:solidFill>
                  <a:srgbClr val="4472C4">
                    <a:lumMod val="75000"/>
                  </a:srgbClr>
                </a:solidFill>
                <a:uFillTx/>
                <a:latin typeface="맑은 고딕"/>
                <a:sym typeface="맑은 고딕"/>
              </a:rPr>
              <a:t>3</a:t>
            </a:r>
            <a:endParaRPr lang="ko-KR" altLang="en-US" sz="2800" b="1" i="1" kern="0" spc="-150">
              <a:solidFill>
                <a:srgbClr val="4472C4">
                  <a:lumMod val="75000"/>
                </a:srgbClr>
              </a:solidFill>
              <a:uFillTx/>
              <a:latin typeface="맑은 고딕"/>
              <a:sym typeface="맑은 고딕"/>
            </a:endParaRPr>
          </a:p>
        </p:txBody>
      </p:sp>
      <p:sp>
        <p:nvSpPr>
          <p:cNvPr id="16" name="직사각형 51"/>
          <p:cNvSpPr/>
          <p:nvPr/>
        </p:nvSpPr>
        <p:spPr>
          <a:xfrm>
            <a:off x="3234531" y="3896935"/>
            <a:ext cx="6096493" cy="629379"/>
          </a:xfrm>
          <a:prstGeom prst="rect">
            <a:avLst/>
          </a:prstGeom>
          <a:noFill/>
          <a:ln w="9525">
            <a:noFill/>
          </a:ln>
          <a:effectLst/>
        </p:spPr>
        <p:txBody>
          <a:bodyPr lIns="126000" rIns="126000" rtlCol="0" anchor="ctr">
            <a:noAutofit/>
          </a:bodyPr>
          <a:lstStyle/>
          <a:p>
            <a:pPr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“2015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년 기준 프로젝트의 성공율은 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Traditional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한 기준으로는 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36%, Modern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기준으로는 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29%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에 지나지 않고 특히 대형 프로젝트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(10M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달러 이상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)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인 경우에는 성공율이 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6%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에 지나지 않는다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“ (“Chaos Report”, 2015) </a:t>
            </a:r>
            <a:endParaRPr lang="ko-KR" altLang="en-US" sz="1200" kern="0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</a:gsLst>
                <a:lin ang="10800000" scaled="1"/>
              </a:gradFill>
              <a:uFillTx/>
              <a:latin typeface="맑은 고딕"/>
            </a:endParaRPr>
          </a:p>
        </p:txBody>
      </p:sp>
      <p:sp>
        <p:nvSpPr>
          <p:cNvPr id="17" name="직사각형 52"/>
          <p:cNvSpPr/>
          <p:nvPr/>
        </p:nvSpPr>
        <p:spPr>
          <a:xfrm>
            <a:off x="1269723" y="3941846"/>
            <a:ext cx="1717962" cy="539559"/>
          </a:xfrm>
          <a:prstGeom prst="rect">
            <a:avLst/>
          </a:prstGeom>
          <a:solidFill>
            <a:schemeClr val="accent5">
              <a:lumMod val="75000"/>
            </a:schemeClr>
          </a:solidFill>
          <a:ln w="9525">
            <a:noFill/>
          </a:ln>
          <a:effectLst/>
          <a:scene3d>
            <a:camera prst="orthographicFront"/>
            <a:lightRig rig="freezing" dir="t"/>
          </a:scene3d>
          <a:sp3d prstMaterial="matte"/>
        </p:spPr>
        <p:txBody>
          <a:bodyPr lIns="0" rIns="0" rtlCol="0" anchor="ctr">
            <a:noAutofit/>
          </a:bodyPr>
          <a:lstStyle/>
          <a:p>
            <a:pPr algn="ctr"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</a:pPr>
            <a:r>
              <a:rPr lang="ko-KR" altLang="en-US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낮은 프로젝트 </a:t>
            </a:r>
            <a:r>
              <a:rPr lang="ko-KR" altLang="en-US" sz="1400" b="1" kern="0" spc="-150" dirty="0" err="1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latin typeface="맑은 고딕"/>
              </a:rPr>
              <a:t>성공율</a:t>
            </a:r>
            <a:endParaRPr lang="ko-KR" altLang="en-US" sz="1400" b="1" kern="0" spc="-150" dirty="0">
              <a:gradFill>
                <a:gsLst>
                  <a:gs pos="0">
                    <a:prstClr val="whiteSmoke"/>
                  </a:gs>
                  <a:gs pos="100000">
                    <a:prstClr val="whiteSmoke"/>
                  </a:gs>
                </a:gsLst>
                <a:lin ang="10800000" scaled="1"/>
              </a:gradFill>
              <a:latin typeface="맑은 고딕"/>
            </a:endParaRPr>
          </a:p>
        </p:txBody>
      </p:sp>
      <p:sp>
        <p:nvSpPr>
          <p:cNvPr id="18" name="직사각형 53"/>
          <p:cNvSpPr/>
          <p:nvPr/>
        </p:nvSpPr>
        <p:spPr bwMode="gray">
          <a:xfrm>
            <a:off x="559961" y="3925889"/>
            <a:ext cx="288032" cy="288032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wrap="square" lIns="90488" tIns="44450" rIns="90488" bIns="44450" rtlCol="0" anchor="t"/>
          <a:lstStyle/>
          <a:p>
            <a:pPr algn="ctr" fontAlgn="base" latinLnBrk="0">
              <a:spcBef>
                <a:spcPct val="200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2800" b="1" i="1" kern="0" spc="-150">
                <a:solidFill>
                  <a:srgbClr val="4472C4">
                    <a:lumMod val="75000"/>
                  </a:srgbClr>
                </a:solidFill>
                <a:uFillTx/>
                <a:latin typeface="맑은 고딕"/>
                <a:sym typeface="맑은 고딕"/>
              </a:rPr>
              <a:t>4</a:t>
            </a:r>
            <a:endParaRPr lang="ko-KR" altLang="en-US" sz="2800" b="1" i="1" kern="0" spc="-150">
              <a:solidFill>
                <a:srgbClr val="4472C4">
                  <a:lumMod val="75000"/>
                </a:srgbClr>
              </a:solidFill>
              <a:uFillTx/>
              <a:latin typeface="맑은 고딕"/>
              <a:sym typeface="맑은 고딕"/>
            </a:endParaRPr>
          </a:p>
        </p:txBody>
      </p:sp>
      <p:sp>
        <p:nvSpPr>
          <p:cNvPr id="20" name="직사각형 55"/>
          <p:cNvSpPr/>
          <p:nvPr/>
        </p:nvSpPr>
        <p:spPr>
          <a:xfrm>
            <a:off x="1269723" y="4761941"/>
            <a:ext cx="1717962" cy="539559"/>
          </a:xfrm>
          <a:prstGeom prst="rect">
            <a:avLst/>
          </a:prstGeom>
          <a:solidFill>
            <a:schemeClr val="accent5">
              <a:lumMod val="75000"/>
            </a:schemeClr>
          </a:solidFill>
          <a:ln w="9525">
            <a:noFill/>
          </a:ln>
          <a:effectLst/>
          <a:scene3d>
            <a:camera prst="orthographicFront"/>
            <a:lightRig rig="freezing" dir="t"/>
          </a:scene3d>
          <a:sp3d prstMaterial="matte"/>
        </p:spPr>
        <p:txBody>
          <a:bodyPr lIns="0" rIns="0" rtlCol="0" anchor="ctr">
            <a:noAutofit/>
          </a:bodyPr>
          <a:lstStyle/>
          <a:p>
            <a:pPr algn="ctr"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</a:pPr>
            <a:r>
              <a:rPr lang="ko-KR" altLang="en-US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uFillTx/>
                <a:latin typeface="맑은 고딕"/>
              </a:rPr>
              <a:t>프로젝트 리스크 관리 중요</a:t>
            </a:r>
          </a:p>
        </p:txBody>
      </p:sp>
      <p:sp>
        <p:nvSpPr>
          <p:cNvPr id="21" name="직사각형 56"/>
          <p:cNvSpPr/>
          <p:nvPr/>
        </p:nvSpPr>
        <p:spPr>
          <a:xfrm>
            <a:off x="3234531" y="4761941"/>
            <a:ext cx="5893991" cy="539559"/>
          </a:xfrm>
          <a:prstGeom prst="rect">
            <a:avLst/>
          </a:prstGeom>
          <a:noFill/>
          <a:ln w="9525">
            <a:noFill/>
          </a:ln>
          <a:effectLst/>
        </p:spPr>
        <p:txBody>
          <a:bodyPr lIns="126000" rIns="126000" rtlCol="0" anchor="ctr">
            <a:noAutofit/>
          </a:bodyPr>
          <a:lstStyle/>
          <a:p>
            <a:pPr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“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리스크 요인을 합리적으로 관리하여 기업 경영에 있어서 전략 목표와 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IT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프로젝트 성과를 달성하느냐는 기업의 생존 경쟁에 있어서 매우 중요한 관건이 되고 있다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“(</a:t>
            </a:r>
            <a:r>
              <a:rPr lang="ko-KR" altLang="en-US" sz="1200" kern="0" spc="-150" dirty="0" err="1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이아연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, 2019)</a:t>
            </a:r>
            <a:endParaRPr lang="ko-KR" altLang="en-US" sz="1200" kern="0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</a:gsLst>
                <a:lin ang="10800000" scaled="1"/>
              </a:gradFill>
              <a:uFillTx/>
              <a:latin typeface="맑은 고딕"/>
            </a:endParaRPr>
          </a:p>
        </p:txBody>
      </p:sp>
      <p:sp>
        <p:nvSpPr>
          <p:cNvPr id="22" name="직사각형 57"/>
          <p:cNvSpPr/>
          <p:nvPr/>
        </p:nvSpPr>
        <p:spPr bwMode="gray">
          <a:xfrm>
            <a:off x="559961" y="4763819"/>
            <a:ext cx="288032" cy="288032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wrap="square" lIns="90488" tIns="44450" rIns="90488" bIns="44450" rtlCol="0" anchor="t"/>
          <a:lstStyle/>
          <a:p>
            <a:pPr algn="ctr" fontAlgn="base" latinLnBrk="0">
              <a:spcBef>
                <a:spcPct val="200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2800" b="1" i="1" kern="0" spc="-150">
                <a:solidFill>
                  <a:srgbClr val="4472C4">
                    <a:lumMod val="75000"/>
                  </a:srgbClr>
                </a:solidFill>
                <a:uFillTx/>
                <a:latin typeface="맑은 고딕"/>
                <a:sym typeface="맑은 고딕"/>
              </a:rPr>
              <a:t>5</a:t>
            </a:r>
            <a:endParaRPr lang="ko-KR" altLang="en-US" sz="2800" b="1" i="1" kern="0" spc="-150">
              <a:solidFill>
                <a:srgbClr val="4472C4">
                  <a:lumMod val="75000"/>
                </a:srgbClr>
              </a:solidFill>
              <a:uFillTx/>
              <a:latin typeface="맑은 고딕"/>
              <a:sym typeface="맑은 고딕"/>
            </a:endParaRPr>
          </a:p>
        </p:txBody>
      </p:sp>
      <p:sp>
        <p:nvSpPr>
          <p:cNvPr id="24" name="직사각형 67"/>
          <p:cNvSpPr/>
          <p:nvPr/>
        </p:nvSpPr>
        <p:spPr>
          <a:xfrm>
            <a:off x="1269723" y="5537128"/>
            <a:ext cx="1717962" cy="539559"/>
          </a:xfrm>
          <a:prstGeom prst="rect">
            <a:avLst/>
          </a:prstGeom>
          <a:solidFill>
            <a:schemeClr val="accent5">
              <a:lumMod val="75000"/>
            </a:schemeClr>
          </a:solidFill>
          <a:ln w="9525">
            <a:noFill/>
          </a:ln>
          <a:effectLst/>
          <a:scene3d>
            <a:camera prst="orthographicFront"/>
            <a:lightRig rig="freezing" dir="t"/>
          </a:scene3d>
          <a:sp3d prstMaterial="matte"/>
        </p:spPr>
        <p:txBody>
          <a:bodyPr lIns="0" rIns="0" rtlCol="0" anchor="ctr">
            <a:noAutofit/>
          </a:bodyPr>
          <a:lstStyle/>
          <a:p>
            <a:pPr algn="ctr"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</a:pPr>
            <a:r>
              <a:rPr lang="ko-KR" altLang="en-US" sz="1400" b="1" kern="0" spc="-150" dirty="0">
                <a:gradFill>
                  <a:gsLst>
                    <a:gs pos="0">
                      <a:prstClr val="whiteSmoke"/>
                    </a:gs>
                    <a:gs pos="100000">
                      <a:prstClr val="whiteSmoke"/>
                    </a:gs>
                  </a:gsLst>
                  <a:lin ang="10800000" scaled="1"/>
                </a:gradFill>
                <a:uFillTx/>
                <a:latin typeface="맑은 고딕"/>
              </a:rPr>
              <a:t>리스크가 성과에 미치는 영향 분석 필요</a:t>
            </a:r>
          </a:p>
        </p:txBody>
      </p:sp>
      <p:sp>
        <p:nvSpPr>
          <p:cNvPr id="25" name="직사각형 68"/>
          <p:cNvSpPr/>
          <p:nvPr/>
        </p:nvSpPr>
        <p:spPr>
          <a:xfrm>
            <a:off x="3234531" y="5537128"/>
            <a:ext cx="5893991" cy="539559"/>
          </a:xfrm>
          <a:prstGeom prst="rect">
            <a:avLst/>
          </a:prstGeom>
          <a:noFill/>
          <a:ln w="9525">
            <a:noFill/>
          </a:ln>
          <a:effectLst/>
        </p:spPr>
        <p:txBody>
          <a:bodyPr lIns="126000" rIns="126000" rtlCol="0" anchor="ctr">
            <a:noAutofit/>
          </a:bodyPr>
          <a:lstStyle/>
          <a:p>
            <a:pPr fontAlgn="base" latinLnBrk="0">
              <a:lnSpc>
                <a:spcPct val="120000"/>
              </a:lnSpc>
              <a:spcBef>
                <a:spcPts val="2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“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리스크가 프로젝트의 성공요인에 미치는 영향을 분석하여 프로젝트의 성공율을 향상시키고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, </a:t>
            </a:r>
            <a:r>
              <a:rPr lang="ko-KR" altLang="en-US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기업의 경쟁력을 강화하는 데 이바지하고자 한다</a:t>
            </a:r>
            <a:r>
              <a:rPr lang="en-US" altLang="ko-KR" sz="1200" kern="0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rPr>
              <a:t>＂</a:t>
            </a:r>
            <a:endParaRPr lang="ko-KR" altLang="en-US" sz="1200" kern="0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</a:gsLst>
                <a:lin ang="10800000" scaled="1"/>
              </a:gradFill>
              <a:uFillTx/>
              <a:latin typeface="맑은 고딕"/>
            </a:endParaRPr>
          </a:p>
        </p:txBody>
      </p:sp>
      <p:sp>
        <p:nvSpPr>
          <p:cNvPr id="26" name="직사각형 69"/>
          <p:cNvSpPr/>
          <p:nvPr/>
        </p:nvSpPr>
        <p:spPr bwMode="gray">
          <a:xfrm>
            <a:off x="559961" y="5539006"/>
            <a:ext cx="288032" cy="288032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wrap="square" lIns="90488" tIns="44450" rIns="90488" bIns="44450" rtlCol="0" anchor="t"/>
          <a:lstStyle/>
          <a:p>
            <a:pPr algn="ctr" fontAlgn="base" latinLnBrk="0">
              <a:spcBef>
                <a:spcPct val="20000"/>
              </a:spcBef>
              <a:spcAft>
                <a:spcPct val="0"/>
              </a:spcAft>
              <a:defRPr>
                <a:uFillTx/>
              </a:defRPr>
            </a:pPr>
            <a:r>
              <a:rPr lang="en-US" altLang="ko-KR" sz="2800" b="1" i="1" kern="0" spc="-150">
                <a:solidFill>
                  <a:srgbClr val="4472C4">
                    <a:lumMod val="75000"/>
                  </a:srgbClr>
                </a:solidFill>
                <a:uFillTx/>
                <a:latin typeface="맑은 고딕"/>
                <a:sym typeface="맑은 고딕"/>
              </a:rPr>
              <a:t>6</a:t>
            </a:r>
            <a:endParaRPr lang="ko-KR" altLang="en-US" sz="2800" b="1" i="1" kern="0" spc="-150">
              <a:solidFill>
                <a:srgbClr val="4472C4">
                  <a:lumMod val="75000"/>
                </a:srgbClr>
              </a:solidFill>
              <a:uFillTx/>
              <a:latin typeface="맑은 고딕"/>
              <a:sym typeface="맑은 고딕"/>
            </a:endParaRPr>
          </a:p>
        </p:txBody>
      </p:sp>
      <p:grpSp>
        <p:nvGrpSpPr>
          <p:cNvPr id="35" name="그룹 3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30" name="오각형 10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</a:endParaRPr>
            </a:p>
          </p:txBody>
        </p:sp>
        <p:sp>
          <p:nvSpPr>
            <p:cNvPr id="31" name="오각형 11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</a:endParaRPr>
            </a:p>
          </p:txBody>
        </p:sp>
        <p:sp>
          <p:nvSpPr>
            <p:cNvPr id="32" name="오각형 12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solidFill>
              <a:schemeClr val="bg1">
                <a:lumMod val="50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prstClr val="whiteSmoke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prstClr val="whiteSmoke"/>
                </a:solidFill>
                <a:uFillTx/>
                <a:latin typeface="맑은 고딕"/>
              </a:endParaRPr>
            </a:p>
          </p:txBody>
        </p:sp>
        <p:sp>
          <p:nvSpPr>
            <p:cNvPr id="33" name="오각형 13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34" name="오각형 32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2.  </a:t>
            </a:r>
            <a:r>
              <a:rPr lang="ko-KR" altLang="en-US" b="1" spc="-15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연구의 목적</a:t>
            </a:r>
            <a:r>
              <a:rPr lang="en-US" altLang="ko-KR" sz="2400" b="1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	</a:t>
            </a:r>
            <a:endParaRPr lang="en-US" altLang="ko-KR" sz="2000" b="1" spc="-15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16" name="그룹 6"/>
          <p:cNvGrpSpPr/>
          <p:nvPr/>
        </p:nvGrpSpPr>
        <p:grpSpPr>
          <a:xfrm>
            <a:off x="491441" y="1528012"/>
            <a:ext cx="8826295" cy="4593143"/>
            <a:chOff x="646889" y="1528012"/>
            <a:chExt cx="8826295" cy="4593143"/>
          </a:xfrm>
        </p:grpSpPr>
        <p:sp>
          <p:nvSpPr>
            <p:cNvPr id="4" name="AutoShape 4"/>
            <p:cNvSpPr>
              <a:spLocks noChangeArrowheads="1"/>
            </p:cNvSpPr>
            <p:nvPr/>
          </p:nvSpPr>
          <p:spPr bwMode="auto">
            <a:xfrm>
              <a:off x="1569287" y="2245729"/>
              <a:ext cx="3881114" cy="3840956"/>
            </a:xfrm>
            <a:prstGeom prst="rightArrow">
              <a:avLst>
                <a:gd name="adj1" fmla="val 75556"/>
                <a:gd name="adj2" fmla="val 6527"/>
              </a:avLst>
            </a:prstGeom>
            <a:solidFill>
              <a:schemeClr val="bg1">
                <a:lumMod val="85000"/>
              </a:schemeClr>
            </a:solidFill>
            <a:ln w="12700">
              <a:noFill/>
              <a:miter lim="800000"/>
              <a:headEnd/>
              <a:tailEnd/>
            </a:ln>
            <a:effectLst/>
          </p:spPr>
          <p:txBody>
            <a:bodyPr lIns="90488" tIns="44450" rIns="90488" bIns="44450" anchor="ctr">
              <a:noAutofit/>
            </a:bodyPr>
            <a:lstStyle/>
            <a:p>
              <a:pPr marL="0" marR="0" lvl="0" indent="0" defTabSz="914400" latinLnBrk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endParaRPr lang="ko-KR" altLang="en-US" sz="1050" b="0" i="0" u="none" kern="0" spc="0" normalizeH="0" baseline="0">
                <a:ln>
                  <a:noFill/>
                </a:ln>
                <a:solidFill>
                  <a:sysClr val="windowText" lastClr="000000"/>
                </a:solidFill>
                <a:effectLst/>
                <a:latin typeface="맑은 고딕"/>
                <a:ea typeface="맑은 고딕"/>
                <a:sym typeface="맑은 고딕"/>
              </a:endParaRPr>
            </a:p>
          </p:txBody>
        </p:sp>
        <p:grpSp>
          <p:nvGrpSpPr>
            <p:cNvPr id="7" name="그룹 7"/>
            <p:cNvGrpSpPr/>
            <p:nvPr/>
          </p:nvGrpSpPr>
          <p:grpSpPr>
            <a:xfrm>
              <a:off x="830685" y="1528012"/>
              <a:ext cx="3675917" cy="360000"/>
              <a:chOff x="2752941" y="1521238"/>
              <a:chExt cx="3355718" cy="360000"/>
            </a:xfrm>
          </p:grpSpPr>
          <p:sp>
            <p:nvSpPr>
              <p:cNvPr id="5" name="직사각형 9"/>
              <p:cNvSpPr/>
              <p:nvPr/>
            </p:nvSpPr>
            <p:spPr bwMode="gray">
              <a:xfrm>
                <a:off x="2752941" y="1521238"/>
                <a:ext cx="3355718" cy="360000"/>
              </a:xfrm>
              <a:prstGeom prst="rect">
                <a:avLst/>
              </a:prstGeom>
              <a:noFill/>
              <a:ln w="12700" algn="ctr">
                <a:noFill/>
                <a:miter lim="800000"/>
                <a:headEnd/>
                <a:tailEnd/>
              </a:ln>
              <a:effectLst/>
            </p:spPr>
            <p:txBody>
              <a:bodyPr wrap="square" lIns="90488" tIns="44450" rIns="90488" bIns="44450" rtlCol="0" anchor="ctr"/>
              <a:lstStyle/>
              <a:p>
                <a:pPr algn="ctr" latinLnBrk="0">
                  <a:spcBef>
                    <a:spcPct val="20000"/>
                  </a:spcBef>
                </a:pPr>
                <a:r>
                  <a:rPr lang="ko-KR" altLang="en-US" sz="1400" b="1" spc="-150">
                    <a:gradFill>
                      <a:gsLst>
                        <a:gs pos="0">
                          <a:schemeClr val="tx1">
                            <a:lumMod val="85000"/>
                            <a:lumOff val="15000"/>
                          </a:schemeClr>
                        </a:gs>
                        <a:gs pos="100000">
                          <a:schemeClr val="tx1">
                            <a:lumMod val="85000"/>
                            <a:lumOff val="15000"/>
                          </a:schemeClr>
                        </a:gs>
                      </a:gsLst>
                      <a:lin ang="5400000" scaled="1"/>
                    </a:gradFill>
                    <a:uFillTx/>
                    <a:latin typeface="맑은 고딕"/>
                    <a:ea typeface="맑은 고딕"/>
                    <a:sym typeface="맑은 고딕"/>
                  </a:rPr>
                  <a:t>본 연구의 목적</a:t>
                </a:r>
              </a:p>
            </p:txBody>
          </p:sp>
          <p:cxnSp>
            <p:nvCxnSpPr>
              <p:cNvPr id="6" name="직선 연결선 10"/>
              <p:cNvCxnSpPr/>
              <p:nvPr/>
            </p:nvCxnSpPr>
            <p:spPr>
              <a:xfrm>
                <a:off x="2752941" y="1881238"/>
                <a:ext cx="3355718" cy="0"/>
              </a:xfrm>
              <a:prstGeom prst="line">
                <a:avLst/>
              </a:prstGeom>
              <a:ln w="9525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0" name="그룹 20"/>
            <p:cNvGrpSpPr/>
            <p:nvPr/>
          </p:nvGrpSpPr>
          <p:grpSpPr>
            <a:xfrm>
              <a:off x="5799457" y="1528012"/>
              <a:ext cx="3109256" cy="360000"/>
              <a:chOff x="2752941" y="1521238"/>
              <a:chExt cx="3355718" cy="360000"/>
            </a:xfrm>
          </p:grpSpPr>
          <p:sp>
            <p:nvSpPr>
              <p:cNvPr id="8" name="직사각형 21"/>
              <p:cNvSpPr/>
              <p:nvPr/>
            </p:nvSpPr>
            <p:spPr bwMode="gray">
              <a:xfrm>
                <a:off x="2752941" y="1521238"/>
                <a:ext cx="3355718" cy="360000"/>
              </a:xfrm>
              <a:prstGeom prst="rect">
                <a:avLst/>
              </a:prstGeom>
              <a:noFill/>
              <a:ln w="12700" algn="ctr">
                <a:noFill/>
                <a:miter lim="800000"/>
                <a:headEnd/>
                <a:tailEnd/>
              </a:ln>
              <a:effectLst/>
            </p:spPr>
            <p:txBody>
              <a:bodyPr wrap="square" lIns="90488" tIns="44450" rIns="90488" bIns="44450" rtlCol="0" anchor="ctr"/>
              <a:lstStyle/>
              <a:p>
                <a:pPr algn="ctr" latinLnBrk="0">
                  <a:spcBef>
                    <a:spcPct val="20000"/>
                  </a:spcBef>
                </a:pPr>
                <a:r>
                  <a:rPr lang="ko-KR" altLang="en-US" sz="1400" b="1" spc="-150">
                    <a:gradFill>
                      <a:gsLst>
                        <a:gs pos="0">
                          <a:schemeClr val="tx1">
                            <a:lumMod val="85000"/>
                            <a:lumOff val="15000"/>
                          </a:schemeClr>
                        </a:gs>
                        <a:gs pos="100000">
                          <a:schemeClr val="tx1">
                            <a:lumMod val="85000"/>
                            <a:lumOff val="15000"/>
                          </a:schemeClr>
                        </a:gs>
                      </a:gsLst>
                      <a:lin ang="5400000" scaled="1"/>
                    </a:gradFill>
                    <a:uFillTx/>
                    <a:latin typeface="맑은 고딕"/>
                    <a:ea typeface="맑은 고딕"/>
                    <a:sym typeface="맑은 고딕"/>
                  </a:rPr>
                  <a:t>특히</a:t>
                </a:r>
                <a:r>
                  <a:rPr lang="en-US" altLang="ko-KR" sz="1400" b="1" spc="-150">
                    <a:gradFill>
                      <a:gsLst>
                        <a:gs pos="0">
                          <a:schemeClr val="tx1">
                            <a:lumMod val="85000"/>
                            <a:lumOff val="15000"/>
                          </a:schemeClr>
                        </a:gs>
                        <a:gs pos="100000">
                          <a:schemeClr val="tx1">
                            <a:lumMod val="85000"/>
                            <a:lumOff val="15000"/>
                          </a:schemeClr>
                        </a:gs>
                      </a:gsLst>
                      <a:lin ang="5400000" scaled="1"/>
                    </a:gradFill>
                    <a:uFillTx/>
                    <a:latin typeface="맑은 고딕"/>
                    <a:ea typeface="맑은 고딕"/>
                    <a:sym typeface="맑은 고딕"/>
                  </a:rPr>
                  <a:t>, </a:t>
                </a:r>
                <a:r>
                  <a:rPr lang="ko-KR" altLang="en-US" sz="1400" b="1" spc="-150">
                    <a:gradFill>
                      <a:gsLst>
                        <a:gs pos="0">
                          <a:schemeClr val="tx1">
                            <a:lumMod val="85000"/>
                            <a:lumOff val="15000"/>
                          </a:schemeClr>
                        </a:gs>
                        <a:gs pos="100000">
                          <a:schemeClr val="tx1">
                            <a:lumMod val="85000"/>
                            <a:lumOff val="15000"/>
                          </a:schemeClr>
                        </a:gs>
                      </a:gsLst>
                      <a:lin ang="5400000" scaled="1"/>
                    </a:gradFill>
                    <a:uFillTx/>
                    <a:latin typeface="맑은 고딕"/>
                    <a:ea typeface="맑은 고딕"/>
                    <a:sym typeface="맑은 고딕"/>
                  </a:rPr>
                  <a:t>연구를 통해 밝히고자 하는 점 </a:t>
                </a:r>
              </a:p>
            </p:txBody>
          </p:sp>
          <p:cxnSp>
            <p:nvCxnSpPr>
              <p:cNvPr id="9" name="직선 연결선 22"/>
              <p:cNvCxnSpPr/>
              <p:nvPr/>
            </p:nvCxnSpPr>
            <p:spPr>
              <a:xfrm>
                <a:off x="2752941" y="1881238"/>
                <a:ext cx="3355718" cy="0"/>
              </a:xfrm>
              <a:prstGeom prst="line">
                <a:avLst/>
              </a:prstGeom>
              <a:ln w="9525">
                <a:solidFill>
                  <a:schemeClr val="bg1">
                    <a:lumMod val="50000"/>
                  </a:schemeClr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1" name="Rectangle 18"/>
            <p:cNvSpPr>
              <a:spLocks noChangeArrowheads="1"/>
            </p:cNvSpPr>
            <p:nvPr/>
          </p:nvSpPr>
          <p:spPr bwMode="gray">
            <a:xfrm>
              <a:off x="646889" y="2166952"/>
              <a:ext cx="4298605" cy="3954203"/>
            </a:xfrm>
            <a:prstGeom prst="rect">
              <a:avLst/>
            </a:prstGeom>
            <a:solidFill>
              <a:sysClr val="window" lastClr="FFFFFF"/>
            </a:solidFill>
            <a:ln w="12700" algn="ctr">
              <a:solidFill>
                <a:srgbClr val="000000"/>
              </a:solidFill>
              <a:miter lim="800000"/>
              <a:headEnd/>
              <a:tailEnd/>
            </a:ln>
            <a:effectLst/>
          </p:spPr>
          <p:txBody>
            <a:bodyPr lIns="90488" tIns="79200" rIns="90488" bIns="79200" anchor="ctr">
              <a:noAutofit/>
            </a:bodyPr>
            <a:lstStyle/>
            <a:p>
              <a:pPr marL="265113" lvl="0" indent="-265113" defTabSz="762000" fontAlgn="base" latinLnBrk="0">
                <a:lnSpc>
                  <a:spcPct val="150000"/>
                </a:lnSpc>
                <a:spcBef>
                  <a:spcPct val="100000"/>
                </a:spcBef>
                <a:spcAft>
                  <a:spcPct val="0"/>
                </a:spcAft>
                <a:buSzPct val="120000"/>
                <a:buFont typeface="Wingdings"/>
                <a:buChar char="§"/>
                <a:defRPr>
                  <a:uFillTx/>
                </a:defRPr>
              </a:pPr>
              <a:r>
                <a:rPr lang="ko-KR" altLang="en-US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빠르게 변화하는 환경에 </a:t>
              </a:r>
              <a:r>
                <a:rPr lang="ko-KR" altLang="en-US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기업이 생존하기 위해 여러 </a:t>
              </a:r>
              <a:r>
                <a:rPr lang="en-US" altLang="ko-KR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ICT</a:t>
              </a:r>
              <a:r>
                <a:rPr lang="ko-KR" altLang="en-US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프로젝트를 수행하고 있는데 이러한</a:t>
              </a:r>
              <a:r>
                <a:rPr lang="en-US" altLang="ko-KR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 SI</a:t>
              </a:r>
              <a:r>
                <a:rPr lang="ko-KR" altLang="en-US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프로젝트를 성공하기 위해 여러가지 리스크가 프로젝트의 성공에 미치는 영향을 분석하고자 한다</a:t>
              </a:r>
              <a:r>
                <a:rPr lang="en-US" altLang="ko-KR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.</a:t>
              </a:r>
            </a:p>
            <a:p>
              <a:pPr marL="265113" lvl="0" indent="-265113" defTabSz="762000" fontAlgn="base" latinLnBrk="0">
                <a:lnSpc>
                  <a:spcPct val="150000"/>
                </a:lnSpc>
                <a:spcBef>
                  <a:spcPct val="100000"/>
                </a:spcBef>
                <a:spcAft>
                  <a:spcPct val="0"/>
                </a:spcAft>
                <a:buSzPct val="120000"/>
                <a:buFont typeface="Wingdings"/>
                <a:buChar char="§"/>
                <a:defRPr>
                  <a:uFillTx/>
                </a:defRPr>
              </a:pPr>
              <a:r>
                <a:rPr lang="ko-KR" altLang="en-US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프로젝트의 관리 성과인 범위</a:t>
              </a:r>
              <a:r>
                <a:rPr lang="en-US" altLang="ko-KR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, </a:t>
              </a:r>
              <a:r>
                <a:rPr lang="ko-KR" altLang="en-US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일정 외에 완료 성과인  </a:t>
              </a:r>
              <a:r>
                <a:rPr lang="en-US" altLang="ko-KR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‘</a:t>
              </a:r>
              <a:r>
                <a:rPr lang="ko-KR" altLang="en-US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고객의 만족도</a:t>
              </a:r>
              <a:r>
                <a:rPr lang="en-US" altLang="ko-KR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’</a:t>
              </a:r>
              <a:r>
                <a:rPr lang="ko-KR" altLang="en-US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도 프로젝트 성과 요인으로 분석하고자 한다</a:t>
              </a:r>
              <a:r>
                <a:rPr lang="en-US" altLang="ko-KR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.</a:t>
              </a:r>
              <a:r>
                <a:rPr lang="ko-KR" altLang="en-US" sz="120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 </a:t>
              </a:r>
              <a:endParaRPr lang="en-US" altLang="ko-KR" sz="1200" spc="-100" dirty="0">
                <a:gradFill>
                  <a:gsLst>
                    <a:gs pos="0">
                      <a:prstClr val="black">
                        <a:lumMod val="85000"/>
                        <a:lumOff val="15000"/>
                      </a:prstClr>
                    </a:gs>
                    <a:gs pos="100000">
                      <a:prstClr val="black">
                        <a:lumMod val="85000"/>
                        <a:lumOff val="15000"/>
                      </a:prst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endParaRPr>
            </a:p>
            <a:p>
              <a:pPr marL="265113" lvl="0" indent="-265113" defTabSz="762000" fontAlgn="base" latinLnBrk="0">
                <a:lnSpc>
                  <a:spcPct val="150000"/>
                </a:lnSpc>
                <a:spcBef>
                  <a:spcPct val="100000"/>
                </a:spcBef>
                <a:spcAft>
                  <a:spcPct val="0"/>
                </a:spcAft>
                <a:buSzPct val="120000"/>
                <a:buFont typeface="Wingdings"/>
                <a:buChar char="§"/>
                <a:defRPr>
                  <a:uFillTx/>
                </a:defRPr>
              </a:pPr>
              <a:r>
                <a:rPr lang="ko-KR" altLang="en-US" sz="1200" kern="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프로젝트의 기본적인 범위</a:t>
              </a:r>
              <a:r>
                <a:rPr lang="en-US" altLang="ko-KR" sz="1200" kern="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, </a:t>
              </a:r>
              <a:r>
                <a:rPr lang="ko-KR" altLang="en-US" sz="1200" kern="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일정</a:t>
              </a:r>
              <a:r>
                <a:rPr lang="en-US" altLang="ko-KR" sz="1200" kern="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, </a:t>
              </a:r>
              <a:r>
                <a:rPr lang="ko-KR" altLang="en-US" sz="1200" kern="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품질 이외에도 여러 가지 환경적인 요인들 중 </a:t>
              </a:r>
              <a:r>
                <a:rPr lang="en-US" altLang="ko-KR" sz="1200" kern="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PM</a:t>
              </a:r>
              <a:r>
                <a:rPr lang="ko-KR" altLang="en-US" sz="1200" kern="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의 역량이 프로젝트 성과에 영향을 미치는지 분석하고자 한다</a:t>
              </a:r>
              <a:r>
                <a:rPr lang="en-US" altLang="ko-KR" sz="1200" kern="0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.</a:t>
              </a:r>
              <a:endParaRPr lang="ko-KR" altLang="en-US" sz="1200" kern="0" spc="-10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</a:endParaRPr>
            </a:p>
          </p:txBody>
        </p:sp>
        <p:sp>
          <p:nvSpPr>
            <p:cNvPr id="13" name="모서리가 둥근 직사각형 5"/>
            <p:cNvSpPr/>
            <p:nvPr/>
          </p:nvSpPr>
          <p:spPr>
            <a:xfrm>
              <a:off x="5641848" y="2190865"/>
              <a:ext cx="3831336" cy="1247279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63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228600" lvl="0" indent="-228600" defTabSz="762000" latinLnBrk="0">
                <a:lnSpc>
                  <a:spcPct val="150000"/>
                </a:lnSpc>
                <a:spcBef>
                  <a:spcPct val="100000"/>
                </a:spcBef>
                <a:spcAft>
                  <a:spcPts val="600"/>
                </a:spcAft>
                <a:buSzPct val="120000"/>
                <a:buFontTx/>
                <a:buAutoNum type="arabicPeriod"/>
                <a:defRPr>
                  <a:uFillTx/>
                </a:defRPr>
              </a:pPr>
              <a:r>
                <a:rPr lang="ko-KR" altLang="en-US" sz="1200" b="1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프로젝트의 초기에 식별할 수 있는 리스크를 알아보고</a:t>
              </a:r>
              <a:r>
                <a:rPr lang="en-US" altLang="ko-KR" sz="1200" b="1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,</a:t>
              </a:r>
              <a:r>
                <a:rPr lang="ko-KR" altLang="en-US" sz="1200" b="1" spc="-10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 초기 </a:t>
              </a:r>
              <a:r>
                <a:rPr lang="ko-KR" altLang="en-US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리스크가 프로젝트 성과에 영향을 미치는지 밝히고자 함</a:t>
              </a:r>
              <a:endParaRPr lang="en-US" altLang="ko-KR" sz="1200" b="1" spc="-100" dirty="0">
                <a:gradFill>
                  <a:gsLst>
                    <a:gs pos="0">
                      <a:prstClr val="black">
                        <a:lumMod val="85000"/>
                        <a:lumOff val="15000"/>
                      </a:prstClr>
                    </a:gs>
                    <a:gs pos="100000">
                      <a:prstClr val="black">
                        <a:lumMod val="85000"/>
                        <a:lumOff val="15000"/>
                      </a:prstClr>
                    </a:gs>
                  </a:gsLst>
                  <a:lin ang="5400000" scaled="1"/>
                </a:gradFill>
                <a:uFillTx/>
                <a:latin typeface="맑은 고딕"/>
              </a:endParaRPr>
            </a:p>
          </p:txBody>
        </p:sp>
        <p:sp>
          <p:nvSpPr>
            <p:cNvPr id="14" name="모서리가 둥근 직사각형 23"/>
            <p:cNvSpPr/>
            <p:nvPr/>
          </p:nvSpPr>
          <p:spPr>
            <a:xfrm>
              <a:off x="5641848" y="3533423"/>
              <a:ext cx="3831336" cy="1247279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63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228600" lvl="0" indent="-228600" defTabSz="762000" latinLnBrk="0">
                <a:lnSpc>
                  <a:spcPct val="150000"/>
                </a:lnSpc>
                <a:spcBef>
                  <a:spcPct val="100000"/>
                </a:spcBef>
                <a:spcAft>
                  <a:spcPts val="600"/>
                </a:spcAft>
                <a:buSzPct val="120000"/>
                <a:buFont typeface="+mj-lt"/>
                <a:buAutoNum type="arabicPeriod" startAt="2"/>
                <a:defRPr>
                  <a:uFillTx/>
                </a:defRPr>
              </a:pPr>
              <a:r>
                <a:rPr lang="ko-KR" altLang="en-US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프로젝트의 성과로 범위</a:t>
              </a:r>
              <a:r>
                <a:rPr lang="en-US" altLang="ko-KR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, </a:t>
              </a:r>
              <a:r>
                <a:rPr lang="ko-KR" altLang="en-US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latin typeface="맑은 고딕"/>
                </a:rPr>
                <a:t>일정 외에 최종 산출물인 </a:t>
              </a:r>
              <a:r>
                <a:rPr lang="en-US" altLang="ko-KR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latin typeface="맑은 고딕"/>
                </a:rPr>
                <a:t>Product</a:t>
              </a:r>
              <a:r>
                <a:rPr lang="ko-KR" altLang="en-US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latin typeface="맑은 고딕"/>
                </a:rPr>
                <a:t>에 대한 </a:t>
              </a:r>
              <a:r>
                <a:rPr lang="en-US" altLang="ko-KR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latin typeface="맑은 고딕"/>
                </a:rPr>
                <a:t>‘</a:t>
              </a:r>
              <a:r>
                <a:rPr lang="ko-KR" altLang="en-US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latin typeface="맑은 고딕"/>
                </a:rPr>
                <a:t>고객의 만족도</a:t>
              </a:r>
              <a:r>
                <a:rPr lang="en-US" altLang="ko-KR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latin typeface="맑은 고딕"/>
                </a:rPr>
                <a:t>’</a:t>
              </a:r>
              <a:r>
                <a:rPr lang="ko-KR" altLang="en-US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latin typeface="맑은 고딕"/>
                </a:rPr>
                <a:t>도 프로젝트 성과로 보고 리스크와의 상관관계를 밝히고자 함</a:t>
              </a:r>
              <a:endParaRPr lang="en-US" altLang="ko-KR" sz="1200" b="1" spc="-100" dirty="0">
                <a:gradFill>
                  <a:gsLst>
                    <a:gs pos="0">
                      <a:schemeClr val="tx1">
                        <a:lumMod val="85000"/>
                        <a:lumOff val="1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1"/>
                </a:gradFill>
                <a:latin typeface="맑은 고딕"/>
              </a:endParaRPr>
            </a:p>
          </p:txBody>
        </p:sp>
        <p:sp>
          <p:nvSpPr>
            <p:cNvPr id="15" name="모서리가 둥근 직사각형 27"/>
            <p:cNvSpPr/>
            <p:nvPr/>
          </p:nvSpPr>
          <p:spPr>
            <a:xfrm>
              <a:off x="5641848" y="4873876"/>
              <a:ext cx="3831336" cy="1247279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635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228600" lvl="0" indent="-228600" defTabSz="762000" latinLnBrk="0">
                <a:lnSpc>
                  <a:spcPct val="150000"/>
                </a:lnSpc>
                <a:spcBef>
                  <a:spcPct val="100000"/>
                </a:spcBef>
                <a:spcAft>
                  <a:spcPts val="600"/>
                </a:spcAft>
                <a:buSzPct val="120000"/>
                <a:buFont typeface="+mj-lt"/>
                <a:buAutoNum type="arabicPeriod" startAt="3"/>
                <a:defRPr>
                  <a:uFillTx/>
                </a:defRPr>
              </a:pPr>
              <a:r>
                <a:rPr lang="ko-KR" altLang="en-US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프로젝트의 관리자</a:t>
              </a:r>
              <a:r>
                <a:rPr lang="en-US" altLang="ko-KR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(PM)</a:t>
              </a:r>
              <a:r>
                <a:rPr lang="ko-KR" altLang="en-US" sz="1200" b="1" spc="-100" dirty="0">
                  <a:gradFill>
                    <a:gsLst>
                      <a:gs pos="0">
                        <a:schemeClr val="tx1">
                          <a:lumMod val="85000"/>
                          <a:lumOff val="15000"/>
                        </a:schemeClr>
                      </a:gs>
                      <a:gs pos="100000">
                        <a:schemeClr val="tx1">
                          <a:lumMod val="85000"/>
                          <a:lumOff val="15000"/>
                        </a:scheme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의 역량에 따라 프로젝트 리스크가 프로젝트 성과에 미치는 영향에 차이가 있을 수 있는지 밝히고자 함</a:t>
              </a:r>
              <a:endParaRPr lang="en-US" altLang="ko-KR" sz="1200" b="1" spc="-100" dirty="0">
                <a:gradFill>
                  <a:gsLst>
                    <a:gs pos="0">
                      <a:schemeClr val="tx1">
                        <a:lumMod val="85000"/>
                        <a:lumOff val="1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1"/>
                </a:gradFill>
                <a:uFillTx/>
                <a:latin typeface="맑은 고딕"/>
              </a:endParaRPr>
            </a:p>
          </p:txBody>
        </p:sp>
      </p:grpSp>
      <p:grpSp>
        <p:nvGrpSpPr>
          <p:cNvPr id="23" name="그룹 25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8" name="오각형 28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</a:endParaRPr>
            </a:p>
          </p:txBody>
        </p:sp>
        <p:sp>
          <p:nvSpPr>
            <p:cNvPr id="19" name="오각형 29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</a:endParaRPr>
            </a:p>
          </p:txBody>
        </p:sp>
        <p:sp>
          <p:nvSpPr>
            <p:cNvPr id="20" name="오각형 30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solidFill>
              <a:schemeClr val="bg1">
                <a:lumMod val="50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prstClr val="whiteSmoke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prstClr val="whiteSmoke"/>
                </a:solidFill>
                <a:uFillTx/>
                <a:latin typeface="맑은 고딕"/>
              </a:endParaRPr>
            </a:p>
          </p:txBody>
        </p:sp>
        <p:sp>
          <p:nvSpPr>
            <p:cNvPr id="21" name="오각형 31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22" name="오각형 32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/>
          </p:cNvSpPr>
          <p:nvPr/>
        </p:nvSpPr>
        <p:spPr bwMode="auto">
          <a:xfrm>
            <a:off x="481494" y="1091801"/>
            <a:ext cx="8928000" cy="309252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1588" indent="0" algn="l" fontAlgn="base" latinLnBrk="0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defRPr lang="ko-KR" altLang="en-US" sz="1400" b="1" kern="1200" spc="-150">
                <a:gradFill>
                  <a:gsLst>
                    <a:gs pos="0">
                      <a:schemeClr val="tx1">
                        <a:lumMod val="85000"/>
                        <a:lumOff val="1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  <a:cs typeface="+mn-cs"/>
              </a:defRPr>
            </a:lvl1pPr>
            <a:lvl2pPr algn="l" fontAlgn="base" latinLnBrk="1">
              <a:spcBef>
                <a:spcPct val="0"/>
              </a:spcBef>
              <a:spcAft>
                <a:spcPct val="0"/>
              </a:spcAft>
              <a:defRPr lang="ko-KR" altLang="en-US" sz="1400" b="1" kern="1200" spc="-150">
                <a:gradFill>
                  <a:gsLst>
                    <a:gs pos="0">
                      <a:schemeClr val="tx1">
                        <a:lumMod val="85000"/>
                        <a:lumOff val="1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  <a:cs typeface="+mn-cs"/>
              </a:defRPr>
            </a:lvl2pPr>
            <a:lvl3pPr algn="l" fontAlgn="base" latinLnBrk="1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2"/>
                </a:solidFill>
                <a:uFillTx/>
                <a:latin typeface="맑은 고딕"/>
                <a:ea typeface="맑은 고딕"/>
              </a:defRPr>
            </a:lvl3pPr>
            <a:lvl4pPr algn="l" fontAlgn="base" latinLnBrk="1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2"/>
                </a:solidFill>
                <a:uFillTx/>
                <a:latin typeface="맑은 고딕"/>
                <a:ea typeface="맑은 고딕"/>
              </a:defRPr>
            </a:lvl4pPr>
            <a:lvl5pPr algn="l" fontAlgn="base" latinLnBrk="1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2"/>
                </a:solidFill>
                <a:uFillTx/>
                <a:latin typeface="맑은 고딕"/>
                <a:ea typeface="맑은 고딕"/>
              </a:defRPr>
            </a:lvl5pPr>
            <a:lvl6pPr marL="457200" algn="ctr" fontAlgn="base" latinLnBrk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uFillTx/>
                <a:latin typeface="굴림"/>
                <a:ea typeface="굴림"/>
              </a:defRPr>
            </a:lvl6pPr>
            <a:lvl7pPr marL="914400" algn="ctr" fontAlgn="base" latinLnBrk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uFillTx/>
                <a:latin typeface="굴림"/>
                <a:ea typeface="굴림"/>
              </a:defRPr>
            </a:lvl7pPr>
            <a:lvl8pPr marL="1371600" algn="ctr" fontAlgn="base" latinLnBrk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uFillTx/>
                <a:latin typeface="굴림"/>
                <a:ea typeface="굴림"/>
              </a:defRPr>
            </a:lvl8pPr>
            <a:lvl9pPr marL="1828800" algn="ctr" fontAlgn="base" latinLnBrk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uFillTx/>
                <a:latin typeface="굴림"/>
                <a:ea typeface="굴림"/>
              </a:defRPr>
            </a:lvl9pPr>
          </a:lstStyle>
          <a:p>
            <a:pPr marL="1588" marR="0" lvl="0" indent="0" algn="l" defTabSz="914400" fontAlgn="base" latinLnBrk="0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ko-KR" altLang="en-US" spc="-70">
                <a:gradFill>
                  <a:gsLst>
                    <a:gs pos="0">
                      <a:prstClr val="black">
                        <a:lumMod val="65000"/>
                        <a:lumOff val="35000"/>
                      </a:prstClr>
                    </a:gs>
                    <a:gs pos="100000">
                      <a:prstClr val="black">
                        <a:lumMod val="65000"/>
                        <a:lumOff val="35000"/>
                      </a:prstClr>
                    </a:gs>
                  </a:gsLst>
                  <a:lin ang="5400000" scaled="1"/>
                </a:gradFill>
                <a:uFillTx/>
              </a:rPr>
              <a:t>앞서 제시한 본 연구의 목적을 달성하기 위하여 다음과 같은 연구질문을 제시하고 실증적 연구를 진행 함 </a:t>
            </a:r>
          </a:p>
        </p:txBody>
      </p:sp>
      <p:grpSp>
        <p:nvGrpSpPr>
          <p:cNvPr id="6" name="그룹 22"/>
          <p:cNvGrpSpPr/>
          <p:nvPr/>
        </p:nvGrpSpPr>
        <p:grpSpPr>
          <a:xfrm>
            <a:off x="1032516" y="2004457"/>
            <a:ext cx="7294862" cy="692497"/>
            <a:chOff x="799484" y="1381069"/>
            <a:chExt cx="5218805" cy="692497"/>
          </a:xfrm>
        </p:grpSpPr>
        <p:sp>
          <p:nvSpPr>
            <p:cNvPr id="4" name="직사각형 13"/>
            <p:cNvSpPr/>
            <p:nvPr/>
          </p:nvSpPr>
          <p:spPr>
            <a:xfrm>
              <a:off x="1192537" y="1381069"/>
              <a:ext cx="4825752" cy="692497"/>
            </a:xfrm>
            <a:prstGeom prst="rect">
              <a:avLst/>
            </a:prstGeom>
          </p:spPr>
          <p:txBody>
            <a:bodyPr wrap="square" anchor="ctr">
              <a:spAutoFit/>
            </a:bodyPr>
            <a:lstStyle/>
            <a:p>
              <a:pPr marL="35992" lvl="1" fontAlgn="ctr">
                <a:lnSpc>
                  <a:spcPct val="150000"/>
                </a:lnSpc>
                <a:spcBef>
                  <a:spcPct val="0"/>
                </a:spcBef>
                <a:defRPr>
                  <a:uFillTx/>
                </a:defRPr>
              </a:pP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프로젝트 초기 리스크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(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범위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, 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일정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, 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품질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)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가 프로젝트 성과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(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최종 범위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, 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일정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, 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고객만족도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)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에 영향을 미칠 것인가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?</a:t>
              </a:r>
            </a:p>
          </p:txBody>
        </p:sp>
        <p:sp>
          <p:nvSpPr>
            <p:cNvPr id="5" name="타원 20"/>
            <p:cNvSpPr/>
            <p:nvPr/>
          </p:nvSpPr>
          <p:spPr bwMode="gray">
            <a:xfrm>
              <a:off x="799484" y="1606020"/>
              <a:ext cx="360040" cy="360040"/>
            </a:xfrm>
            <a:prstGeom prst="ellipse">
              <a:avLst/>
            </a:prstGeom>
            <a:solidFill>
              <a:schemeClr val="bg1"/>
            </a:solidFill>
            <a:ln w="38100" algn="ctr">
              <a:solidFill>
                <a:schemeClr val="accent5">
                  <a:lumMod val="75000"/>
                </a:schemeClr>
              </a:solidFill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>
                <a:spcBef>
                  <a:spcPct val="20000"/>
                </a:spcBef>
              </a:pPr>
              <a:r>
                <a:rPr lang="en-US" altLang="ko-KR" sz="1300" b="1" i="1" kern="0" dirty="0">
                  <a:solidFill>
                    <a:schemeClr val="accent5">
                      <a:lumMod val="75000"/>
                    </a:schemeClr>
                  </a:solidFill>
                  <a:uFillTx/>
                  <a:latin typeface="맑은 고딕"/>
                  <a:ea typeface="맑은 고딕"/>
                  <a:sym typeface="맑은 고딕"/>
                </a:rPr>
                <a:t>1</a:t>
              </a:r>
              <a:endParaRPr lang="ko-KR" altLang="en-US" sz="1300" b="1" i="1" kern="0" dirty="0">
                <a:solidFill>
                  <a:schemeClr val="accent5">
                    <a:lumMod val="75000"/>
                  </a:schemeClr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</p:grpSp>
      <p:sp>
        <p:nvSpPr>
          <p:cNvPr id="24" name="Line 57"/>
          <p:cNvSpPr>
            <a:spLocks/>
          </p:cNvSpPr>
          <p:nvPr/>
        </p:nvSpPr>
        <p:spPr bwMode="auto">
          <a:xfrm>
            <a:off x="1549551" y="2996952"/>
            <a:ext cx="6652350" cy="0"/>
          </a:xfrm>
          <a:prstGeom prst="line">
            <a:avLst/>
          </a:prstGeom>
          <a:noFill/>
          <a:ln w="6350">
            <a:solidFill>
              <a:srgbClr val="C0C0C0"/>
            </a:solidFill>
            <a:prstDash val="dash"/>
            <a:round/>
            <a:headEnd/>
            <a:tailEnd/>
          </a:ln>
        </p:spPr>
        <p:txBody>
          <a:bodyPr wrap="none" anchor="ctr"/>
          <a:lstStyle/>
          <a:p>
            <a:endParaRPr lang="ko-KR" altLang="en-US">
              <a:solidFill>
                <a:prstClr val="black"/>
              </a:solidFill>
              <a:uFillTx/>
              <a:latin typeface="+mn-ea"/>
              <a:ea typeface="맑은 고딕"/>
            </a:endParaRPr>
          </a:p>
        </p:txBody>
      </p:sp>
      <p:sp>
        <p:nvSpPr>
          <p:cNvPr id="26" name="Line 57"/>
          <p:cNvSpPr>
            <a:spLocks/>
          </p:cNvSpPr>
          <p:nvPr/>
        </p:nvSpPr>
        <p:spPr bwMode="auto">
          <a:xfrm>
            <a:off x="1549551" y="4149080"/>
            <a:ext cx="6652350" cy="0"/>
          </a:xfrm>
          <a:prstGeom prst="line">
            <a:avLst/>
          </a:prstGeom>
          <a:noFill/>
          <a:ln w="6350">
            <a:solidFill>
              <a:srgbClr val="C0C0C0"/>
            </a:solidFill>
            <a:prstDash val="dash"/>
            <a:round/>
            <a:headEnd/>
            <a:tailEnd/>
          </a:ln>
        </p:spPr>
        <p:txBody>
          <a:bodyPr wrap="none" anchor="ctr"/>
          <a:lstStyle/>
          <a:p>
            <a:endParaRPr lang="ko-KR" altLang="en-US">
              <a:solidFill>
                <a:prstClr val="black"/>
              </a:solidFill>
              <a:uFillTx/>
              <a:latin typeface="+mn-ea"/>
              <a:ea typeface="맑은 고딕"/>
            </a:endParaRPr>
          </a:p>
        </p:txBody>
      </p:sp>
      <p:sp>
        <p:nvSpPr>
          <p:cNvPr id="32" name="Rectangle 3"/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3.  </a:t>
            </a:r>
            <a:r>
              <a:rPr lang="ko-KR" altLang="en-US" b="1" spc="-15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 질문</a:t>
            </a:r>
            <a:r>
              <a:rPr lang="en-US" altLang="ko-KR" sz="2400" b="1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	</a:t>
            </a:r>
            <a:endParaRPr lang="en-US" altLang="ko-KR" sz="2000" b="1" spc="-15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grpSp>
        <p:nvGrpSpPr>
          <p:cNvPr id="36" name="그룹 45"/>
          <p:cNvGrpSpPr/>
          <p:nvPr/>
        </p:nvGrpSpPr>
        <p:grpSpPr>
          <a:xfrm>
            <a:off x="1032516" y="3117751"/>
            <a:ext cx="7212060" cy="692497"/>
            <a:chOff x="799484" y="1382812"/>
            <a:chExt cx="6672959" cy="692497"/>
          </a:xfrm>
        </p:grpSpPr>
        <p:sp>
          <p:nvSpPr>
            <p:cNvPr id="34" name="직사각형 46"/>
            <p:cNvSpPr/>
            <p:nvPr/>
          </p:nvSpPr>
          <p:spPr>
            <a:xfrm>
              <a:off x="1192538" y="1382812"/>
              <a:ext cx="6279905" cy="692497"/>
            </a:xfrm>
            <a:prstGeom prst="rect">
              <a:avLst/>
            </a:prstGeom>
          </p:spPr>
          <p:txBody>
            <a:bodyPr wrap="square" anchor="ctr">
              <a:spAutoFit/>
            </a:bodyPr>
            <a:lstStyle/>
            <a:p>
              <a:pPr marL="35992" lvl="1" fontAlgn="ctr">
                <a:lnSpc>
                  <a:spcPct val="150000"/>
                </a:lnSpc>
                <a:spcBef>
                  <a:spcPct val="0"/>
                </a:spcBef>
                <a:defRPr>
                  <a:uFillTx/>
                </a:defRPr>
              </a:pP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</a:rPr>
                <a:t>프로젝트 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관리자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(PM)</a:t>
              </a:r>
              <a:r>
                <a:rPr lang="ko-KR" altLang="en-US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의 역량에 따라 프로젝트 초기 리스크가 프로젝트의 최종적인 성과에 미치는 영향에 차이가 있을 것인가</a:t>
              </a:r>
              <a:r>
                <a:rPr lang="en-US" altLang="ko-KR" sz="1300" b="1" spc="-70" dirty="0">
                  <a:gradFill>
                    <a:gsLst>
                      <a:gs pos="0">
                        <a:sysClr val="windowText" lastClr="000000">
                          <a:lumMod val="85000"/>
                          <a:lumOff val="15000"/>
                        </a:sysClr>
                      </a:gs>
                      <a:gs pos="100000">
                        <a:sysClr val="windowText" lastClr="000000">
                          <a:lumMod val="85000"/>
                          <a:lumOff val="15000"/>
                        </a:sysClr>
                      </a:gs>
                    </a:gsLst>
                    <a:lin ang="5400000" scaled="1"/>
                  </a:gradFill>
                  <a:latin typeface="맑은 고딕"/>
                  <a:ea typeface="맑은 고딕"/>
                </a:rPr>
                <a:t>?</a:t>
              </a:r>
              <a:endParaRPr lang="en-US" altLang="ko-KR" sz="1300" b="1" spc="-70" dirty="0">
                <a:gradFill>
                  <a:gsLst>
                    <a:gs pos="0">
                      <a:sysClr val="windowText" lastClr="000000">
                        <a:lumMod val="85000"/>
                        <a:lumOff val="15000"/>
                      </a:sysClr>
                    </a:gs>
                    <a:gs pos="100000">
                      <a:sysClr val="windowText" lastClr="000000">
                        <a:lumMod val="85000"/>
                        <a:lumOff val="15000"/>
                      </a:sys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</a:endParaRPr>
            </a:p>
          </p:txBody>
        </p:sp>
        <p:sp>
          <p:nvSpPr>
            <p:cNvPr id="35" name="타원 47"/>
            <p:cNvSpPr/>
            <p:nvPr/>
          </p:nvSpPr>
          <p:spPr bwMode="gray">
            <a:xfrm>
              <a:off x="799484" y="1603686"/>
              <a:ext cx="360040" cy="360040"/>
            </a:xfrm>
            <a:prstGeom prst="ellipse">
              <a:avLst/>
            </a:prstGeom>
            <a:solidFill>
              <a:schemeClr val="bg1"/>
            </a:solidFill>
            <a:ln w="38100" algn="ctr">
              <a:solidFill>
                <a:schemeClr val="accent5">
                  <a:lumMod val="75000"/>
                </a:schemeClr>
              </a:solidFill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>
                <a:spcBef>
                  <a:spcPct val="20000"/>
                </a:spcBef>
              </a:pPr>
              <a:r>
                <a:rPr lang="en-US" altLang="ko-KR" sz="1300" b="1" i="1" kern="0">
                  <a:solidFill>
                    <a:schemeClr val="accent5">
                      <a:lumMod val="75000"/>
                    </a:schemeClr>
                  </a:solidFill>
                  <a:uFillTx/>
                  <a:latin typeface="맑은 고딕"/>
                  <a:ea typeface="맑은 고딕"/>
                  <a:sym typeface="맑은 고딕"/>
                </a:rPr>
                <a:t>2</a:t>
              </a:r>
              <a:endParaRPr lang="ko-KR" altLang="en-US" sz="1300" b="1" i="1" kern="0">
                <a:solidFill>
                  <a:schemeClr val="accent5">
                    <a:lumMod val="75000"/>
                  </a:schemeClr>
                </a:solidFill>
                <a:uFillTx/>
                <a:latin typeface="맑은 고딕"/>
                <a:ea typeface="맑은 고딕"/>
                <a:sym typeface="맑은 고딕"/>
              </a:endParaRPr>
            </a:p>
          </p:txBody>
        </p:sp>
      </p:grpSp>
      <p:grpSp>
        <p:nvGrpSpPr>
          <p:cNvPr id="51" name="그룹 32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46" name="오각형 52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</a:endParaRPr>
            </a:p>
          </p:txBody>
        </p:sp>
        <p:sp>
          <p:nvSpPr>
            <p:cNvPr id="47" name="오각형 53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</a:endParaRPr>
            </a:p>
          </p:txBody>
        </p:sp>
        <p:sp>
          <p:nvSpPr>
            <p:cNvPr id="48" name="오각형 54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solidFill>
              <a:schemeClr val="bg1">
                <a:lumMod val="50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prstClr val="whiteSmoke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prstClr val="whiteSmoke"/>
                </a:solidFill>
                <a:uFillTx/>
                <a:latin typeface="맑은 고딕"/>
              </a:endParaRPr>
            </a:p>
          </p:txBody>
        </p:sp>
        <p:sp>
          <p:nvSpPr>
            <p:cNvPr id="49" name="오각형 55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50" name="오각형 56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그룹 2"/>
          <p:cNvGrpSpPr/>
          <p:nvPr/>
        </p:nvGrpSpPr>
        <p:grpSpPr>
          <a:xfrm>
            <a:off x="617840" y="4040109"/>
            <a:ext cx="4140000" cy="716186"/>
            <a:chOff x="686420" y="2277441"/>
            <a:chExt cx="4140000" cy="716186"/>
          </a:xfrm>
        </p:grpSpPr>
        <p:sp>
          <p:nvSpPr>
            <p:cNvPr id="2" name="직사각형 58"/>
            <p:cNvSpPr/>
            <p:nvPr/>
          </p:nvSpPr>
          <p:spPr>
            <a:xfrm>
              <a:off x="686420" y="2277441"/>
              <a:ext cx="4140000" cy="716186"/>
            </a:xfrm>
            <a:prstGeom prst="rect">
              <a:avLst/>
            </a:prstGeom>
            <a:solidFill>
              <a:sysClr val="window" lastClr="FFFFFF"/>
            </a:solidFill>
            <a:ln w="9525">
              <a:solidFill>
                <a:sysClr val="windowText" lastClr="000000">
                  <a:lumMod val="50000"/>
                  <a:lumOff val="50000"/>
                </a:sys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lIns="126000" rIns="126000" rtlCol="0" anchor="ctr">
              <a:noAutofit/>
            </a:bodyPr>
            <a:lstStyle/>
            <a:p>
              <a:pPr marR="0" lvl="0" algn="ctr" defTabSz="914400" fontAlgn="base" latinLnBrk="0">
                <a:lnSpc>
                  <a:spcPct val="100000"/>
                </a:lnSpc>
                <a:spcBef>
                  <a:spcPts val="200"/>
                </a:spcBef>
                <a:spcAft>
                  <a:spcPct val="0"/>
                </a:spcAft>
                <a:buClrTx/>
                <a:buSzTx/>
                <a:buFontTx/>
                <a:buNone/>
                <a:defRPr>
                  <a:uFillTx/>
                </a:defRPr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선행연구를 고찰하고 개념의 이해를 탐구하여 </a:t>
              </a:r>
              <a:endParaRPr lang="en-US" altLang="ko-KR" sz="1200" b="1" kern="0" spc="-12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endParaRPr>
            </a:p>
            <a:p>
              <a:pPr marR="0" lvl="0" algn="ctr" defTabSz="914400" fontAlgn="base" latinLnBrk="0">
                <a:lnSpc>
                  <a:spcPct val="100000"/>
                </a:lnSpc>
                <a:spcBef>
                  <a:spcPts val="200"/>
                </a:spcBef>
                <a:spcAft>
                  <a:spcPct val="0"/>
                </a:spcAft>
                <a:buClrTx/>
                <a:buSzTx/>
                <a:buFontTx/>
                <a:buNone/>
                <a:defRPr>
                  <a:uFillTx/>
                </a:defRPr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연구의 근거와 의의를 찾고 연구의 이론적 토대를 마련</a:t>
              </a:r>
              <a:endParaRPr lang="en-US" altLang="ko-KR" sz="1200" b="1" kern="0" spc="-12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endParaRPr>
            </a:p>
            <a:p>
              <a:pPr marL="0" marR="0" lvl="0" indent="0" algn="ctr" defTabSz="914400" fontAlgn="base" latinLnBrk="0">
                <a:lnSpc>
                  <a:spcPct val="100000"/>
                </a:lnSpc>
                <a:spcBef>
                  <a:spcPts val="2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endParaRPr lang="en-US" altLang="ko-KR" sz="200" b="1" kern="0" spc="-12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endParaRPr>
            </a:p>
          </p:txBody>
        </p:sp>
        <p:sp>
          <p:nvSpPr>
            <p:cNvPr id="3" name="직사각형 62"/>
            <p:cNvSpPr/>
            <p:nvPr/>
          </p:nvSpPr>
          <p:spPr>
            <a:xfrm>
              <a:off x="686421" y="2301613"/>
              <a:ext cx="252000" cy="198000"/>
            </a:xfrm>
            <a:prstGeom prst="rect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" lastClr="FFFFFF">
                  <a:lumMod val="50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fontAlgn="base" latinLnBrk="0">
                <a:lnSpc>
                  <a:spcPct val="110000"/>
                </a:lnSpc>
                <a:spcBef>
                  <a:spcPts val="32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en-US" altLang="ko-KR" sz="1100" b="1" kern="0">
                  <a:solidFill>
                    <a:prstClr val="whiteSmoke"/>
                  </a:solidFill>
                  <a:uFillTx/>
                  <a:latin typeface="맑은 고딕"/>
                  <a:ea typeface="맑은 고딕"/>
                </a:rPr>
                <a:t>2</a:t>
              </a:r>
              <a:endParaRPr lang="ko-KR" altLang="en-US" sz="1100" b="1" i="0" u="none" kern="0" spc="0" normalizeH="0" baseline="0">
                <a:ln>
                  <a:noFill/>
                </a:ln>
                <a:solidFill>
                  <a:prstClr val="whiteSmoke"/>
                </a:solidFill>
                <a:effectLst/>
                <a:latin typeface="맑은 고딕"/>
                <a:ea typeface="맑은 고딕"/>
                <a:cs typeface="+mn-cs"/>
              </a:endParaRPr>
            </a:p>
          </p:txBody>
        </p:sp>
      </p:grpSp>
      <p:grpSp>
        <p:nvGrpSpPr>
          <p:cNvPr id="8" name="그룹 3"/>
          <p:cNvGrpSpPr/>
          <p:nvPr/>
        </p:nvGrpSpPr>
        <p:grpSpPr>
          <a:xfrm>
            <a:off x="617840" y="4979003"/>
            <a:ext cx="4140000" cy="720000"/>
            <a:chOff x="686420" y="3291683"/>
            <a:chExt cx="4140000" cy="720000"/>
          </a:xfrm>
        </p:grpSpPr>
        <p:sp>
          <p:nvSpPr>
            <p:cNvPr id="6" name="직사각형 57"/>
            <p:cNvSpPr/>
            <p:nvPr/>
          </p:nvSpPr>
          <p:spPr>
            <a:xfrm>
              <a:off x="686420" y="3291683"/>
              <a:ext cx="4140000" cy="720000"/>
            </a:xfrm>
            <a:prstGeom prst="rect">
              <a:avLst/>
            </a:prstGeom>
            <a:solidFill>
              <a:sysClr val="window" lastClr="FFFFFF"/>
            </a:solidFill>
            <a:ln w="9525">
              <a:solidFill>
                <a:sysClr val="windowText" lastClr="000000">
                  <a:lumMod val="50000"/>
                  <a:lumOff val="50000"/>
                </a:sys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lIns="126000" rIns="126000" rtlCol="0" anchor="ctr">
              <a:noAutofit/>
            </a:bodyPr>
            <a:lstStyle/>
            <a:p>
              <a:pPr algn="ctr" fontAlgn="base" latinLnBrk="0">
                <a:spcBef>
                  <a:spcPts val="200"/>
                </a:spcBef>
                <a:spcAft>
                  <a:spcPct val="0"/>
                </a:spcAft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선행연구의 연구모델과 변수들의 이론을 정립하여 </a:t>
              </a:r>
              <a:endParaRPr lang="en-US" altLang="ko-KR" sz="1200" b="1" kern="0" spc="-12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endParaRPr>
            </a:p>
            <a:p>
              <a:pPr algn="ctr" fontAlgn="base" latinLnBrk="0">
                <a:spcBef>
                  <a:spcPts val="200"/>
                </a:spcBef>
                <a:spcAft>
                  <a:spcPct val="0"/>
                </a:spcAft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구성개념 간의 관계를 고찰</a:t>
              </a:r>
            </a:p>
          </p:txBody>
        </p:sp>
        <p:sp>
          <p:nvSpPr>
            <p:cNvPr id="7" name="직사각형 63"/>
            <p:cNvSpPr/>
            <p:nvPr/>
          </p:nvSpPr>
          <p:spPr>
            <a:xfrm>
              <a:off x="686421" y="3318392"/>
              <a:ext cx="252000" cy="198000"/>
            </a:xfrm>
            <a:prstGeom prst="rect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" lastClr="FFFFFF">
                  <a:lumMod val="50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fontAlgn="base" latinLnBrk="0">
                <a:lnSpc>
                  <a:spcPct val="110000"/>
                </a:lnSpc>
                <a:spcBef>
                  <a:spcPts val="32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en-US" altLang="ko-KR" sz="1100" b="1" i="0" u="none" kern="0" spc="0" normalizeH="0" baseline="0">
                  <a:ln>
                    <a:noFill/>
                  </a:ln>
                  <a:solidFill>
                    <a:prstClr val="whiteSmoke"/>
                  </a:solidFill>
                  <a:effectLst/>
                  <a:latin typeface="맑은 고딕"/>
                  <a:ea typeface="맑은 고딕"/>
                  <a:cs typeface="+mn-cs"/>
                </a:rPr>
                <a:t>3</a:t>
              </a:r>
              <a:endParaRPr lang="ko-KR" altLang="en-US" sz="1100" b="1" i="0" u="none" kern="0" spc="0" normalizeH="0" baseline="0">
                <a:ln>
                  <a:noFill/>
                </a:ln>
                <a:solidFill>
                  <a:prstClr val="whiteSmoke"/>
                </a:solidFill>
                <a:effectLst/>
                <a:latin typeface="맑은 고딕"/>
                <a:ea typeface="맑은 고딕"/>
                <a:cs typeface="+mn-cs"/>
              </a:endParaRPr>
            </a:p>
          </p:txBody>
        </p:sp>
      </p:grpSp>
      <p:grpSp>
        <p:nvGrpSpPr>
          <p:cNvPr id="12" name="그룹 4"/>
          <p:cNvGrpSpPr/>
          <p:nvPr/>
        </p:nvGrpSpPr>
        <p:grpSpPr>
          <a:xfrm>
            <a:off x="5155194" y="2401291"/>
            <a:ext cx="4140000" cy="900000"/>
            <a:chOff x="686420" y="4303270"/>
            <a:chExt cx="4140000" cy="900000"/>
          </a:xfrm>
        </p:grpSpPr>
        <p:sp>
          <p:nvSpPr>
            <p:cNvPr id="10" name="직사각형 56"/>
            <p:cNvSpPr/>
            <p:nvPr/>
          </p:nvSpPr>
          <p:spPr>
            <a:xfrm>
              <a:off x="686420" y="4303270"/>
              <a:ext cx="4140000" cy="900000"/>
            </a:xfrm>
            <a:prstGeom prst="rect">
              <a:avLst/>
            </a:prstGeom>
            <a:solidFill>
              <a:sysClr val="window" lastClr="FFFFFF"/>
            </a:solidFill>
            <a:ln w="9525">
              <a:solidFill>
                <a:sysClr val="windowText" lastClr="000000">
                  <a:lumMod val="50000"/>
                  <a:lumOff val="50000"/>
                </a:sys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lIns="126000" rIns="126000" rtlCol="0" anchor="ctr">
              <a:noAutofit/>
            </a:bodyPr>
            <a:lstStyle/>
            <a:p>
              <a:pPr algn="ctr" fontAlgn="base" latinLnBrk="0">
                <a:spcBef>
                  <a:spcPts val="200"/>
                </a:spcBef>
                <a:spcAft>
                  <a:spcPct val="0"/>
                </a:spcAft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기존 여러 문헌에서 제시한 이론적 고찰을 바탕으로 </a:t>
              </a:r>
              <a:endParaRPr lang="en-US" altLang="ko-KR" sz="1200" b="1" kern="0" spc="-12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endParaRPr>
            </a:p>
            <a:p>
              <a:pPr algn="ctr" fontAlgn="base" latinLnBrk="0">
                <a:spcBef>
                  <a:spcPts val="200"/>
                </a:spcBef>
                <a:spcAft>
                  <a:spcPct val="0"/>
                </a:spcAft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본 연구의 연구모형을 도출하고 가설을 설정</a:t>
              </a:r>
            </a:p>
          </p:txBody>
        </p:sp>
        <p:sp>
          <p:nvSpPr>
            <p:cNvPr id="11" name="직사각형 64"/>
            <p:cNvSpPr/>
            <p:nvPr/>
          </p:nvSpPr>
          <p:spPr>
            <a:xfrm>
              <a:off x="686421" y="4329979"/>
              <a:ext cx="252000" cy="198000"/>
            </a:xfrm>
            <a:prstGeom prst="rect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" lastClr="FFFFFF">
                  <a:lumMod val="50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fontAlgn="base" latinLnBrk="0">
                <a:lnSpc>
                  <a:spcPct val="110000"/>
                </a:lnSpc>
                <a:spcBef>
                  <a:spcPts val="32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en-US" altLang="ko-KR" sz="1100" b="1" i="0" u="none" kern="0" spc="0" normalizeH="0" baseline="0">
                  <a:ln>
                    <a:noFill/>
                  </a:ln>
                  <a:solidFill>
                    <a:prstClr val="whiteSmoke"/>
                  </a:solidFill>
                  <a:effectLst/>
                  <a:latin typeface="맑은 고딕"/>
                  <a:ea typeface="맑은 고딕"/>
                  <a:cs typeface="+mn-cs"/>
                </a:rPr>
                <a:t>4</a:t>
              </a:r>
              <a:endParaRPr lang="ko-KR" altLang="en-US" sz="1100" b="1" i="0" u="none" kern="0" spc="0" normalizeH="0" baseline="0">
                <a:ln>
                  <a:noFill/>
                </a:ln>
                <a:solidFill>
                  <a:prstClr val="whiteSmoke"/>
                </a:solidFill>
                <a:effectLst/>
                <a:latin typeface="맑은 고딕"/>
                <a:ea typeface="맑은 고딕"/>
                <a:cs typeface="+mn-cs"/>
              </a:endParaRPr>
            </a:p>
          </p:txBody>
        </p:sp>
      </p:grpSp>
      <p:sp>
        <p:nvSpPr>
          <p:cNvPr id="14" name="Rectangle 3"/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4.  </a:t>
            </a:r>
            <a:r>
              <a:rPr lang="ko-KR" altLang="en-US" b="1" spc="-15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연구의 방법</a:t>
            </a:r>
            <a:r>
              <a:rPr lang="en-US" altLang="ko-KR" sz="2400" b="1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맑은 고딕"/>
                <a:ea typeface="맑은 고딕"/>
                <a:sym typeface="맑은 고딕"/>
              </a:rPr>
              <a:t>		</a:t>
            </a:r>
            <a:endParaRPr lang="en-US" altLang="ko-KR" sz="2000" b="1" spc="-150">
              <a:solidFill>
                <a:schemeClr val="tx1">
                  <a:lumMod val="75000"/>
                  <a:lumOff val="25000"/>
                </a:schemeClr>
              </a:solidFill>
              <a:uFillTx/>
              <a:latin typeface="맑은 고딕"/>
              <a:ea typeface="맑은 고딕"/>
              <a:sym typeface="맑은 고딕"/>
            </a:endParaRPr>
          </a:p>
        </p:txBody>
      </p:sp>
      <p:sp>
        <p:nvSpPr>
          <p:cNvPr id="16" name="제목 1"/>
          <p:cNvSpPr>
            <a:spLocks/>
          </p:cNvSpPr>
          <p:nvPr/>
        </p:nvSpPr>
        <p:spPr bwMode="auto">
          <a:xfrm>
            <a:off x="481494" y="1091801"/>
            <a:ext cx="8928000" cy="329321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>
            <a:lvl1pPr marL="1588" indent="0" algn="l" fontAlgn="base" latinLnBrk="0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defRPr lang="ko-KR" altLang="en-US" sz="1400" b="1" kern="1200" spc="-150">
                <a:gradFill>
                  <a:gsLst>
                    <a:gs pos="0">
                      <a:schemeClr val="tx1">
                        <a:lumMod val="85000"/>
                        <a:lumOff val="1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  <a:cs typeface="+mn-cs"/>
              </a:defRPr>
            </a:lvl1pPr>
            <a:lvl2pPr algn="l" fontAlgn="base" latinLnBrk="1">
              <a:spcBef>
                <a:spcPct val="0"/>
              </a:spcBef>
              <a:spcAft>
                <a:spcPct val="0"/>
              </a:spcAft>
              <a:defRPr lang="ko-KR" altLang="en-US" sz="1400" b="1" kern="1200" spc="-150">
                <a:gradFill>
                  <a:gsLst>
                    <a:gs pos="0">
                      <a:schemeClr val="tx1">
                        <a:lumMod val="85000"/>
                        <a:lumOff val="15000"/>
                      </a:schemeClr>
                    </a:gs>
                    <a:gs pos="100000">
                      <a:schemeClr val="tx1">
                        <a:lumMod val="85000"/>
                        <a:lumOff val="15000"/>
                      </a:schemeClr>
                    </a:gs>
                  </a:gsLst>
                  <a:lin ang="5400000" scaled="1"/>
                </a:gradFill>
                <a:uFillTx/>
                <a:latin typeface="맑은 고딕"/>
                <a:ea typeface="맑은 고딕"/>
                <a:cs typeface="+mn-cs"/>
              </a:defRPr>
            </a:lvl2pPr>
            <a:lvl3pPr algn="l" fontAlgn="base" latinLnBrk="1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2"/>
                </a:solidFill>
                <a:uFillTx/>
                <a:latin typeface="맑은 고딕"/>
                <a:ea typeface="맑은 고딕"/>
              </a:defRPr>
            </a:lvl3pPr>
            <a:lvl4pPr algn="l" fontAlgn="base" latinLnBrk="1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2"/>
                </a:solidFill>
                <a:uFillTx/>
                <a:latin typeface="맑은 고딕"/>
                <a:ea typeface="맑은 고딕"/>
              </a:defRPr>
            </a:lvl4pPr>
            <a:lvl5pPr algn="l" fontAlgn="base" latinLnBrk="1">
              <a:spcBef>
                <a:spcPct val="0"/>
              </a:spcBef>
              <a:spcAft>
                <a:spcPct val="0"/>
              </a:spcAft>
              <a:defRPr sz="1600" b="1">
                <a:solidFill>
                  <a:schemeClr val="tx2"/>
                </a:solidFill>
                <a:uFillTx/>
                <a:latin typeface="맑은 고딕"/>
                <a:ea typeface="맑은 고딕"/>
              </a:defRPr>
            </a:lvl5pPr>
            <a:lvl6pPr marL="457200" algn="ctr" fontAlgn="base" latinLnBrk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uFillTx/>
                <a:latin typeface="굴림"/>
                <a:ea typeface="굴림"/>
              </a:defRPr>
            </a:lvl6pPr>
            <a:lvl7pPr marL="914400" algn="ctr" fontAlgn="base" latinLnBrk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uFillTx/>
                <a:latin typeface="굴림"/>
                <a:ea typeface="굴림"/>
              </a:defRPr>
            </a:lvl7pPr>
            <a:lvl8pPr marL="1371600" algn="ctr" fontAlgn="base" latinLnBrk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uFillTx/>
                <a:latin typeface="굴림"/>
                <a:ea typeface="굴림"/>
              </a:defRPr>
            </a:lvl8pPr>
            <a:lvl9pPr marL="1828800" algn="ctr" fontAlgn="base" latinLnBrk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uFillTx/>
                <a:latin typeface="굴림"/>
                <a:ea typeface="굴림"/>
              </a:defRPr>
            </a:lvl9pPr>
          </a:lstStyle>
          <a:p>
            <a:pPr marL="1588" marR="0" lvl="0" indent="0" algn="l" defTabSz="914400" fontAlgn="base" latinLnBrk="0">
              <a:lnSpc>
                <a:spcPct val="11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>
                <a:uFillTx/>
              </a:defRPr>
            </a:pPr>
            <a:r>
              <a:rPr lang="ko-KR" altLang="en-US" spc="-70">
                <a:gradFill>
                  <a:gsLst>
                    <a:gs pos="0">
                      <a:prstClr val="black">
                        <a:lumMod val="65000"/>
                        <a:lumOff val="35000"/>
                      </a:prstClr>
                    </a:gs>
                    <a:gs pos="100000">
                      <a:prstClr val="black">
                        <a:lumMod val="65000"/>
                        <a:lumOff val="35000"/>
                      </a:prstClr>
                    </a:gs>
                  </a:gsLst>
                  <a:lin ang="5400000" scaled="1"/>
                </a:gradFill>
                <a:uFillTx/>
              </a:rPr>
              <a:t>연구목적을 달성하기 위해 다음과 같은 방법으로 연구를 수행할 계획임</a:t>
            </a:r>
          </a:p>
        </p:txBody>
      </p:sp>
      <p:grpSp>
        <p:nvGrpSpPr>
          <p:cNvPr id="20" name="그룹 75"/>
          <p:cNvGrpSpPr/>
          <p:nvPr/>
        </p:nvGrpSpPr>
        <p:grpSpPr>
          <a:xfrm>
            <a:off x="2433000" y="1643396"/>
            <a:ext cx="5040000" cy="360000"/>
            <a:chOff x="2752941" y="1521238"/>
            <a:chExt cx="3355718" cy="360000"/>
          </a:xfrm>
        </p:grpSpPr>
        <p:sp>
          <p:nvSpPr>
            <p:cNvPr id="18" name="직사각형 76"/>
            <p:cNvSpPr/>
            <p:nvPr/>
          </p:nvSpPr>
          <p:spPr bwMode="gray">
            <a:xfrm>
              <a:off x="2752941" y="1521238"/>
              <a:ext cx="3355718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spc="-100">
                  <a:gradFill>
                    <a:gsLst>
                      <a:gs pos="0">
                        <a:prstClr val="black">
                          <a:lumMod val="65000"/>
                          <a:lumOff val="35000"/>
                        </a:prstClr>
                      </a:gs>
                      <a:gs pos="100000">
                        <a:prstClr val="black">
                          <a:lumMod val="65000"/>
                          <a:lumOff val="3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  <a:ea typeface="맑은 고딕"/>
                  <a:sym typeface="맑은 고딕"/>
                </a:rPr>
                <a:t>연구방법</a:t>
              </a:r>
            </a:p>
          </p:txBody>
        </p:sp>
        <p:cxnSp>
          <p:nvCxnSpPr>
            <p:cNvPr id="19" name="직선 연결선 77"/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4" name="그룹 5"/>
          <p:cNvGrpSpPr/>
          <p:nvPr/>
        </p:nvGrpSpPr>
        <p:grpSpPr>
          <a:xfrm>
            <a:off x="5155194" y="3600147"/>
            <a:ext cx="4140000" cy="900000"/>
            <a:chOff x="686420" y="5324394"/>
            <a:chExt cx="4140000" cy="900000"/>
          </a:xfrm>
        </p:grpSpPr>
        <p:sp>
          <p:nvSpPr>
            <p:cNvPr id="22" name="직사각형 81"/>
            <p:cNvSpPr/>
            <p:nvPr/>
          </p:nvSpPr>
          <p:spPr>
            <a:xfrm>
              <a:off x="686420" y="5324394"/>
              <a:ext cx="4140000" cy="900000"/>
            </a:xfrm>
            <a:prstGeom prst="rect">
              <a:avLst/>
            </a:prstGeom>
            <a:solidFill>
              <a:sysClr val="window" lastClr="FFFFFF"/>
            </a:solidFill>
            <a:ln w="9525">
              <a:solidFill>
                <a:sysClr val="windowText" lastClr="000000">
                  <a:lumMod val="50000"/>
                  <a:lumOff val="50000"/>
                </a:sys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lIns="126000" rIns="126000" rtlCol="0" anchor="ctr">
              <a:noAutofit/>
            </a:bodyPr>
            <a:lstStyle/>
            <a:p>
              <a:pPr algn="ctr" fontAlgn="base" latinLnBrk="0">
                <a:spcBef>
                  <a:spcPts val="200"/>
                </a:spcBef>
                <a:spcAft>
                  <a:spcPct val="0"/>
                </a:spcAft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설계된 연구모형과 가설을 검증하기 위하여 </a:t>
              </a:r>
              <a:endParaRPr lang="en-US" altLang="ko-KR" sz="1200" b="1" kern="0" spc="-12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endParaRPr>
            </a:p>
            <a:p>
              <a:pPr algn="ctr" fontAlgn="base" latinLnBrk="0">
                <a:spcBef>
                  <a:spcPts val="200"/>
                </a:spcBef>
                <a:spcAft>
                  <a:spcPct val="0"/>
                </a:spcAft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기존에 수행된 실제 프로젝트의 데이터 수집</a:t>
              </a:r>
              <a:r>
                <a:rPr lang="en-US" altLang="ko-KR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,</a:t>
              </a: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 실증연구를 수행</a:t>
              </a:r>
            </a:p>
          </p:txBody>
        </p:sp>
        <p:sp>
          <p:nvSpPr>
            <p:cNvPr id="23" name="직사각형 82"/>
            <p:cNvSpPr/>
            <p:nvPr/>
          </p:nvSpPr>
          <p:spPr>
            <a:xfrm>
              <a:off x="686421" y="5351103"/>
              <a:ext cx="252000" cy="198000"/>
            </a:xfrm>
            <a:prstGeom prst="rect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" lastClr="FFFFFF">
                  <a:lumMod val="50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fontAlgn="base" latinLnBrk="0">
                <a:lnSpc>
                  <a:spcPct val="110000"/>
                </a:lnSpc>
                <a:spcBef>
                  <a:spcPts val="32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en-US" altLang="ko-KR" sz="1100" b="1" kern="0">
                  <a:solidFill>
                    <a:prstClr val="whiteSmoke"/>
                  </a:solidFill>
                  <a:uFillTx/>
                  <a:latin typeface="맑은 고딕"/>
                  <a:ea typeface="맑은 고딕"/>
                </a:rPr>
                <a:t>5</a:t>
              </a:r>
              <a:endParaRPr lang="ko-KR" altLang="en-US" sz="1100" b="1" i="0" u="none" kern="0" spc="0" normalizeH="0" baseline="0">
                <a:ln>
                  <a:noFill/>
                </a:ln>
                <a:solidFill>
                  <a:prstClr val="whiteSmoke"/>
                </a:solidFill>
                <a:effectLst/>
                <a:latin typeface="맑은 고딕"/>
                <a:ea typeface="맑은 고딕"/>
                <a:cs typeface="+mn-cs"/>
              </a:endParaRPr>
            </a:p>
          </p:txBody>
        </p:sp>
      </p:grpSp>
      <p:grpSp>
        <p:nvGrpSpPr>
          <p:cNvPr id="28" name="그룹 83"/>
          <p:cNvGrpSpPr/>
          <p:nvPr/>
        </p:nvGrpSpPr>
        <p:grpSpPr>
          <a:xfrm>
            <a:off x="5155194" y="4799003"/>
            <a:ext cx="4140000" cy="900000"/>
            <a:chOff x="686420" y="5324394"/>
            <a:chExt cx="4140000" cy="900000"/>
          </a:xfrm>
        </p:grpSpPr>
        <p:sp>
          <p:nvSpPr>
            <p:cNvPr id="26" name="직사각형 84"/>
            <p:cNvSpPr/>
            <p:nvPr/>
          </p:nvSpPr>
          <p:spPr>
            <a:xfrm>
              <a:off x="686420" y="5324394"/>
              <a:ext cx="4140000" cy="900000"/>
            </a:xfrm>
            <a:prstGeom prst="rect">
              <a:avLst/>
            </a:prstGeom>
            <a:solidFill>
              <a:sysClr val="window" lastClr="FFFFFF"/>
            </a:solidFill>
            <a:ln w="9525">
              <a:solidFill>
                <a:sysClr val="windowText" lastClr="000000">
                  <a:lumMod val="50000"/>
                  <a:lumOff val="50000"/>
                </a:sys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lIns="126000" rIns="126000" rtlCol="0" anchor="ctr">
              <a:noAutofit/>
            </a:bodyPr>
            <a:lstStyle/>
            <a:p>
              <a:pPr algn="ctr" fontAlgn="base" latinLnBrk="0">
                <a:spcBef>
                  <a:spcPts val="200"/>
                </a:spcBef>
                <a:spcAft>
                  <a:spcPct val="0"/>
                </a:spcAft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가설 검증 결과를 바탕으로 프로젝트 초기 리스크와 프로젝트 성과의 연관성을 검증하여 프로젝트 리스크 관리의 중요성을 제시</a:t>
              </a:r>
            </a:p>
          </p:txBody>
        </p:sp>
        <p:sp>
          <p:nvSpPr>
            <p:cNvPr id="27" name="직사각형 85"/>
            <p:cNvSpPr/>
            <p:nvPr/>
          </p:nvSpPr>
          <p:spPr>
            <a:xfrm>
              <a:off x="686421" y="5351103"/>
              <a:ext cx="252000" cy="198000"/>
            </a:xfrm>
            <a:prstGeom prst="rect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" lastClr="FFFFFF">
                  <a:lumMod val="50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fontAlgn="base" latinLnBrk="0">
                <a:lnSpc>
                  <a:spcPct val="110000"/>
                </a:lnSpc>
                <a:spcBef>
                  <a:spcPts val="32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en-US" altLang="ko-KR" sz="1100" b="1" kern="0">
                  <a:solidFill>
                    <a:prstClr val="whiteSmoke"/>
                  </a:solidFill>
                  <a:uFillTx/>
                  <a:latin typeface="맑은 고딕"/>
                  <a:ea typeface="맑은 고딕"/>
                </a:rPr>
                <a:t>6</a:t>
              </a:r>
              <a:endParaRPr lang="ko-KR" altLang="en-US" sz="1100" b="1" i="0" u="none" kern="0" spc="0" normalizeH="0" baseline="0">
                <a:ln>
                  <a:noFill/>
                </a:ln>
                <a:solidFill>
                  <a:prstClr val="whiteSmoke"/>
                </a:solidFill>
                <a:effectLst/>
                <a:latin typeface="맑은 고딕"/>
                <a:ea typeface="맑은 고딕"/>
                <a:cs typeface="+mn-cs"/>
              </a:endParaRPr>
            </a:p>
          </p:txBody>
        </p:sp>
      </p:grpSp>
      <p:cxnSp>
        <p:nvCxnSpPr>
          <p:cNvPr id="30" name="직선 연결선 86"/>
          <p:cNvCxnSpPr/>
          <p:nvPr/>
        </p:nvCxnSpPr>
        <p:spPr>
          <a:xfrm>
            <a:off x="4945494" y="2291104"/>
            <a:ext cx="7506" cy="3483904"/>
          </a:xfrm>
          <a:prstGeom prst="line">
            <a:avLst/>
          </a:prstGeom>
          <a:ln w="9525">
            <a:solidFill>
              <a:schemeClr val="bg1">
                <a:lumMod val="50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4" name="그룹 27"/>
          <p:cNvGrpSpPr/>
          <p:nvPr/>
        </p:nvGrpSpPr>
        <p:grpSpPr>
          <a:xfrm>
            <a:off x="617840" y="2401291"/>
            <a:ext cx="4140000" cy="1416111"/>
            <a:chOff x="686420" y="3291707"/>
            <a:chExt cx="4140000" cy="1416111"/>
          </a:xfrm>
        </p:grpSpPr>
        <p:sp>
          <p:nvSpPr>
            <p:cNvPr id="32" name="직사각형 28"/>
            <p:cNvSpPr/>
            <p:nvPr/>
          </p:nvSpPr>
          <p:spPr>
            <a:xfrm>
              <a:off x="686420" y="3291707"/>
              <a:ext cx="4140000" cy="1416111"/>
            </a:xfrm>
            <a:prstGeom prst="rect">
              <a:avLst/>
            </a:prstGeom>
            <a:solidFill>
              <a:sysClr val="window" lastClr="FFFFFF"/>
            </a:solidFill>
            <a:ln w="9525">
              <a:solidFill>
                <a:sysClr val="windowText" lastClr="000000">
                  <a:lumMod val="50000"/>
                  <a:lumOff val="50000"/>
                </a:sys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txBody>
            <a:bodyPr lIns="126000" rIns="126000" rtlCol="0" anchor="ctr">
              <a:noAutofit/>
            </a:bodyPr>
            <a:lstStyle/>
            <a:p>
              <a:pPr algn="ctr" fontAlgn="base" latinLnBrk="0">
                <a:spcBef>
                  <a:spcPts val="200"/>
                </a:spcBef>
                <a:spcAft>
                  <a:spcPct val="0"/>
                </a:spcAft>
              </a:pPr>
              <a:r>
                <a:rPr lang="ko-KR" altLang="en-US" sz="1200" b="1" kern="0" spc="-120" dirty="0">
                  <a:gradFill>
                    <a:gsLst>
                      <a:gs pos="0">
                        <a:prstClr val="black">
                          <a:lumMod val="75000"/>
                          <a:lumOff val="25000"/>
                        </a:prstClr>
                      </a:gs>
                      <a:gs pos="100000">
                        <a:prstClr val="black">
                          <a:lumMod val="75000"/>
                          <a:lumOff val="25000"/>
                        </a:prstClr>
                      </a:gs>
                    </a:gsLst>
                    <a:lin ang="10800000" scaled="1"/>
                  </a:gradFill>
                  <a:uFillTx/>
                  <a:latin typeface="맑은 고딕"/>
                </a:rPr>
                <a:t>국내외 연구논문을 중심으로 문헌 연구 실시</a:t>
              </a:r>
              <a:endParaRPr lang="en-US" altLang="ko-KR" sz="1200" b="1" kern="0" spc="-12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endParaRPr>
            </a:p>
            <a:p>
              <a:pPr algn="ctr" fontAlgn="base" latinLnBrk="0">
                <a:spcBef>
                  <a:spcPts val="200"/>
                </a:spcBef>
                <a:spcAft>
                  <a:spcPct val="0"/>
                </a:spcAft>
              </a:pPr>
              <a:endParaRPr lang="en-US" altLang="ko-KR" sz="500" b="1" kern="0" spc="-12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</a:gsLst>
                  <a:lin ang="10800000" scaled="1"/>
                </a:gradFill>
                <a:uFillTx/>
                <a:latin typeface="맑은 고딕"/>
              </a:endParaRPr>
            </a:p>
            <a:p>
              <a:pPr marL="446088" lvl="0" indent="-184150" fontAlgn="base" latinLnBrk="0">
                <a:spcBef>
                  <a:spcPts val="200"/>
                </a:spcBef>
                <a:spcAft>
                  <a:spcPct val="0"/>
                </a:spcAft>
                <a:buFontTx/>
                <a:buChar char="-"/>
              </a:pPr>
              <a:r>
                <a:rPr lang="ko-KR" altLang="en-US" sz="1200" spc="-12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프로젝트 관리 성과 </a:t>
              </a:r>
              <a:endParaRPr lang="en-US" altLang="ko-KR" sz="1200" spc="-120" dirty="0">
                <a:gradFill>
                  <a:gsLst>
                    <a:gs pos="0">
                      <a:prstClr val="black">
                        <a:lumMod val="85000"/>
                        <a:lumOff val="15000"/>
                      </a:prstClr>
                    </a:gs>
                    <a:gs pos="100000">
                      <a:prstClr val="black">
                        <a:lumMod val="85000"/>
                        <a:lumOff val="15000"/>
                      </a:prstClr>
                    </a:gs>
                  </a:gsLst>
                  <a:lin ang="5400000" scaled="1"/>
                </a:gradFill>
                <a:uFillTx/>
                <a:latin typeface="맑은 고딕"/>
              </a:endParaRPr>
            </a:p>
            <a:p>
              <a:pPr marL="446088" lvl="0" indent="-184150" fontAlgn="base" latinLnBrk="0">
                <a:spcBef>
                  <a:spcPts val="200"/>
                </a:spcBef>
                <a:spcAft>
                  <a:spcPct val="0"/>
                </a:spcAft>
                <a:buFontTx/>
                <a:buChar char="-"/>
              </a:pPr>
              <a:r>
                <a:rPr lang="ko-KR" altLang="en-US" sz="1200" spc="-12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프로젝트의 성공과 실패</a:t>
              </a:r>
              <a:endParaRPr lang="en-US" altLang="ko-KR" sz="1200" spc="-120" dirty="0">
                <a:gradFill>
                  <a:gsLst>
                    <a:gs pos="0">
                      <a:prstClr val="black">
                        <a:lumMod val="85000"/>
                        <a:lumOff val="15000"/>
                      </a:prstClr>
                    </a:gs>
                    <a:gs pos="100000">
                      <a:prstClr val="black">
                        <a:lumMod val="85000"/>
                        <a:lumOff val="15000"/>
                      </a:prstClr>
                    </a:gs>
                  </a:gsLst>
                  <a:lin ang="5400000" scaled="1"/>
                </a:gradFill>
                <a:uFillTx/>
                <a:latin typeface="맑은 고딕"/>
              </a:endParaRPr>
            </a:p>
            <a:p>
              <a:pPr marL="446088" lvl="0" indent="-184150" fontAlgn="base" latinLnBrk="0">
                <a:spcBef>
                  <a:spcPts val="200"/>
                </a:spcBef>
                <a:spcAft>
                  <a:spcPct val="0"/>
                </a:spcAft>
                <a:buFontTx/>
                <a:buChar char="-"/>
              </a:pPr>
              <a:r>
                <a:rPr lang="ko-KR" altLang="en-US" sz="1200" spc="-12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프로젝트 리스크 관리</a:t>
              </a:r>
              <a:endParaRPr lang="en-US" altLang="ko-KR" sz="1200" spc="-120" dirty="0">
                <a:gradFill>
                  <a:gsLst>
                    <a:gs pos="0">
                      <a:prstClr val="black">
                        <a:lumMod val="85000"/>
                        <a:lumOff val="15000"/>
                      </a:prstClr>
                    </a:gs>
                    <a:gs pos="100000">
                      <a:prstClr val="black">
                        <a:lumMod val="85000"/>
                        <a:lumOff val="15000"/>
                      </a:prstClr>
                    </a:gs>
                  </a:gsLst>
                  <a:lin ang="5400000" scaled="1"/>
                </a:gradFill>
                <a:uFillTx/>
                <a:latin typeface="맑은 고딕"/>
              </a:endParaRPr>
            </a:p>
            <a:p>
              <a:pPr marL="446088" lvl="0" indent="-184150" fontAlgn="base" latinLnBrk="0">
                <a:spcBef>
                  <a:spcPts val="200"/>
                </a:spcBef>
                <a:spcAft>
                  <a:spcPct val="0"/>
                </a:spcAft>
                <a:buFontTx/>
                <a:buChar char="-"/>
              </a:pPr>
              <a:r>
                <a:rPr lang="ko-KR" altLang="en-US" sz="1200" spc="-120" dirty="0">
                  <a:gradFill>
                    <a:gsLst>
                      <a:gs pos="0">
                        <a:prstClr val="black">
                          <a:lumMod val="85000"/>
                          <a:lumOff val="15000"/>
                        </a:prstClr>
                      </a:gs>
                      <a:gs pos="100000">
                        <a:prstClr val="black">
                          <a:lumMod val="85000"/>
                          <a:lumOff val="15000"/>
                        </a:prstClr>
                      </a:gs>
                    </a:gsLst>
                    <a:lin ang="5400000" scaled="1"/>
                  </a:gradFill>
                  <a:uFillTx/>
                  <a:latin typeface="맑은 고딕"/>
                </a:rPr>
                <a:t>프로젝트의 환경 요인 </a:t>
              </a:r>
            </a:p>
          </p:txBody>
        </p:sp>
        <p:sp>
          <p:nvSpPr>
            <p:cNvPr id="33" name="직사각형 29"/>
            <p:cNvSpPr/>
            <p:nvPr/>
          </p:nvSpPr>
          <p:spPr>
            <a:xfrm>
              <a:off x="686421" y="3318392"/>
              <a:ext cx="252000" cy="198000"/>
            </a:xfrm>
            <a:prstGeom prst="rect">
              <a:avLst/>
            </a:prstGeom>
            <a:solidFill>
              <a:sysClr val="windowText" lastClr="000000">
                <a:lumMod val="65000"/>
                <a:lumOff val="35000"/>
              </a:sysClr>
            </a:solidFill>
            <a:ln w="12700" cap="flat" cmpd="sng" algn="ctr">
              <a:solidFill>
                <a:sysClr val="window" lastClr="FFFFFF">
                  <a:lumMod val="50000"/>
                </a:sysClr>
              </a:solidFill>
              <a:prstDash val="solid"/>
            </a:ln>
            <a:effectLst/>
          </p:spPr>
          <p:txBody>
            <a:bodyPr rtlCol="0" anchor="ctr"/>
            <a:lstStyle/>
            <a:p>
              <a:pPr marL="0" marR="0" lvl="0" indent="0" algn="ctr" defTabSz="914400" fontAlgn="base" latinLnBrk="0">
                <a:lnSpc>
                  <a:spcPct val="110000"/>
                </a:lnSpc>
                <a:spcBef>
                  <a:spcPts val="32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>
                  <a:uFillTx/>
                </a:defRPr>
              </a:pPr>
              <a:r>
                <a:rPr lang="en-US" altLang="ko-KR" sz="1100" b="1" kern="0">
                  <a:solidFill>
                    <a:prstClr val="whiteSmoke"/>
                  </a:solidFill>
                  <a:uFillTx/>
                  <a:latin typeface="맑은 고딕"/>
                  <a:ea typeface="맑은 고딕"/>
                </a:rPr>
                <a:t>1</a:t>
              </a:r>
              <a:endParaRPr lang="ko-KR" altLang="en-US" sz="1100" b="1" i="0" u="none" kern="0" spc="0" normalizeH="0" baseline="0">
                <a:ln>
                  <a:noFill/>
                </a:ln>
                <a:solidFill>
                  <a:prstClr val="whiteSmoke"/>
                </a:solidFill>
                <a:effectLst/>
                <a:latin typeface="맑은 고딕"/>
                <a:ea typeface="맑은 고딕"/>
                <a:cs typeface="+mn-cs"/>
              </a:endParaRPr>
            </a:p>
          </p:txBody>
        </p:sp>
      </p:grpSp>
      <p:grpSp>
        <p:nvGrpSpPr>
          <p:cNvPr id="41" name="그룹 30"/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36" name="오각형 31"/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연구모형 및 가설</a:t>
              </a:r>
              <a:endParaRPr lang="ko-KR" altLang="en-US" sz="1400" b="1" kern="0" spc="-9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</a:endParaRPr>
            </a:p>
          </p:txBody>
        </p:sp>
        <p:sp>
          <p:nvSpPr>
            <p:cNvPr id="37" name="오각형 32"/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이론적 배경</a:t>
              </a:r>
              <a:endParaRPr lang="ko-KR" altLang="en-US" sz="1400" b="1" kern="0" spc="-9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맑은 고딕"/>
              </a:endParaRPr>
            </a:p>
          </p:txBody>
        </p:sp>
        <p:sp>
          <p:nvSpPr>
            <p:cNvPr id="38" name="오각형 33"/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solidFill>
              <a:schemeClr val="bg1">
                <a:lumMod val="50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>
                  <a:solidFill>
                    <a:prstClr val="whiteSmoke"/>
                  </a:solidFill>
                  <a:uFillTx/>
                  <a:latin typeface="맑은 고딕"/>
                </a:rPr>
                <a:t>서  론</a:t>
              </a:r>
              <a:endParaRPr lang="ko-KR" altLang="en-US" sz="900" b="1" kern="0" spc="-150">
                <a:solidFill>
                  <a:prstClr val="whiteSmoke"/>
                </a:solidFill>
                <a:uFillTx/>
                <a:latin typeface="맑은 고딕"/>
              </a:endParaRPr>
            </a:p>
          </p:txBody>
        </p:sp>
        <p:sp>
          <p:nvSpPr>
            <p:cNvPr id="39" name="오각형 34"/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결 론</a:t>
              </a:r>
            </a:p>
          </p:txBody>
        </p:sp>
        <p:sp>
          <p:nvSpPr>
            <p:cNvPr id="40" name="오각형 35"/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맑은 고딕"/>
                </a:rPr>
                <a:t>실증분석 및 연구결과</a:t>
              </a: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>
          <a:xfrm>
            <a:off x="2004292" y="1850598"/>
            <a:ext cx="6530109" cy="1470025"/>
          </a:xfrm>
          <a:prstGeom prst="rect">
            <a:avLst/>
          </a:prstGeom>
        </p:spPr>
        <p:txBody>
          <a:bodyPr lIns="91440" tIns="45720" rIns="91440" bIns="45720" anchor="ctr"/>
          <a:lstStyle>
            <a:lvl1pPr algn="r" defTabSz="914400" latinLnBrk="1">
              <a:lnSpc>
                <a:spcPct val="90000"/>
              </a:lnSpc>
              <a:spcBef>
                <a:spcPct val="0"/>
              </a:spcBef>
              <a:buClr>
                <a:srgbClr val="EC6B14"/>
              </a:buClr>
              <a:buFont typeface="Marlett"/>
              <a:buNone/>
              <a:defRPr sz="2800" b="0" kern="1200">
                <a:solidFill>
                  <a:schemeClr val="bg1"/>
                </a:solidFill>
                <a:uFillTx/>
                <a:latin typeface="+mj-lt"/>
                <a:ea typeface="HY견고딕"/>
                <a:cs typeface="+mj-cs"/>
              </a:defRPr>
            </a:lvl1pPr>
          </a:lstStyle>
          <a:p>
            <a:pPr>
              <a:lnSpc>
                <a:spcPct val="100000"/>
              </a:lnSpc>
            </a:pPr>
            <a:r>
              <a:rPr lang="ko-KR" altLang="en-US" sz="3200">
                <a:uFillTx/>
                <a:latin typeface="HY헤드라인M"/>
                <a:ea typeface="HY헤드라인M"/>
              </a:rPr>
              <a:t>이론적 배경</a:t>
            </a:r>
          </a:p>
        </p:txBody>
      </p:sp>
      <p:sp>
        <p:nvSpPr>
          <p:cNvPr id="4" name="Text Box 4"/>
          <p:cNvSpPr>
            <a:spLocks noChangeArrowheads="1"/>
          </p:cNvSpPr>
          <p:nvPr/>
        </p:nvSpPr>
        <p:spPr bwMode="auto">
          <a:xfrm>
            <a:off x="4227603" y="3851503"/>
            <a:ext cx="5586958" cy="188175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square" lIns="101756" tIns="46841" rIns="101756" bIns="46841" anchor="b">
            <a:spAutoFit/>
          </a:bodyPr>
          <a:lstStyle/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프로젝트 관리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uFillTx/>
                <a:latin typeface="맑은 고딕"/>
                <a:sym typeface="맑은 고딕"/>
              </a:rPr>
              <a:t>프로젝트 리스크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맑은 고딕"/>
                <a:sym typeface="맑은 고딕"/>
              </a:rPr>
              <a:t>프로젝트 성과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  <a:p>
            <a:pPr marL="914400" lvl="1" indent="-457200" defTabSz="873125" fontAlgn="base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AutoNum type="arabicPeriod"/>
            </a:pP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맑은 고딕"/>
                <a:sym typeface="맑은 고딕"/>
              </a:rPr>
              <a:t>프로젝트 관리자</a:t>
            </a:r>
            <a:r>
              <a:rPr lang="en-US" altLang="ko-KR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맑은 고딕"/>
                <a:sym typeface="맑은 고딕"/>
              </a:rPr>
              <a:t>(PM)</a:t>
            </a:r>
            <a:r>
              <a:rPr lang="ko-KR" altLang="en-US" sz="2000" b="1" spc="-150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맑은 고딕"/>
                <a:sym typeface="맑은 고딕"/>
              </a:rPr>
              <a:t>의 역량</a:t>
            </a:r>
            <a:endParaRPr lang="en-US" altLang="ko-KR" sz="2000" b="1" spc="-150" dirty="0">
              <a:gradFill>
                <a:gsLst>
                  <a:gs pos="0">
                    <a:prstClr val="black">
                      <a:lumMod val="75000"/>
                      <a:lumOff val="25000"/>
                    </a:prstClr>
                  </a:gs>
                  <a:gs pos="100000">
                    <a:prstClr val="black">
                      <a:lumMod val="75000"/>
                      <a:lumOff val="25000"/>
                    </a:prstClr>
                  </a:gs>
                  <a:gs pos="100000">
                    <a:srgbClr val="4F81BD">
                      <a:tint val="23500"/>
                      <a:satMod val="160000"/>
                    </a:srgbClr>
                  </a:gs>
                </a:gsLst>
                <a:lin ang="5400000" scaled="0"/>
              </a:gradFill>
              <a:uFillTx/>
              <a:latin typeface="맑은 고딕"/>
              <a:sym typeface="맑은 고딕"/>
            </a:endParaRPr>
          </a:p>
        </p:txBody>
      </p:sp>
      <p:cxnSp>
        <p:nvCxnSpPr>
          <p:cNvPr id="6" name="직선 연결선 3"/>
          <p:cNvCxnSpPr/>
          <p:nvPr/>
        </p:nvCxnSpPr>
        <p:spPr>
          <a:xfrm>
            <a:off x="4227602" y="6543040"/>
            <a:ext cx="5581243" cy="0"/>
          </a:xfrm>
          <a:prstGeom prst="line">
            <a:avLst/>
          </a:prstGeom>
          <a:ln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3">
            <a:extLst>
              <a:ext uri="{FF2B5EF4-FFF2-40B4-BE49-F238E27FC236}">
                <a16:creationId xmlns:a16="http://schemas.microsoft.com/office/drawing/2014/main" id="{7B20F497-19ED-6946-99BA-AB78588A19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1494" y="552762"/>
            <a:ext cx="8928000" cy="459100"/>
          </a:xfrm>
          <a:prstGeom prst="rect">
            <a:avLst/>
          </a:prstGeom>
          <a:noFill/>
          <a:ln>
            <a:noFill/>
          </a:ln>
        </p:spPr>
        <p:txBody>
          <a:bodyPr lIns="90488" tIns="44450" rIns="90488" bIns="44450" anchor="ctr">
            <a:spAutoFit/>
          </a:bodyPr>
          <a:lstStyle/>
          <a:p>
            <a:pPr marL="285750" indent="-285750" latinLnBrk="0">
              <a:tabLst>
                <a:tab pos="4302125" algn="ctr"/>
                <a:tab pos="9329738" algn="r"/>
              </a:tabLst>
              <a:defRPr>
                <a:uFillTx/>
              </a:defRPr>
            </a:pPr>
            <a:r>
              <a:rPr lang="en-US" altLang="ko-KR" b="1" spc="-150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1. </a:t>
            </a:r>
            <a:r>
              <a:rPr lang="ko-KR" altLang="en-US" b="1" dirty="0">
                <a:gradFill>
                  <a:gsLst>
                    <a:gs pos="0">
                      <a:prstClr val="black">
                        <a:lumMod val="75000"/>
                        <a:lumOff val="25000"/>
                      </a:prstClr>
                    </a:gs>
                    <a:gs pos="100000">
                      <a:prstClr val="black">
                        <a:lumMod val="75000"/>
                        <a:lumOff val="25000"/>
                      </a:prstClr>
                    </a:gs>
                    <a:gs pos="100000">
                      <a:srgbClr val="4F81BD">
                        <a:tint val="23500"/>
                        <a:satMod val="160000"/>
                      </a:srgbClr>
                    </a:gs>
                  </a:gsLst>
                  <a:lin ang="5400000" scaled="0"/>
                </a:gradFill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프로젝트 관리 </a:t>
            </a:r>
            <a:r>
              <a:rPr lang="en-US" altLang="ko-KR" sz="2400" b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  <a:sym typeface="맑은 고딕"/>
              </a:rPr>
              <a:t>		</a:t>
            </a:r>
            <a:endParaRPr lang="en-US" altLang="ko-KR" sz="2000" b="1" spc="-150" dirty="0">
              <a:solidFill>
                <a:schemeClr val="tx1">
                  <a:lumMod val="75000"/>
                  <a:lumOff val="25000"/>
                </a:schemeClr>
              </a:solidFill>
              <a:uFillTx/>
              <a:latin typeface="Gulim" panose="020B0600000101010101" pitchFamily="34" charset="-127"/>
              <a:ea typeface="Gulim" panose="020B0600000101010101" pitchFamily="34" charset="-127"/>
              <a:sym typeface="맑은 고딕"/>
            </a:endParaRPr>
          </a:p>
        </p:txBody>
      </p:sp>
      <p:grpSp>
        <p:nvGrpSpPr>
          <p:cNvPr id="13" name="그룹 14">
            <a:extLst>
              <a:ext uri="{FF2B5EF4-FFF2-40B4-BE49-F238E27FC236}">
                <a16:creationId xmlns:a16="http://schemas.microsoft.com/office/drawing/2014/main" id="{C15AF0F9-2804-2949-8CD8-E29A4C367A5F}"/>
              </a:ext>
            </a:extLst>
          </p:cNvPr>
          <p:cNvGrpSpPr/>
          <p:nvPr/>
        </p:nvGrpSpPr>
        <p:grpSpPr>
          <a:xfrm>
            <a:off x="5290084" y="722567"/>
            <a:ext cx="4121890" cy="199398"/>
            <a:chOff x="5273306" y="722567"/>
            <a:chExt cx="4121890" cy="199398"/>
          </a:xfrm>
        </p:grpSpPr>
        <p:sp>
          <p:nvSpPr>
            <p:cNvPr id="14" name="오각형 15">
              <a:extLst>
                <a:ext uri="{FF2B5EF4-FFF2-40B4-BE49-F238E27FC236}">
                  <a16:creationId xmlns:a16="http://schemas.microsoft.com/office/drawing/2014/main" id="{E62C691A-3585-CA4E-8232-96D0EED7AF5D}"/>
                </a:ext>
              </a:extLst>
            </p:cNvPr>
            <p:cNvSpPr/>
            <p:nvPr/>
          </p:nvSpPr>
          <p:spPr bwMode="auto">
            <a:xfrm>
              <a:off x="6582480" y="722567"/>
              <a:ext cx="953284" cy="198000"/>
            </a:xfrm>
            <a:prstGeom prst="homePlate">
              <a:avLst>
                <a:gd name="adj" fmla="val 1933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연구모형 및 가설</a:t>
              </a:r>
              <a:endParaRPr lang="ko-KR" altLang="en-US" sz="1400" b="1" kern="0" spc="-90" dirty="0">
                <a:solidFill>
                  <a:prstClr val="black">
                    <a:lumMod val="75000"/>
                    <a:lumOff val="25000"/>
                  </a:prstClr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5" name="오각형 16">
              <a:extLst>
                <a:ext uri="{FF2B5EF4-FFF2-40B4-BE49-F238E27FC236}">
                  <a16:creationId xmlns:a16="http://schemas.microsoft.com/office/drawing/2014/main" id="{9DDA76E7-FAAE-B44C-A943-55EE369F3EB4}"/>
                </a:ext>
              </a:extLst>
            </p:cNvPr>
            <p:cNvSpPr/>
            <p:nvPr/>
          </p:nvSpPr>
          <p:spPr bwMode="auto">
            <a:xfrm>
              <a:off x="5838837" y="722567"/>
              <a:ext cx="716216" cy="198000"/>
            </a:xfrm>
            <a:prstGeom prst="homePlate">
              <a:avLst>
                <a:gd name="adj" fmla="val 16260"/>
              </a:avLst>
            </a:prstGeom>
            <a:solidFill>
              <a:schemeClr val="tx1">
                <a:lumMod val="65000"/>
                <a:lumOff val="35000"/>
              </a:schemeClr>
            </a:solidFill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schemeClr val="bg1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이론적 배경</a:t>
              </a:r>
              <a:endParaRPr lang="ko-KR" altLang="en-US" sz="1400" b="1" kern="0" spc="-90" dirty="0">
                <a:solidFill>
                  <a:schemeClr val="bg1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6" name="오각형 18">
              <a:extLst>
                <a:ext uri="{FF2B5EF4-FFF2-40B4-BE49-F238E27FC236}">
                  <a16:creationId xmlns:a16="http://schemas.microsoft.com/office/drawing/2014/main" id="{FDDCC723-2BF7-E843-A444-B710F1FBBEE6}"/>
                </a:ext>
              </a:extLst>
            </p:cNvPr>
            <p:cNvSpPr/>
            <p:nvPr/>
          </p:nvSpPr>
          <p:spPr bwMode="auto">
            <a:xfrm>
              <a:off x="5273306" y="722567"/>
              <a:ext cx="538104" cy="198000"/>
            </a:xfrm>
            <a:prstGeom prst="homePlate">
              <a:avLst>
                <a:gd name="adj" fmla="val 13489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defRPr>
                  <a:uFillTx/>
                </a:defRPr>
              </a:pPr>
              <a:r>
                <a:rPr lang="ko-KR" altLang="en-US" sz="800" b="1" kern="0" spc="-150" dirty="0">
                  <a:solidFill>
                    <a:sysClr val="windowText" lastClr="000000"/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서  론</a:t>
              </a:r>
              <a:endParaRPr lang="ko-KR" altLang="en-US" sz="900" b="1" kern="0" spc="-150" dirty="0">
                <a:solidFill>
                  <a:sysClr val="windowText" lastClr="000000"/>
                </a:solidFill>
                <a:uFillTx/>
                <a:latin typeface="Gulim" panose="020B0600000101010101" pitchFamily="34" charset="-127"/>
                <a:ea typeface="Gulim" panose="020B0600000101010101" pitchFamily="34" charset="-127"/>
              </a:endParaRPr>
            </a:p>
          </p:txBody>
        </p:sp>
        <p:sp>
          <p:nvSpPr>
            <p:cNvPr id="17" name="오각형 19">
              <a:extLst>
                <a:ext uri="{FF2B5EF4-FFF2-40B4-BE49-F238E27FC236}">
                  <a16:creationId xmlns:a16="http://schemas.microsoft.com/office/drawing/2014/main" id="{41CE0E23-5F91-424B-B97B-D9877B9C9346}"/>
                </a:ext>
              </a:extLst>
            </p:cNvPr>
            <p:cNvSpPr/>
            <p:nvPr/>
          </p:nvSpPr>
          <p:spPr bwMode="auto">
            <a:xfrm>
              <a:off x="8744091" y="722567"/>
              <a:ext cx="651105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결 론</a:t>
              </a:r>
            </a:p>
          </p:txBody>
        </p:sp>
        <p:sp>
          <p:nvSpPr>
            <p:cNvPr id="18" name="오각형 20">
              <a:extLst>
                <a:ext uri="{FF2B5EF4-FFF2-40B4-BE49-F238E27FC236}">
                  <a16:creationId xmlns:a16="http://schemas.microsoft.com/office/drawing/2014/main" id="{457B3718-3AAC-6E42-A1CB-81B2205D48FF}"/>
                </a:ext>
              </a:extLst>
            </p:cNvPr>
            <p:cNvSpPr/>
            <p:nvPr/>
          </p:nvSpPr>
          <p:spPr bwMode="auto">
            <a:xfrm>
              <a:off x="7563191" y="723965"/>
              <a:ext cx="1153473" cy="198000"/>
            </a:xfrm>
            <a:prstGeom prst="homePlate">
              <a:avLst>
                <a:gd name="adj" fmla="val 17184"/>
              </a:avLst>
            </a:prstGeom>
            <a:noFill/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defPPr>
                <a:defRPr lang="ko-KR">
                  <a:uFillTx/>
                </a:defRPr>
              </a:defPPr>
              <a:lvl1pPr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1pPr>
              <a:lvl2pPr marL="4572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2pPr>
              <a:lvl3pPr marL="9144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3pPr>
              <a:lvl4pPr marL="13716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4pPr>
              <a:lvl5pPr marL="1828800" algn="l" fontAlgn="base" latinLnBrk="1">
                <a:spcBef>
                  <a:spcPct val="0"/>
                </a:spcBef>
                <a:spcAft>
                  <a:spcPct val="0"/>
                </a:spcAft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5pPr>
              <a:lvl6pPr marL="22860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6pPr>
              <a:lvl7pPr marL="27432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7pPr>
              <a:lvl8pPr marL="32004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8pPr>
              <a:lvl9pPr marL="3657600" algn="l" defTabSz="914400" latinLnBrk="1">
                <a:defRPr sz="1200" kern="1200">
                  <a:solidFill>
                    <a:schemeClr val="lt1"/>
                  </a:solidFill>
                  <a:uFillTx/>
                  <a:latin typeface="+mn-lt"/>
                  <a:ea typeface="+mn-ea"/>
                  <a:cs typeface="+mn-cs"/>
                </a:defRPr>
              </a:lvl9pPr>
            </a:lstStyle>
            <a:p>
              <a:pPr algn="ctr" latinLnBrk="0">
                <a:lnSpc>
                  <a:spcPct val="110000"/>
                </a:lnSpc>
                <a:spcBef>
                  <a:spcPts val="280"/>
                </a:spcBef>
                <a:spcAft>
                  <a:spcPts val="0"/>
                </a:spcAft>
                <a:defRPr>
                  <a:uFillTx/>
                </a:defRPr>
              </a:pPr>
              <a:r>
                <a:rPr lang="ko-KR" altLang="en-US" sz="800" b="1" kern="0" spc="-90" dirty="0">
                  <a:solidFill>
                    <a:prstClr val="black">
                      <a:lumMod val="75000"/>
                      <a:lumOff val="25000"/>
                    </a:prstClr>
                  </a:solidFill>
                  <a:uFillTx/>
                  <a:latin typeface="Gulim" panose="020B0600000101010101" pitchFamily="34" charset="-127"/>
                  <a:ea typeface="Gulim" panose="020B0600000101010101" pitchFamily="34" charset="-127"/>
                </a:rPr>
                <a:t>실증분석 및 연구결과</a:t>
              </a:r>
            </a:p>
          </p:txBody>
        </p:sp>
      </p:grpSp>
      <p:grpSp>
        <p:nvGrpSpPr>
          <p:cNvPr id="19" name="그룹 31">
            <a:extLst>
              <a:ext uri="{FF2B5EF4-FFF2-40B4-BE49-F238E27FC236}">
                <a16:creationId xmlns:a16="http://schemas.microsoft.com/office/drawing/2014/main" id="{9058D96F-26C3-4209-B55C-B22F23E8D4AD}"/>
              </a:ext>
            </a:extLst>
          </p:cNvPr>
          <p:cNvGrpSpPr/>
          <p:nvPr/>
        </p:nvGrpSpPr>
        <p:grpSpPr>
          <a:xfrm>
            <a:off x="2809031" y="1268760"/>
            <a:ext cx="4272926" cy="360000"/>
            <a:chOff x="2572761" y="1521238"/>
            <a:chExt cx="3535898" cy="360000"/>
          </a:xfrm>
        </p:grpSpPr>
        <p:sp>
          <p:nvSpPr>
            <p:cNvPr id="20" name="직사각형 32">
              <a:extLst>
                <a:ext uri="{FF2B5EF4-FFF2-40B4-BE49-F238E27FC236}">
                  <a16:creationId xmlns:a16="http://schemas.microsoft.com/office/drawing/2014/main" id="{EAC5CB44-B918-4240-BB85-9D98DAB0A80F}"/>
                </a:ext>
              </a:extLst>
            </p:cNvPr>
            <p:cNvSpPr/>
            <p:nvPr/>
          </p:nvSpPr>
          <p:spPr bwMode="gray">
            <a:xfrm>
              <a:off x="2572761" y="1521238"/>
              <a:ext cx="3355706" cy="360000"/>
            </a:xfrm>
            <a:prstGeom prst="rect">
              <a:avLst/>
            </a:prstGeom>
            <a:noFill/>
            <a:ln w="12700" algn="ctr">
              <a:noFill/>
              <a:miter lim="800000"/>
              <a:headEnd/>
              <a:tailEnd/>
            </a:ln>
            <a:effectLst/>
          </p:spPr>
          <p:txBody>
            <a:bodyPr wrap="square" lIns="90488" tIns="44450" rIns="90488" bIns="44450" rtlCol="0" anchor="ctr"/>
            <a:lstStyle/>
            <a:p>
              <a:pPr algn="ctr" latinLnBrk="0">
                <a:spcBef>
                  <a:spcPct val="20000"/>
                </a:spcBef>
              </a:pPr>
              <a:r>
                <a:rPr lang="ko-KR" altLang="en-US" sz="1400" b="1" kern="0" spc="-100" dirty="0">
                  <a:solidFill>
                    <a:schemeClr val="tx1">
                      <a:lumMod val="85000"/>
                      <a:lumOff val="15000"/>
                    </a:schemeClr>
                  </a:solidFill>
                  <a:uFillTx/>
                  <a:latin typeface="맑은 고딕"/>
                  <a:sym typeface="맑은 고딕"/>
                </a:rPr>
                <a:t>프로젝트 관리 선행 연구</a:t>
              </a:r>
            </a:p>
          </p:txBody>
        </p:sp>
        <p:cxnSp>
          <p:nvCxnSpPr>
            <p:cNvPr id="21" name="직선 연결선 33">
              <a:extLst>
                <a:ext uri="{FF2B5EF4-FFF2-40B4-BE49-F238E27FC236}">
                  <a16:creationId xmlns:a16="http://schemas.microsoft.com/office/drawing/2014/main" id="{5FA0BB09-F576-4F8D-8881-9D1E0EA4C8DB}"/>
                </a:ext>
              </a:extLst>
            </p:cNvPr>
            <p:cNvCxnSpPr/>
            <p:nvPr/>
          </p:nvCxnSpPr>
          <p:spPr>
            <a:xfrm>
              <a:off x="2752941" y="1881238"/>
              <a:ext cx="3355718" cy="0"/>
            </a:xfrm>
            <a:prstGeom prst="line">
              <a:avLst/>
            </a:prstGeom>
            <a:ln w="9525"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aphicFrame>
        <p:nvGraphicFramePr>
          <p:cNvPr id="22" name="표 21">
            <a:extLst>
              <a:ext uri="{FF2B5EF4-FFF2-40B4-BE49-F238E27FC236}">
                <a16:creationId xmlns:a16="http://schemas.microsoft.com/office/drawing/2014/main" id="{4A834B2C-BB70-4634-8907-BD86C5B2BFB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818676134"/>
              </p:ext>
            </p:extLst>
          </p:nvPr>
        </p:nvGraphicFramePr>
        <p:xfrm>
          <a:off x="568378" y="1700807"/>
          <a:ext cx="8777110" cy="4433227"/>
        </p:xfrm>
        <a:graphic>
          <a:graphicData uri="http://schemas.openxmlformats.org/drawingml/2006/table">
            <a:tbl>
              <a:tblPr firstRow="1" bandRow="1"/>
              <a:tblGrid>
                <a:gridCol w="16483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12879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8777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kern="1200" dirty="0">
                          <a:solidFill>
                            <a:schemeClr val="tx1"/>
                          </a:solidFill>
                          <a:uFillTx/>
                          <a:latin typeface="맑은 고딕"/>
                          <a:ea typeface="+mn-ea"/>
                          <a:cs typeface="+mn-cs"/>
                        </a:rPr>
                        <a:t>연구자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sz="1100" b="1" dirty="0">
                          <a:uFillTx/>
                        </a:rPr>
                        <a:t>내용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90422"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PMI (2018)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프로젝트는 사전에 정의된 시간과 비용 한도 내에서 목표를 달성하거나 고유한 제품 또는 서비스를 개발하기 위해 한시적으로 들이는 노력 및 활동으로 정의될 수 있다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관리는 정의되어 있는 목표를 달성하기 위해 수행할 일련의 작업을 예산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납기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자원 및 기술을 고려해 계획하고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이해관계자의 요구와 기대사항에 부합하거나 이를 능가하기 위해 지식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기술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도구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기법을 프로젝트 활동에 적용하며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진행 상황을 관찰하고 조정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통제하는 것이다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</a:p>
                    <a:p>
                      <a:pPr marL="171450" lvl="0" indent="-171450" fontAlgn="base" latinLnBrk="1">
                        <a:lnSpc>
                          <a:spcPct val="150000"/>
                        </a:lnSpc>
                        <a:buFont typeface="Arial" panose="020B0604020202020204" pitchFamily="34" charset="0"/>
                        <a:buChar char="•"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관리의 주요기능은 범위관리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일정관리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비용관리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품질관리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자원 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의사소통관리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리스크관리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조달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외주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)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통합관리의 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9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가지 관리기능과 세부 프로세스들로 이루어진다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14843"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Schwalbe (2018)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84137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관리 분야 중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범위관리</a:t>
                      </a:r>
                      <a:r>
                        <a:rPr lang="en-US" altLang="ko-KR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시간관리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비용관리</a:t>
                      </a:r>
                      <a:r>
                        <a:rPr lang="en-US" altLang="ko-KR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품질관리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를</a:t>
                      </a:r>
                      <a:r>
                        <a:rPr lang="ko-KR" altLang="en-US" sz="1100" b="1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핵심 분야로 분류하고 있으며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자원관리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 err="1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리스크관리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조달관리 그리고 통합관리를 촉진하는 것으로 분류하고 있다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440190">
                <a:tc>
                  <a:txBody>
                    <a:bodyPr/>
                    <a:lstStyle/>
                    <a:p>
                      <a:pPr marL="0" marR="0" lvl="0" indent="0" algn="ctr" defTabSz="957263" eaLnBrk="1" fontAlgn="ctr" latinLnBrk="0" hangingPunct="1">
                        <a:lnSpc>
                          <a:spcPct val="100000"/>
                        </a:lnSpc>
                        <a:spcBef>
                          <a:spcPct val="8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Amir (1999)</a:t>
                      </a: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</a:lnL>
                    <a:lnR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프로젝트 관리는 고객과의 우호적인 관계를 바탕으로 하여 프로젝트의 일정과 원가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품질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성능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)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등의 요소를 고려해야 한다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 </a:t>
                      </a:r>
                    </a:p>
                    <a:p>
                      <a:pPr marL="171450" marR="0" lvl="0" indent="-171450" algn="l" defTabSz="914400" eaLnBrk="1" fontAlgn="base" latinLnBrk="1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이 세 가지 요소는 서로 거래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(trade-off)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관계에 있어 프로젝트를 계획하거나 실행할 때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, </a:t>
                      </a:r>
                      <a:r>
                        <a:rPr lang="ko-KR" altLang="en-US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변경사항이 발생하여 프로젝트를 변경할 때 반드시 상관관계를 충분히 고려하여 고객이 요구하는 프로젝트 목적을 효과적으로 달성하도록 관리해야 한다</a:t>
                      </a:r>
                      <a:r>
                        <a:rPr lang="en-US" altLang="ko-KR" sz="1100" b="0" kern="1200" spc="-50" baseline="0" dirty="0">
                          <a:gradFill>
                            <a:gsLst>
                              <a:gs pos="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  <a:gs pos="100000">
                                <a:prstClr val="black">
                                  <a:lumMod val="85000"/>
                                  <a:lumOff val="15000"/>
                                </a:prstClr>
                              </a:gs>
                            </a:gsLst>
                            <a:lin ang="5400000" scaled="1"/>
                          </a:gradFill>
                          <a:uFillTx/>
                          <a:latin typeface="맑은 고딕"/>
                          <a:ea typeface="맑은 고딕"/>
                          <a:cs typeface="+mn-cs"/>
                        </a:rPr>
                        <a:t>.</a:t>
                      </a:r>
                      <a:endParaRPr lang="ko-KR" altLang="en-US" sz="1100" b="0" kern="1200" spc="-50" baseline="0" dirty="0">
                        <a:gradFill>
                          <a:gsLst>
                            <a:gs pos="0">
                              <a:prstClr val="black">
                                <a:lumMod val="85000"/>
                                <a:lumOff val="15000"/>
                              </a:prstClr>
                            </a:gs>
                            <a:gs pos="100000">
                              <a:prstClr val="black">
                                <a:lumMod val="85000"/>
                                <a:lumOff val="15000"/>
                              </a:prstClr>
                            </a:gs>
                          </a:gsLst>
                          <a:lin ang="5400000" scaled="1"/>
                        </a:gradFill>
                        <a:uFillTx/>
                        <a:latin typeface="맑은 고딕"/>
                        <a:ea typeface="맑은 고딕"/>
                        <a:cs typeface="+mn-cs"/>
                      </a:endParaRPr>
                    </a:p>
                  </a:txBody>
                  <a:tcPr marL="35992" marR="35992" anchor="ctr">
                    <a:lnL w="12700" cap="flat" cmpd="sng" algn="ctr">
                      <a:solidFill>
                        <a:schemeClr val="bg1">
                          <a:lumMod val="7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0" cap="flat" cmpd="sng" algn="ctr">
                      <a:noFill/>
                    </a:lnR>
                    <a:lnT w="6350" cap="flat" cmpd="sng" algn="ctr">
                      <a:solidFill>
                        <a:sysClr val="window" lastClr="FFFFFF">
                          <a:lumMod val="65000"/>
                        </a:sys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accent2">
                          <a:lumMod val="60000"/>
                          <a:lumOff val="40000"/>
                        </a:schemeClr>
                      </a:solidFill>
                      <a:prstDash val="solid"/>
                    </a:lnB>
                    <a:lnTlToBr w="12700" cap="flat" cmpd="sng" algn="ctr">
                      <a:noFill/>
                      <a:prstDash val="solid"/>
                    </a:lnTlToBr>
                    <a:lnBlToTr w="12700" cap="flat" cmpd="sng" algn="ctr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659977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13021</TotalTime>
  <Words>4517</Words>
  <Application>Microsoft Office PowerPoint</Application>
  <PresentationFormat>A4 용지(210x297mm)</PresentationFormat>
  <Paragraphs>760</Paragraphs>
  <Slides>34</Slides>
  <Notes>12</Notes>
  <HiddenSlides>0</HiddenSlides>
  <MMClips>0</MMClips>
  <ScaleCrop>false</ScaleCrop>
  <HeadingPairs>
    <vt:vector size="6" baseType="variant">
      <vt:variant>
        <vt:lpstr>사용한 글꼴</vt:lpstr>
      </vt:variant>
      <vt:variant>
        <vt:i4>12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34</vt:i4>
      </vt:variant>
    </vt:vector>
  </HeadingPairs>
  <TitlesOfParts>
    <vt:vector size="47" baseType="lpstr">
      <vt:lpstr>HY헤드라인M</vt:lpstr>
      <vt:lpstr>KoPub돋움체 Bold</vt:lpstr>
      <vt:lpstr>굴림</vt:lpstr>
      <vt:lpstr>굴림</vt:lpstr>
      <vt:lpstr>굴림체</vt:lpstr>
      <vt:lpstr>굴림체</vt:lpstr>
      <vt:lpstr>맑은 고딕</vt:lpstr>
      <vt:lpstr>Arial</vt:lpstr>
      <vt:lpstr>Calibri</vt:lpstr>
      <vt:lpstr>Calibri Light</vt:lpstr>
      <vt:lpstr>Marlett</vt:lpstr>
      <vt:lpstr>Wingdings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MinJeong Oh</dc:creator>
  <cp:lastModifiedBy>MoonSun Lee</cp:lastModifiedBy>
  <cp:revision>258</cp:revision>
  <cp:lastPrinted>2017-11-22T10:00:14Z</cp:lastPrinted>
  <dcterms:created xsi:type="dcterms:W3CDTF">2017-06-05T08:45:24Z</dcterms:created>
  <dcterms:modified xsi:type="dcterms:W3CDTF">2021-06-22T13:24:27Z</dcterms:modified>
</cp:coreProperties>
</file>