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57" r:id="rId2"/>
    <p:sldId id="259" r:id="rId3"/>
    <p:sldId id="261" r:id="rId4"/>
    <p:sldId id="263" r:id="rId5"/>
    <p:sldId id="267" r:id="rId6"/>
    <p:sldId id="287" r:id="rId7"/>
    <p:sldId id="405" r:id="rId8"/>
    <p:sldId id="406" r:id="rId9"/>
    <p:sldId id="402" r:id="rId10"/>
    <p:sldId id="349" r:id="rId11"/>
    <p:sldId id="345" r:id="rId12"/>
    <p:sldId id="292" r:id="rId13"/>
    <p:sldId id="337" r:id="rId14"/>
    <p:sldId id="351" r:id="rId15"/>
    <p:sldId id="400" r:id="rId16"/>
    <p:sldId id="326" r:id="rId17"/>
    <p:sldId id="282" r:id="rId18"/>
    <p:sldId id="276" r:id="rId19"/>
    <p:sldId id="277" r:id="rId20"/>
    <p:sldId id="309" r:id="rId21"/>
    <p:sldId id="320" r:id="rId22"/>
    <p:sldId id="331" r:id="rId23"/>
    <p:sldId id="352" r:id="rId24"/>
    <p:sldId id="353" r:id="rId25"/>
    <p:sldId id="389" r:id="rId26"/>
    <p:sldId id="388" r:id="rId27"/>
    <p:sldId id="354" r:id="rId28"/>
    <p:sldId id="355" r:id="rId29"/>
    <p:sldId id="356" r:id="rId30"/>
    <p:sldId id="403" r:id="rId31"/>
    <p:sldId id="404" r:id="rId32"/>
    <p:sldId id="391" r:id="rId33"/>
    <p:sldId id="379" r:id="rId34"/>
    <p:sldId id="397" r:id="rId35"/>
    <p:sldId id="407" r:id="rId36"/>
  </p:sldIdLst>
  <p:sldSz cx="9906000" cy="6858000" type="A4"/>
  <p:notesSz cx="6807200" cy="9939338"/>
  <p:defaultTextStyle>
    <a:defPPr>
      <a:defRPr lang="ko-KR">
        <a:uFillTx/>
      </a:defRPr>
    </a:defPPr>
    <a:lvl1pPr marL="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1pPr>
    <a:lvl2pPr marL="4572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2pPr>
    <a:lvl3pPr marL="9144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3pPr>
    <a:lvl4pPr marL="13716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4pPr>
    <a:lvl5pPr marL="18288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5pPr>
    <a:lvl6pPr marL="22860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6pPr>
    <a:lvl7pPr marL="27432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7pPr>
    <a:lvl8pPr marL="32004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8pPr>
    <a:lvl9pPr marL="3657600" algn="l" defTabSz="914400" latinLnBrk="1">
      <a:defRPr sz="1800" kern="1200">
        <a:solidFill>
          <a:schemeClr val="tx1"/>
        </a:solidFill>
        <a:uFillTx/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4">
          <p15:clr>
            <a:srgbClr val="A4A3A4"/>
          </p15:clr>
        </p15:guide>
        <p15:guide id="2" orient="horz" pos="3086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99"/>
    <a:srgbClr val="FF9966"/>
    <a:srgbClr val="FFCCCC"/>
    <a:srgbClr val="CCFFCC"/>
    <a:srgbClr val="6666FF"/>
    <a:srgbClr val="9999FF"/>
    <a:srgbClr val="7E6C8C"/>
    <a:srgbClr val="896F84"/>
    <a:srgbClr val="A25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56" autoAdjust="0"/>
    <p:restoredTop sz="99624" autoAdjust="0"/>
  </p:normalViewPr>
  <p:slideViewPr>
    <p:cSldViewPr>
      <p:cViewPr varScale="1">
        <p:scale>
          <a:sx n="78" d="100"/>
          <a:sy n="78" d="100"/>
        </p:scale>
        <p:origin x="1213" y="51"/>
      </p:cViewPr>
      <p:guideLst>
        <p:guide orient="horz" pos="2134"/>
        <p:guide orient="horz" pos="3086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972" y="-78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E2EE7-763C-44D9-A5B0-E8A1B9342AE2}" type="datetimeFigureOut">
              <a:rPr lang="ko-KR" altLang="en-US" smtClean="0"/>
              <a:t>2021-06-22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0F852-D65B-4116-B950-EADF698CA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591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119" tIns="45560" rIns="91119" bIns="45560" rtlCol="0"/>
          <a:lstStyle>
            <a:lvl1pPr algn="l">
              <a:defRPr sz="1200">
                <a:uFillTx/>
              </a:defRPr>
            </a:lvl1pPr>
          </a:lstStyle>
          <a:p>
            <a:endParaRPr lang="ko-KR" altLang="en-US">
              <a:uFillTx/>
            </a:endParaRPr>
          </a:p>
        </p:txBody>
      </p:sp>
      <p:sp>
        <p:nvSpPr>
          <p:cNvPr id="4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119" tIns="45560" rIns="91119" bIns="45560" rtlCol="0"/>
          <a:lstStyle>
            <a:lvl1pPr algn="r">
              <a:defRPr sz="1200">
                <a:uFillTx/>
              </a:defRPr>
            </a:lvl1pPr>
          </a:lstStyle>
          <a:p>
            <a:fld id="{81953B0B-5460-E402-E179-420A5E99521B}" type="datetimeFigureOut">
              <a:rPr lang="ko-KR" altLang="en-US">
                <a:uFillTx/>
              </a:rPr>
              <a:t>2021-06-22</a:t>
            </a:fld>
            <a:endParaRPr lang="ko-KR" altLang="en-US">
              <a:uFillTx/>
            </a:endParaRPr>
          </a:p>
        </p:txBody>
      </p:sp>
      <p:sp>
        <p:nvSpPr>
          <p:cNvPr id="6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6125"/>
            <a:ext cx="5384800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19" tIns="45560" rIns="91119" bIns="45560" rtlCol="0" anchor="ctr"/>
          <a:lstStyle/>
          <a:p>
            <a:endParaRPr lang="ko-KR" altLang="en-US">
              <a:uFillTx/>
            </a:endParaRPr>
          </a:p>
        </p:txBody>
      </p:sp>
      <p:sp>
        <p:nvSpPr>
          <p:cNvPr id="8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3"/>
          </a:xfrm>
          <a:prstGeom prst="rect">
            <a:avLst/>
          </a:prstGeom>
        </p:spPr>
        <p:txBody>
          <a:bodyPr vert="horz" lIns="91119" tIns="45560" rIns="91119" bIns="45560" rtlCol="0"/>
          <a:lstStyle/>
          <a:p>
            <a:pPr lvl="0"/>
            <a:r>
              <a:rPr lang="ko-KR" altLang="en-US">
                <a:uFillTx/>
              </a:rPr>
              <a:t>마스터 텍스트 스타일을 편집합니다</a:t>
            </a:r>
          </a:p>
          <a:p>
            <a:pPr lvl="1"/>
            <a:r>
              <a:rPr lang="ko-KR" altLang="en-US">
                <a:uFillTx/>
              </a:rPr>
              <a:t>둘째 수준</a:t>
            </a:r>
          </a:p>
          <a:p>
            <a:pPr lvl="2"/>
            <a:r>
              <a:rPr lang="ko-KR" altLang="en-US">
                <a:uFillTx/>
              </a:rPr>
              <a:t>셋째 수준</a:t>
            </a:r>
          </a:p>
          <a:p>
            <a:pPr lvl="3"/>
            <a:r>
              <a:rPr lang="ko-KR" altLang="en-US">
                <a:uFillTx/>
              </a:rPr>
              <a:t>넷째 수준</a:t>
            </a:r>
          </a:p>
          <a:p>
            <a:pPr lvl="4"/>
            <a:r>
              <a:rPr lang="ko-KR" altLang="en-US">
                <a:uFillTx/>
              </a:rPr>
              <a:t>다섯째 수준</a:t>
            </a:r>
          </a:p>
        </p:txBody>
      </p:sp>
      <p:sp>
        <p:nvSpPr>
          <p:cNvPr id="10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6967"/>
          </a:xfrm>
          <a:prstGeom prst="rect">
            <a:avLst/>
          </a:prstGeom>
        </p:spPr>
        <p:txBody>
          <a:bodyPr vert="horz" lIns="91119" tIns="45560" rIns="91119" bIns="45560" rtlCol="0" anchor="b"/>
          <a:lstStyle>
            <a:lvl1pPr algn="l">
              <a:defRPr sz="1200">
                <a:uFillTx/>
              </a:defRPr>
            </a:lvl1pPr>
          </a:lstStyle>
          <a:p>
            <a:endParaRPr lang="ko-KR" altLang="en-US">
              <a:uFillTx/>
            </a:endParaRPr>
          </a:p>
        </p:txBody>
      </p:sp>
      <p:sp>
        <p:nvSpPr>
          <p:cNvPr id="12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6967"/>
          </a:xfrm>
          <a:prstGeom prst="rect">
            <a:avLst/>
          </a:prstGeom>
        </p:spPr>
        <p:txBody>
          <a:bodyPr vert="horz" lIns="91119" tIns="45560" rIns="91119" bIns="45560" rtlCol="0" anchor="b"/>
          <a:lstStyle>
            <a:lvl1pPr algn="r">
              <a:defRPr sz="1200">
                <a:uFillTx/>
              </a:defRPr>
            </a:lvl1pPr>
          </a:lstStyle>
          <a:p>
            <a:fld id="{81953B0B-5460-E402-E179-420A5E99521B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3011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1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21231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10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99707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190">
              <a:defRPr>
                <a:uFillTx/>
              </a:defRPr>
            </a:pPr>
            <a:r>
              <a:rPr lang="ko-KR" altLang="en-US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기업전략의 효과적인 실천 수단으로써 수행되는 복수의 프로젝트를 효율적으로 관리하기 위해 프로젝트 포트폴리오 관리가 필요</a:t>
            </a:r>
            <a:r>
              <a:rPr lang="en-US" altLang="ko-KR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(</a:t>
            </a:r>
            <a:r>
              <a:rPr lang="ko-KR" altLang="en-US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오석현</a:t>
            </a:r>
            <a:r>
              <a:rPr lang="en-US" altLang="ko-KR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, 2016) </a:t>
            </a:r>
          </a:p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11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12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13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190">
              <a:defRPr>
                <a:uFillTx/>
              </a:defRPr>
            </a:pPr>
            <a:r>
              <a:rPr lang="ko-KR" altLang="en-US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기업전략의 효과적인 실천 수단으로써 수행되는 복수의 프로젝트를 효율적으로 관리하기 위해 프로젝트 포트폴리오 관리가 필요</a:t>
            </a:r>
            <a:r>
              <a:rPr lang="en-US" altLang="ko-KR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(</a:t>
            </a:r>
            <a:r>
              <a:rPr lang="ko-KR" altLang="en-US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오석현</a:t>
            </a:r>
            <a:r>
              <a:rPr lang="en-US" altLang="ko-KR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, 2016) </a:t>
            </a:r>
          </a:p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14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190">
              <a:defRPr>
                <a:uFillTx/>
              </a:defRPr>
            </a:pPr>
            <a:r>
              <a:rPr lang="ko-KR" altLang="en-US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기업전략의 효과적인 실천 수단으로써 수행되는 복수의 프로젝트를 효율적으로 관리하기 위해 프로젝트 포트폴리오 관리가 필요</a:t>
            </a:r>
            <a:r>
              <a:rPr lang="en-US" altLang="ko-KR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(</a:t>
            </a:r>
            <a:r>
              <a:rPr lang="ko-KR" altLang="en-US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오석현</a:t>
            </a:r>
            <a:r>
              <a:rPr lang="en-US" altLang="ko-KR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, 2016) </a:t>
            </a:r>
          </a:p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15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1190">
              <a:defRPr>
                <a:uFillTx/>
              </a:defRPr>
            </a:pPr>
            <a:r>
              <a:rPr lang="ko-KR" altLang="en-US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기업전략의 효과적인 실천 수단으로써 수행되는 복수의 프로젝트를 효율적으로 관리하기 위해 프로젝트 포트폴리오 관리가 필요</a:t>
            </a:r>
            <a:r>
              <a:rPr lang="en-US" altLang="ko-KR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(</a:t>
            </a:r>
            <a:r>
              <a:rPr lang="ko-KR" altLang="en-US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오석현</a:t>
            </a:r>
            <a:r>
              <a:rPr lang="en-US" altLang="ko-KR" b="1" spc="-50">
                <a:solidFill>
                  <a:schemeClr val="bg2">
                    <a:lumMod val="25000"/>
                  </a:schemeClr>
                </a:solidFill>
                <a:latin typeface="맑은 고딕"/>
              </a:rPr>
              <a:t>, 2016) </a:t>
            </a:r>
          </a:p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16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17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48417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18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19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66577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20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385319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1200" y="746125"/>
            <a:ext cx="5384800" cy="3727450"/>
          </a:xfrm>
        </p:spPr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21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760952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>
                <a:uFillTx/>
              </a:rPr>
              <a:t>본 연구에서 설정한 연구모형의 적합도가 적합하다고 판단되어 회귀분석과 구조방정식 모형을 통해 본 연구의 가설 검정을 진행하였습니다</a:t>
            </a:r>
            <a:r>
              <a:rPr lang="en-US" altLang="ko-KR">
                <a:uFillTx/>
              </a:rPr>
              <a:t>. </a:t>
            </a:r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22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23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04812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24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304300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25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193766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>
                <a:uFillTx/>
              </a:rPr>
              <a:t>본 연구에서 설정한 연구모형의 적합도가 적합하다고 판단되어 회귀분석과 구조방정식 모형을 통해 본 연구의 가설 검정을 진행하였습니다</a:t>
            </a:r>
            <a:r>
              <a:rPr lang="en-US" altLang="ko-KR">
                <a:uFillTx/>
              </a:rPr>
              <a:t>. </a:t>
            </a:r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26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204005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27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270575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28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770592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29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15326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>
                <a:uFillTx/>
              </a:rPr>
              <a:t>동향</a:t>
            </a: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solidFill>
                  <a:prstClr val="black"/>
                </a:solidFill>
                <a:uFillTx/>
              </a:rPr>
              <a:t>3</a:t>
            </a:fld>
            <a:endParaRPr lang="ko-KR" altLang="en-US">
              <a:solidFill>
                <a:prstClr val="black"/>
              </a:solidFill>
              <a:uFillTx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30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6198963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31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741142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32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065061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33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054196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34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03630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4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2004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711200" y="746125"/>
            <a:ext cx="5384800" cy="3727450"/>
          </a:xfrm>
        </p:spPr>
      </p:sp>
      <p:sp>
        <p:nvSpPr>
          <p:cNvPr id="4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>
                <a:uFillTx/>
              </a:rPr>
              <a:t>앞서 제시한 본 연구의 목적을 달성하기 위하여 다음과 같은 연구 질문을 제시하고 실증적 연구를 진행하고자 합니다</a:t>
            </a:r>
            <a:r>
              <a:rPr lang="en-US" altLang="ko-KR">
                <a:uFillTx/>
              </a:rPr>
              <a:t>. </a:t>
            </a:r>
          </a:p>
          <a:p>
            <a:r>
              <a:rPr lang="ko-KR" altLang="en-US">
                <a:uFillTx/>
              </a:rPr>
              <a:t>이상의 연구질문에 대하여 답하는 것이 본 연구의 목적과 범위입니다</a:t>
            </a:r>
            <a:r>
              <a:rPr lang="en-US" altLang="ko-KR">
                <a:uFillTx/>
              </a:rPr>
              <a:t>. </a:t>
            </a:r>
          </a:p>
          <a:p>
            <a:endParaRPr lang="ko-KR" altLang="en-US">
              <a:uFillTx/>
            </a:endParaRPr>
          </a:p>
        </p:txBody>
      </p:sp>
      <p:sp>
        <p:nvSpPr>
          <p:cNvPr id="6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>
                <a:uFillTx/>
              </a:rPr>
              <a:t>5</a:t>
            </a:fld>
            <a:endParaRPr lang="ko-KR" altLang="en-US">
              <a:uFillTx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6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58782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7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27598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8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84539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953B0B-5460-E402-E179-420A5E99521B}" type="slidenum">
              <a:rPr lang="ko-KR" altLang="en-US" smtClean="0">
                <a:uFillTx/>
              </a:rPr>
              <a:t>9</a:t>
            </a:fld>
            <a:endParaRPr lang="ko-KR" alt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36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6"/>
          <p:cNvSpPr>
            <a:spLocks noChangeArrowheads="1"/>
          </p:cNvSpPr>
          <p:nvPr userDrawn="1"/>
        </p:nvSpPr>
        <p:spPr bwMode="auto">
          <a:xfrm>
            <a:off x="2228850" y="2205038"/>
            <a:ext cx="7689850" cy="792162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</p:spPr>
        <p:txBody>
          <a:bodyPr wrap="none" anchor="ctr"/>
          <a:lstStyle/>
          <a:p>
            <a:endParaRPr lang="ko-KR" altLang="en-US">
              <a:uFillTx/>
            </a:endParaRPr>
          </a:p>
        </p:txBody>
      </p:sp>
      <p:sp>
        <p:nvSpPr>
          <p:cNvPr id="4" name="Rectangle 137"/>
          <p:cNvSpPr>
            <a:spLocks noChangeArrowheads="1"/>
          </p:cNvSpPr>
          <p:nvPr userDrawn="1"/>
        </p:nvSpPr>
        <p:spPr bwMode="auto">
          <a:xfrm>
            <a:off x="12700" y="2205038"/>
            <a:ext cx="2216150" cy="792162"/>
          </a:xfrm>
          <a:prstGeom prst="rect">
            <a:avLst/>
          </a:prstGeom>
          <a:gradFill rotWithShape="1">
            <a:gsLst>
              <a:gs pos="0">
                <a:srgbClr val="000066">
                  <a:gamma/>
                  <a:tint val="30196"/>
                  <a:invGamma/>
                </a:srgbClr>
              </a:gs>
              <a:gs pos="100000">
                <a:srgbClr val="000066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ko-KR" altLang="en-US">
              <a:uFillTx/>
            </a:endParaRPr>
          </a:p>
        </p:txBody>
      </p:sp>
      <p:pic>
        <p:nvPicPr>
          <p:cNvPr id="6" name="_x41924240" descr="EMB000035643323"/>
          <p:cNvPicPr>
            <a:picLocks noChangeAspect="1" noChangeArrowheads="1"/>
          </p:cNvPicPr>
          <p:nvPr userDrawn="1"/>
        </p:nvPicPr>
        <p:blipFill>
          <a:blip r:embed="rId2">
            <a:lum bright="70000" contrast="-50000"/>
          </a:blip>
          <a:srcRect/>
          <a:stretch>
            <a:fillRect/>
          </a:stretch>
        </p:blipFill>
        <p:spPr bwMode="auto">
          <a:xfrm>
            <a:off x="-646545" y="3800771"/>
            <a:ext cx="3833091" cy="38330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ChangeArrowheads="1"/>
          </p:cNvSpPr>
          <p:nvPr userDrawn="1"/>
        </p:nvSpPr>
        <p:spPr bwMode="gray">
          <a:xfrm>
            <a:off x="4681885" y="6609289"/>
            <a:ext cx="538294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defTabSz="762000">
              <a:defRPr>
                <a:uFillTx/>
              </a:defRPr>
            </a:pPr>
            <a:fld id="{81953B0B-5460-E402-E179-420A5E99521B}" type="slidenum">
              <a:rPr lang="en-US" altLang="ko-KR" sz="900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rPr>
              <a:t>‹#›</a:t>
            </a:fld>
            <a:endParaRPr lang="en-US" altLang="ko-KR" sz="900">
              <a:solidFill>
                <a:prstClr val="black"/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sp>
        <p:nvSpPr>
          <p:cNvPr id="4" name="Line 57"/>
          <p:cNvSpPr>
            <a:spLocks/>
          </p:cNvSpPr>
          <p:nvPr userDrawn="1"/>
        </p:nvSpPr>
        <p:spPr bwMode="auto">
          <a:xfrm>
            <a:off x="1008112" y="1361587"/>
            <a:ext cx="8049344" cy="0"/>
          </a:xfrm>
          <a:prstGeom prst="line">
            <a:avLst/>
          </a:prstGeom>
          <a:noFill/>
          <a:ln w="12700">
            <a:solidFill>
              <a:schemeClr val="bg2">
                <a:lumMod val="50000"/>
              </a:schemeClr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uFillTx/>
              <a:latin typeface="+mn-ea"/>
              <a:ea typeface="맑은 고딕"/>
            </a:endParaRPr>
          </a:p>
        </p:txBody>
      </p:sp>
      <p:grpSp>
        <p:nvGrpSpPr>
          <p:cNvPr id="8" name="그룹 28"/>
          <p:cNvGrpSpPr/>
          <p:nvPr/>
        </p:nvGrpSpPr>
        <p:grpSpPr>
          <a:xfrm>
            <a:off x="-14749" y="0"/>
            <a:ext cx="9920749" cy="78658"/>
            <a:chOff x="-14748" y="0"/>
            <a:chExt cx="9920748" cy="78658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7921850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grpSp>
        <p:nvGrpSpPr>
          <p:cNvPr id="12" name="그룹 29"/>
          <p:cNvGrpSpPr/>
          <p:nvPr/>
        </p:nvGrpSpPr>
        <p:grpSpPr>
          <a:xfrm>
            <a:off x="0" y="6818671"/>
            <a:ext cx="9912359" cy="78658"/>
            <a:chOff x="-14748" y="0"/>
            <a:chExt cx="9912359" cy="78658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sp>
        <p:nvSpPr>
          <p:cNvPr id="13" name="TextBox 26"/>
          <p:cNvSpPr/>
          <p:nvPr userDrawn="1"/>
        </p:nvSpPr>
        <p:spPr>
          <a:xfrm>
            <a:off x="-6359" y="6614244"/>
            <a:ext cx="28956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 dirty="0">
                <a:uFillTx/>
              </a:rPr>
              <a:t>생산서비스경영 박사과정 </a:t>
            </a:r>
            <a:r>
              <a:rPr lang="en-US" altLang="ko-KR" sz="700" dirty="0">
                <a:uFillTx/>
              </a:rPr>
              <a:t>2019286528 </a:t>
            </a:r>
            <a:r>
              <a:rPr lang="ko-KR" altLang="en-US" sz="700" dirty="0" err="1">
                <a:uFillTx/>
              </a:rPr>
              <a:t>이헌창</a:t>
            </a:r>
            <a:endParaRPr lang="ko-KR" altLang="en-US" sz="700" dirty="0">
              <a:uFillTx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6"/>
          <p:cNvGrpSpPr/>
          <p:nvPr/>
        </p:nvGrpSpPr>
        <p:grpSpPr>
          <a:xfrm>
            <a:off x="444502" y="1032172"/>
            <a:ext cx="9001125" cy="36000"/>
            <a:chOff x="444500" y="939908"/>
            <a:chExt cx="9001125" cy="36000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444500" y="939908"/>
              <a:ext cx="8064500" cy="36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7645400" y="939908"/>
              <a:ext cx="1800225" cy="36000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</a:endParaRPr>
            </a:p>
          </p:txBody>
        </p:sp>
      </p:grpSp>
      <p:sp>
        <p:nvSpPr>
          <p:cNvPr id="6" name="Rectangle 21"/>
          <p:cNvSpPr>
            <a:spLocks noChangeArrowheads="1"/>
          </p:cNvSpPr>
          <p:nvPr userDrawn="1"/>
        </p:nvSpPr>
        <p:spPr bwMode="gray">
          <a:xfrm>
            <a:off x="4681885" y="6609289"/>
            <a:ext cx="538294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defTabSz="762000">
              <a:defRPr>
                <a:uFillTx/>
              </a:defRPr>
            </a:pPr>
            <a:fld id="{81953B0B-5460-E402-E179-420A5E99521B}" type="slidenum">
              <a:rPr lang="en-US" altLang="ko-KR" sz="900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rPr>
              <a:t>‹#›</a:t>
            </a:fld>
            <a:endParaRPr lang="en-US" altLang="ko-KR" sz="900">
              <a:solidFill>
                <a:prstClr val="black"/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0" name="그룹 20"/>
          <p:cNvGrpSpPr/>
          <p:nvPr/>
        </p:nvGrpSpPr>
        <p:grpSpPr>
          <a:xfrm>
            <a:off x="0" y="6818671"/>
            <a:ext cx="9912359" cy="78658"/>
            <a:chOff x="-14748" y="0"/>
            <a:chExt cx="9912359" cy="78658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grpSp>
        <p:nvGrpSpPr>
          <p:cNvPr id="14" name="그룹 23"/>
          <p:cNvGrpSpPr/>
          <p:nvPr/>
        </p:nvGrpSpPr>
        <p:grpSpPr>
          <a:xfrm>
            <a:off x="-6358" y="0"/>
            <a:ext cx="9912359" cy="78658"/>
            <a:chOff x="-14748" y="0"/>
            <a:chExt cx="9912359" cy="78658"/>
          </a:xfrm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sp>
        <p:nvSpPr>
          <p:cNvPr id="15" name="TextBox 26"/>
          <p:cNvSpPr/>
          <p:nvPr userDrawn="1"/>
        </p:nvSpPr>
        <p:spPr>
          <a:xfrm>
            <a:off x="-6359" y="6614244"/>
            <a:ext cx="28956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 dirty="0">
                <a:uFillTx/>
              </a:rPr>
              <a:t>생산서비스경영 박사과정 </a:t>
            </a:r>
            <a:r>
              <a:rPr lang="en-US" altLang="ko-KR" sz="700" dirty="0">
                <a:uFillTx/>
              </a:rPr>
              <a:t>2019286528 </a:t>
            </a:r>
            <a:r>
              <a:rPr lang="ko-KR" altLang="en-US" sz="700" dirty="0" err="1">
                <a:uFillTx/>
              </a:rPr>
              <a:t>이헌창</a:t>
            </a:r>
            <a:endParaRPr lang="ko-KR" altLang="en-US" sz="700" dirty="0"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6"/>
          <p:cNvGrpSpPr/>
          <p:nvPr/>
        </p:nvGrpSpPr>
        <p:grpSpPr>
          <a:xfrm>
            <a:off x="444502" y="1032172"/>
            <a:ext cx="9001125" cy="36000"/>
            <a:chOff x="444500" y="939908"/>
            <a:chExt cx="9001125" cy="36000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444500" y="939908"/>
              <a:ext cx="8064500" cy="36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7645400" y="939908"/>
              <a:ext cx="1800225" cy="36000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</a:endParaRPr>
            </a:p>
          </p:txBody>
        </p:sp>
      </p:grpSp>
      <p:sp>
        <p:nvSpPr>
          <p:cNvPr id="6" name="Rectangle 21"/>
          <p:cNvSpPr>
            <a:spLocks noChangeArrowheads="1"/>
          </p:cNvSpPr>
          <p:nvPr userDrawn="1"/>
        </p:nvSpPr>
        <p:spPr bwMode="gray">
          <a:xfrm>
            <a:off x="4681885" y="6609289"/>
            <a:ext cx="538294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 defTabSz="762000">
              <a:defRPr>
                <a:uFillTx/>
              </a:defRPr>
            </a:pPr>
            <a:fld id="{81953B0B-5460-E402-E179-420A5E99521B}" type="slidenum">
              <a:rPr lang="en-US" altLang="ko-KR" sz="900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rPr>
              <a:t>‹#›</a:t>
            </a:fld>
            <a:endParaRPr lang="en-US" altLang="ko-KR" sz="900">
              <a:solidFill>
                <a:prstClr val="black"/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0" name="그룹 20"/>
          <p:cNvGrpSpPr/>
          <p:nvPr/>
        </p:nvGrpSpPr>
        <p:grpSpPr>
          <a:xfrm>
            <a:off x="0" y="6818671"/>
            <a:ext cx="9912359" cy="78658"/>
            <a:chOff x="-14748" y="0"/>
            <a:chExt cx="9912359" cy="78658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grpSp>
        <p:nvGrpSpPr>
          <p:cNvPr id="14" name="그룹 23"/>
          <p:cNvGrpSpPr/>
          <p:nvPr/>
        </p:nvGrpSpPr>
        <p:grpSpPr>
          <a:xfrm>
            <a:off x="-6358" y="0"/>
            <a:ext cx="9912359" cy="78658"/>
            <a:chOff x="-14748" y="0"/>
            <a:chExt cx="9912359" cy="78658"/>
          </a:xfrm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-14748" y="0"/>
              <a:ext cx="8888430" cy="7865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7913461" y="0"/>
              <a:ext cx="1984150" cy="78658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solidFill>
                  <a:prstClr val="black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461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14"/>
          <p:cNvGrpSpPr/>
          <p:nvPr/>
        </p:nvGrpSpPr>
        <p:grpSpPr>
          <a:xfrm>
            <a:off x="12700" y="1752083"/>
            <a:ext cx="9906000" cy="1698072"/>
            <a:chOff x="12700" y="2205038"/>
            <a:chExt cx="9906000" cy="792162"/>
          </a:xfrm>
        </p:grpSpPr>
        <p:sp>
          <p:nvSpPr>
            <p:cNvPr id="2" name="Rectangle 136"/>
            <p:cNvSpPr>
              <a:spLocks noChangeArrowheads="1"/>
            </p:cNvSpPr>
            <p:nvPr userDrawn="1"/>
          </p:nvSpPr>
          <p:spPr bwMode="auto">
            <a:xfrm>
              <a:off x="2228850" y="2205038"/>
              <a:ext cx="7689850" cy="792162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uFillTx/>
              </a:endParaRPr>
            </a:p>
          </p:txBody>
        </p:sp>
        <p:sp>
          <p:nvSpPr>
            <p:cNvPr id="3" name="Rectangle 137"/>
            <p:cNvSpPr>
              <a:spLocks noChangeArrowheads="1"/>
            </p:cNvSpPr>
            <p:nvPr userDrawn="1"/>
          </p:nvSpPr>
          <p:spPr bwMode="auto">
            <a:xfrm>
              <a:off x="12700" y="2205038"/>
              <a:ext cx="2216150" cy="792162"/>
            </a:xfrm>
            <a:prstGeom prst="rect">
              <a:avLst/>
            </a:prstGeom>
            <a:gradFill rotWithShape="1">
              <a:gsLst>
                <a:gs pos="0">
                  <a:srgbClr val="000066">
                    <a:gamma/>
                    <a:tint val="30196"/>
                    <a:invGamma/>
                  </a:srgbClr>
                </a:gs>
                <a:gs pos="100000">
                  <a:srgbClr val="000066"/>
                </a:gs>
              </a:gsLst>
              <a:lin ang="0" scaled="1"/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ko-KR" altLang="en-US">
                <a:uFillTx/>
              </a:endParaRPr>
            </a:p>
          </p:txBody>
        </p:sp>
      </p:grpSp>
      <p:pic>
        <p:nvPicPr>
          <p:cNvPr id="6" name="_x41924240" descr="EMB000035643323"/>
          <p:cNvPicPr>
            <a:picLocks noChangeAspect="1" noChangeArrowheads="1"/>
          </p:cNvPicPr>
          <p:nvPr userDrawn="1"/>
        </p:nvPicPr>
        <p:blipFill>
          <a:blip r:embed="rId2">
            <a:lum bright="70000" contrast="-50000"/>
          </a:blip>
          <a:srcRect/>
          <a:stretch>
            <a:fillRect/>
          </a:stretch>
        </p:blipFill>
        <p:spPr bwMode="auto">
          <a:xfrm>
            <a:off x="-646545" y="3800771"/>
            <a:ext cx="3833091" cy="38330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153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6"/>
          <p:cNvSpPr>
            <a:spLocks noChangeArrowheads="1"/>
          </p:cNvSpPr>
          <p:nvPr userDrawn="1"/>
        </p:nvSpPr>
        <p:spPr bwMode="auto">
          <a:xfrm>
            <a:off x="2228850" y="2205038"/>
            <a:ext cx="7689850" cy="792162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</p:spPr>
        <p:txBody>
          <a:bodyPr wrap="none" anchor="ctr"/>
          <a:lstStyle/>
          <a:p>
            <a:endParaRPr lang="ko-KR" altLang="en-US">
              <a:uFillTx/>
            </a:endParaRPr>
          </a:p>
        </p:txBody>
      </p:sp>
      <p:sp>
        <p:nvSpPr>
          <p:cNvPr id="4" name="Rectangle 137"/>
          <p:cNvSpPr>
            <a:spLocks noChangeArrowheads="1"/>
          </p:cNvSpPr>
          <p:nvPr userDrawn="1"/>
        </p:nvSpPr>
        <p:spPr bwMode="auto">
          <a:xfrm>
            <a:off x="12700" y="2205038"/>
            <a:ext cx="2216150" cy="792162"/>
          </a:xfrm>
          <a:prstGeom prst="rect">
            <a:avLst/>
          </a:prstGeom>
          <a:gradFill rotWithShape="1">
            <a:gsLst>
              <a:gs pos="0">
                <a:srgbClr val="000066">
                  <a:gamma/>
                  <a:tint val="30196"/>
                  <a:invGamma/>
                </a:srgbClr>
              </a:gs>
              <a:gs pos="100000">
                <a:srgbClr val="000066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endParaRPr lang="ko-KR" altLang="en-US">
              <a:uFillTx/>
            </a:endParaRPr>
          </a:p>
        </p:txBody>
      </p:sp>
      <p:pic>
        <p:nvPicPr>
          <p:cNvPr id="6" name="_x41924240" descr="EMB000035643323"/>
          <p:cNvPicPr>
            <a:picLocks noChangeAspect="1" noChangeArrowheads="1"/>
          </p:cNvPicPr>
          <p:nvPr userDrawn="1"/>
        </p:nvPicPr>
        <p:blipFill>
          <a:blip r:embed="rId2">
            <a:lum bright="70000" contrast="-50000"/>
          </a:blip>
          <a:srcRect/>
          <a:stretch>
            <a:fillRect/>
          </a:stretch>
        </p:blipFill>
        <p:spPr bwMode="auto">
          <a:xfrm>
            <a:off x="-646545" y="3800771"/>
            <a:ext cx="3833091" cy="3833085"/>
          </a:xfrm>
          <a:prstGeom prst="rect">
            <a:avLst/>
          </a:prstGeom>
          <a:noFill/>
        </p:spPr>
      </p:pic>
      <p:sp>
        <p:nvSpPr>
          <p:cNvPr id="7" name="TextBox 26"/>
          <p:cNvSpPr/>
          <p:nvPr userDrawn="1"/>
        </p:nvSpPr>
        <p:spPr>
          <a:xfrm>
            <a:off x="-6359" y="6614244"/>
            <a:ext cx="289560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00" dirty="0">
                <a:uFillTx/>
              </a:rPr>
              <a:t>생산서비스경영 박사과정 </a:t>
            </a:r>
            <a:r>
              <a:rPr lang="en-US" altLang="ko-KR" sz="700" dirty="0">
                <a:uFillTx/>
              </a:rPr>
              <a:t>2019286528 </a:t>
            </a:r>
            <a:r>
              <a:rPr lang="ko-KR" altLang="en-US" sz="700" dirty="0" err="1">
                <a:uFillTx/>
              </a:rPr>
              <a:t>이헌창</a:t>
            </a:r>
            <a:endParaRPr lang="ko-KR" altLang="en-US" sz="700" dirty="0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34163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>
                <a:uFillTx/>
              </a:rPr>
              <a:t>마스터 제목 스타일 편집</a:t>
            </a:r>
            <a:endParaRPr lang="en-US">
              <a:uFillTx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>
                <a:uFillTx/>
              </a:rPr>
              <a:t>마스터 텍스트 스타일을 편집합니다</a:t>
            </a:r>
          </a:p>
          <a:p>
            <a:pPr lvl="1"/>
            <a:r>
              <a:rPr lang="ko-KR" altLang="en-US">
                <a:uFillTx/>
              </a:rPr>
              <a:t>둘째 수준</a:t>
            </a:r>
          </a:p>
          <a:p>
            <a:pPr lvl="2"/>
            <a:r>
              <a:rPr lang="ko-KR" altLang="en-US">
                <a:uFillTx/>
              </a:rPr>
              <a:t>셋째 수준</a:t>
            </a:r>
          </a:p>
          <a:p>
            <a:pPr lvl="3"/>
            <a:r>
              <a:rPr lang="ko-KR" altLang="en-US">
                <a:uFillTx/>
              </a:rPr>
              <a:t>넷째 수준</a:t>
            </a:r>
          </a:p>
          <a:p>
            <a:pPr lvl="4"/>
            <a:r>
              <a:rPr lang="ko-KR" altLang="en-US">
                <a:uFillTx/>
              </a:rPr>
              <a:t>다섯째 수준</a:t>
            </a:r>
            <a:endParaRPr lang="en-US">
              <a:uFillTx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fld id="{81953B0B-5460-E402-E179-420A5E99521B}" type="datetimeFigureOut">
              <a:rPr lang="ko-KR" altLang="en-US">
                <a:uFillTx/>
              </a:rPr>
              <a:t>2021-06-22</a:t>
            </a:fld>
            <a:endParaRPr lang="ko-KR" altLang="en-US">
              <a:uFillTx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endParaRPr lang="ko-KR" altLang="en-US">
              <a:uFillTx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uFillTx/>
              </a:defRPr>
            </a:lvl1pPr>
          </a:lstStyle>
          <a:p>
            <a:fld id="{81953B0B-5460-E402-E179-420A5E99521B}" type="slidenum">
              <a:rPr lang="ko-KR" altLang="en-US">
                <a:uFillTx/>
              </a:rPr>
              <a:t>‹#›</a:t>
            </a:fld>
            <a:endParaRPr lang="ko-KR" altLang="en-US"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649" r:id="rId1"/>
    <p:sldLayoutId id="2147493650" r:id="rId2"/>
    <p:sldLayoutId id="2147493651" r:id="rId3"/>
    <p:sldLayoutId id="2147493652" r:id="rId4"/>
    <p:sldLayoutId id="2147493657" r:id="rId5"/>
    <p:sldLayoutId id="2147493653" r:id="rId6"/>
    <p:sldLayoutId id="2147493655" r:id="rId7"/>
  </p:sldLayoutIdLst>
  <p:txStyles>
    <p:titleStyle>
      <a:lvl1pPr algn="l" defTabSz="914400" latinLnBrk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latinLnBrk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9718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4290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886200" indent="-228600" algn="l" defTabSz="914400" latinLnBrk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bodyStyle>
    <p:otherStyle>
      <a:defPPr>
        <a:defRPr lang="en-US">
          <a:uFillTx/>
        </a:defRPr>
      </a:defPPr>
      <a:lvl1pPr marL="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4572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9144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3716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8288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2860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6pPr>
      <a:lvl7pPr marL="27432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7pPr>
      <a:lvl8pPr marL="32004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8pPr>
      <a:lvl9pPr marL="3657600" algn="l" defTabSz="914400" latinLnBrk="1">
        <a:defRPr sz="1800" kern="1200">
          <a:solidFill>
            <a:schemeClr val="tx1"/>
          </a:solidFill>
          <a:uFillTx/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992560" y="1842793"/>
            <a:ext cx="9030512" cy="1470025"/>
          </a:xfrm>
          <a:prstGeom prst="rect">
            <a:avLst/>
          </a:prstGeom>
        </p:spPr>
        <p:txBody>
          <a:bodyPr lIns="91440" tIns="45720" rIns="28800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dirty="0">
                <a:uFillTx/>
                <a:latin typeface="HY헤드라인M"/>
                <a:ea typeface="HY헤드라인M"/>
              </a:rPr>
              <a:t>프로젝트관리오피스</a:t>
            </a:r>
            <a:r>
              <a:rPr lang="en-US" altLang="ko-KR" dirty="0">
                <a:uFillTx/>
                <a:latin typeface="HY헤드라인M"/>
                <a:ea typeface="HY헤드라인M"/>
              </a:rPr>
              <a:t>(PMO)</a:t>
            </a:r>
            <a:r>
              <a:rPr lang="ko-KR" altLang="en-US" dirty="0">
                <a:uFillTx/>
                <a:latin typeface="HY헤드라인M"/>
                <a:ea typeface="HY헤드라인M"/>
              </a:rPr>
              <a:t> </a:t>
            </a:r>
            <a:r>
              <a:rPr lang="ko-KR" altLang="en-US" dirty="0">
                <a:latin typeface="HY헤드라인M"/>
                <a:ea typeface="HY헤드라인M"/>
              </a:rPr>
              <a:t>역할이</a:t>
            </a:r>
            <a:endParaRPr lang="en-US" altLang="ko-KR" dirty="0">
              <a:uFillTx/>
              <a:latin typeface="HY헤드라인M"/>
              <a:ea typeface="HY헤드라인M"/>
            </a:endParaRPr>
          </a:p>
          <a:p>
            <a:pPr>
              <a:lnSpc>
                <a:spcPct val="100000"/>
              </a:lnSpc>
            </a:pPr>
            <a:r>
              <a:rPr lang="ko-KR" altLang="en-US" dirty="0">
                <a:uFillTx/>
                <a:latin typeface="HY헤드라인M"/>
                <a:ea typeface="HY헤드라인M"/>
              </a:rPr>
              <a:t> 프로젝트 성과에 미치는 영향에 관한 연구</a:t>
            </a:r>
            <a:endParaRPr lang="en-US" altLang="ko-KR" dirty="0">
              <a:uFillTx/>
              <a:latin typeface="HY헤드라인M"/>
              <a:ea typeface="HY헤드라인M"/>
            </a:endParaRPr>
          </a:p>
        </p:txBody>
      </p:sp>
      <p:cxnSp>
        <p:nvCxnSpPr>
          <p:cNvPr id="6" name="직선 연결선 7"/>
          <p:cNvCxnSpPr/>
          <p:nvPr/>
        </p:nvCxnSpPr>
        <p:spPr>
          <a:xfrm>
            <a:off x="5602107" y="3791909"/>
            <a:ext cx="381206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8"/>
          <p:cNvSpPr/>
          <p:nvPr/>
        </p:nvSpPr>
        <p:spPr>
          <a:xfrm>
            <a:off x="3728864" y="5442354"/>
            <a:ext cx="59471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 err="1">
                <a:uFillTx/>
                <a:latin typeface="+mn-ea"/>
              </a:rPr>
              <a:t>이헌창</a:t>
            </a:r>
            <a:r>
              <a:rPr lang="en-US" altLang="ko-KR" sz="1400" b="1" dirty="0">
                <a:uFillTx/>
                <a:latin typeface="+mn-ea"/>
              </a:rPr>
              <a:t>(</a:t>
            </a:r>
            <a:r>
              <a:rPr lang="ko-KR" altLang="en-US" sz="1400" b="1" dirty="0">
                <a:uFillTx/>
                <a:latin typeface="+mn-ea"/>
              </a:rPr>
              <a:t>발표자</a:t>
            </a:r>
            <a:r>
              <a:rPr lang="en-US" altLang="ko-KR" sz="1400" b="1" dirty="0">
                <a:uFillTx/>
                <a:latin typeface="+mn-ea"/>
              </a:rPr>
              <a:t>, </a:t>
            </a:r>
            <a:r>
              <a:rPr lang="ko-KR" altLang="en-US" sz="1400" b="1" dirty="0">
                <a:uFillTx/>
                <a:latin typeface="+mn-ea"/>
              </a:rPr>
              <a:t>제</a:t>
            </a:r>
            <a:r>
              <a:rPr lang="en-US" altLang="ko-KR" sz="1400" b="1" dirty="0">
                <a:uFillTx/>
                <a:latin typeface="+mn-ea"/>
              </a:rPr>
              <a:t>1</a:t>
            </a:r>
            <a:r>
              <a:rPr lang="ko-KR" altLang="en-US" sz="1400" b="1" dirty="0">
                <a:uFillTx/>
                <a:latin typeface="+mn-ea"/>
              </a:rPr>
              <a:t>저자</a:t>
            </a:r>
            <a:r>
              <a:rPr lang="en-US" altLang="ko-KR" sz="1400" b="1" dirty="0">
                <a:uFillTx/>
                <a:latin typeface="+mn-ea"/>
              </a:rPr>
              <a:t>, </a:t>
            </a:r>
            <a:r>
              <a:rPr lang="ko-KR" altLang="en-US" sz="1400" b="1" dirty="0">
                <a:uFillTx/>
                <a:latin typeface="+mn-ea"/>
              </a:rPr>
              <a:t>한국종합기술</a:t>
            </a:r>
            <a:r>
              <a:rPr lang="en-US" altLang="ko-KR" sz="1400" b="1" dirty="0">
                <a:uFillTx/>
                <a:latin typeface="+mn-ea"/>
              </a:rPr>
              <a:t>, </a:t>
            </a:r>
            <a:r>
              <a:rPr lang="ko-KR" altLang="en-US" sz="1400" b="1" dirty="0">
                <a:uFillTx/>
                <a:latin typeface="+mn-ea"/>
              </a:rPr>
              <a:t>한양대학교</a:t>
            </a:r>
            <a:r>
              <a:rPr lang="en-US" altLang="ko-KR" sz="1400" b="1" dirty="0">
                <a:latin typeface="+mn-ea"/>
              </a:rPr>
              <a:t> </a:t>
            </a:r>
            <a:r>
              <a:rPr lang="ko-KR" altLang="en-US" sz="1400" b="1" dirty="0">
                <a:latin typeface="+mn-ea"/>
              </a:rPr>
              <a:t>박사과정</a:t>
            </a:r>
            <a:r>
              <a:rPr lang="en-US" altLang="ko-KR" sz="1400" b="1" dirty="0">
                <a:uFillTx/>
                <a:latin typeface="+mn-ea"/>
              </a:rPr>
              <a:t>)</a:t>
            </a:r>
            <a:r>
              <a:rPr lang="ko-KR" altLang="en-US" sz="1400" b="1" dirty="0">
                <a:uFillTx/>
                <a:latin typeface="+mn-ea"/>
              </a:rPr>
              <a:t> </a:t>
            </a:r>
            <a:endParaRPr lang="en-US" altLang="ko-KR" sz="1400" b="1" dirty="0">
              <a:uFillTx/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400" b="1" dirty="0">
                <a:uFillTx/>
                <a:latin typeface="+mn-ea"/>
              </a:rPr>
              <a:t>이태원</a:t>
            </a:r>
            <a:r>
              <a:rPr lang="en-US" altLang="ko-KR" sz="1400" b="1" dirty="0">
                <a:uFillTx/>
                <a:latin typeface="+mn-ea"/>
              </a:rPr>
              <a:t>(</a:t>
            </a:r>
            <a:r>
              <a:rPr lang="ko-KR" altLang="en-US" sz="1400" b="1" dirty="0" err="1">
                <a:uFillTx/>
                <a:latin typeface="+mn-ea"/>
              </a:rPr>
              <a:t>교신저자</a:t>
            </a:r>
            <a:r>
              <a:rPr lang="en-US" altLang="ko-KR" sz="1400" b="1" dirty="0">
                <a:uFillTx/>
                <a:latin typeface="+mn-ea"/>
              </a:rPr>
              <a:t>, </a:t>
            </a:r>
            <a:r>
              <a:rPr lang="ko-KR" altLang="en-US" sz="1400" b="1" dirty="0">
                <a:uFillTx/>
                <a:latin typeface="+mn-ea"/>
              </a:rPr>
              <a:t>한양대학교 겸임교수</a:t>
            </a:r>
            <a:r>
              <a:rPr lang="en-US" altLang="ko-KR" sz="1400" b="1" dirty="0">
                <a:uFillTx/>
                <a:latin typeface="+mn-ea"/>
              </a:rPr>
              <a:t>)</a:t>
            </a:r>
            <a:endParaRPr lang="ko-KR" altLang="en-US" sz="1400" b="1" spc="-150" dirty="0">
              <a:uFillTx/>
              <a:latin typeface="+mn-ea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80792" y="4005064"/>
            <a:ext cx="603253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/>
              <a:t>대한경영학회 </a:t>
            </a:r>
            <a:r>
              <a:rPr lang="en-US" altLang="ko-KR" b="1" dirty="0"/>
              <a:t>2021 </a:t>
            </a:r>
            <a:r>
              <a:rPr lang="ko-KR" altLang="en-US" b="1" dirty="0"/>
              <a:t>춘계 공동국제학술대회</a:t>
            </a:r>
            <a:endParaRPr lang="en-US" altLang="ko-KR" b="1" dirty="0"/>
          </a:p>
          <a:p>
            <a:pPr algn="ctr"/>
            <a:r>
              <a:rPr lang="en-US" altLang="ko-KR" b="1" dirty="0"/>
              <a:t>(</a:t>
            </a:r>
            <a:r>
              <a:rPr lang="ko-KR" altLang="en-US" b="1" dirty="0"/>
              <a:t>프로젝트경영 </a:t>
            </a:r>
            <a:r>
              <a:rPr lang="ko-KR" altLang="en-US" b="1" dirty="0" err="1"/>
              <a:t>특별세션</a:t>
            </a:r>
            <a:r>
              <a:rPr lang="ko-KR" altLang="en-US" b="1" dirty="0"/>
              <a:t> 발표</a:t>
            </a:r>
            <a:r>
              <a:rPr lang="en-US" altLang="ko-KR" b="1" dirty="0"/>
              <a:t>)</a:t>
            </a:r>
          </a:p>
          <a:p>
            <a:pPr algn="ctr"/>
            <a:r>
              <a:rPr lang="ko-KR" altLang="en-US" b="1" dirty="0">
                <a:latin typeface="+mn-ea"/>
              </a:rPr>
              <a:t>일시</a:t>
            </a:r>
            <a:r>
              <a:rPr lang="en-US" altLang="ko-KR" b="1" dirty="0">
                <a:latin typeface="+mn-ea"/>
              </a:rPr>
              <a:t>: 2021. 6. 25(</a:t>
            </a:r>
            <a:r>
              <a:rPr lang="ko-KR" altLang="en-US" b="1" dirty="0">
                <a:latin typeface="+mn-ea"/>
              </a:rPr>
              <a:t>금</a:t>
            </a:r>
            <a:r>
              <a:rPr lang="en-US" altLang="ko-KR" b="1" dirty="0">
                <a:latin typeface="+mn-ea"/>
              </a:rPr>
              <a:t>)</a:t>
            </a:r>
          </a:p>
          <a:p>
            <a:pPr algn="ctr"/>
            <a:r>
              <a:rPr lang="ko-KR" altLang="en-US" b="1" dirty="0">
                <a:latin typeface="+mn-ea"/>
              </a:rPr>
              <a:t>장소</a:t>
            </a:r>
            <a:r>
              <a:rPr lang="en-US" altLang="ko-KR" b="1" dirty="0">
                <a:latin typeface="+mn-ea"/>
              </a:rPr>
              <a:t>: </a:t>
            </a:r>
            <a:r>
              <a:rPr lang="ko-KR" altLang="en-US" b="1" dirty="0">
                <a:latin typeface="+mn-ea"/>
              </a:rPr>
              <a:t>코엑스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2.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프로젝트 관리 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(1/2)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6" name="그룹 31"/>
          <p:cNvGrpSpPr/>
          <p:nvPr/>
        </p:nvGrpSpPr>
        <p:grpSpPr>
          <a:xfrm>
            <a:off x="2809031" y="1268760"/>
            <a:ext cx="4272926" cy="360000"/>
            <a:chOff x="2572761" y="1521238"/>
            <a:chExt cx="3535898" cy="360000"/>
          </a:xfrm>
        </p:grpSpPr>
        <p:sp>
          <p:nvSpPr>
            <p:cNvPr id="4" name="직사각형 32"/>
            <p:cNvSpPr/>
            <p:nvPr/>
          </p:nvSpPr>
          <p:spPr bwMode="gray">
            <a:xfrm>
              <a:off x="2572761" y="1521238"/>
              <a:ext cx="3355706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kern="0" spc="-100" dirty="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프로젝트 관리 선행 연구</a:t>
              </a:r>
            </a:p>
          </p:txBody>
        </p:sp>
        <p:cxnSp>
          <p:nvCxnSpPr>
            <p:cNvPr id="5" name="직선 연결선 33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" name="표 7"/>
          <p:cNvGraphicFramePr/>
          <p:nvPr>
            <p:extLst>
              <p:ext uri="{D42A27DB-BD31-4B8C-83A1-F6EECF244321}">
                <p14:modId xmlns:p14="http://schemas.microsoft.com/office/powerpoint/2010/main" val="2624423496"/>
              </p:ext>
            </p:extLst>
          </p:nvPr>
        </p:nvGraphicFramePr>
        <p:xfrm>
          <a:off x="568378" y="1700808"/>
          <a:ext cx="8777110" cy="4410040"/>
        </p:xfrm>
        <a:graphic>
          <a:graphicData uri="http://schemas.openxmlformats.org/drawingml/2006/table">
            <a:tbl>
              <a:tblPr firstRow="1" bandRow="1"/>
              <a:tblGrid>
                <a:gridCol w="1648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28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442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1" kern="1200" dirty="0">
                          <a:solidFill>
                            <a:schemeClr val="tx1"/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연구자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uFillTx/>
                        </a:rPr>
                        <a:t>내용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643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Kerzner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(1989)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fontAlgn="base" latinLnBrk="1"/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단기간의 목표를 달성하기 위한 계획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조직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감독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기업의 자원에 대한 효과적인 통제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Lewis(1995)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-87313" algn="l" defTabSz="914400" eaLnBrk="1" fontAlgn="base" latinLnBrk="1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프로젝트의 계획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일정수립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진행 관리를 통해 성과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비용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일정 등의 정해진 목표를 달성하는 것으로 정의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Jurison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(1999)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제한된 시간과 비용 내에서 성과와 목표를 달성하는 것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794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오현경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(2004)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fontAlgn="base" latinLnBrk="1"/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관리란 효과적인 프로젝트 수행을 위해 기관 내부의 관리활동으로 프로젝트 관리의 주요 업무는 프로젝트 수행자들이 공통된 목적을 달성하도록 다각적으로 지원 및 유도하는 것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Davidson,J.,F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(2006)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프로젝트의 최우선 고려 요인인 시간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예산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요구사항 명세를 여러 가지 방법을 동원하여 업무에 반영하고 관리하는 것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2704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Kerzner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(2006)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단기간에 목표를 달성하기 위해 계획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조직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감독 그리고 기업의 자원에 대한 효과적 통제를 하며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그 목적은 단기간에 세부적으로 설정한 목표를 달성하는 것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683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Tayler(2006)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첫째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시점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(beginning)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과 종점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(ending)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이 정해져 있고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둘째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예산이 한정되어 있으며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셋째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고객이 요구하는 특정한 성과 및 결과가 지정되어 있는 상대 적으로 단기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(short-term)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의 조직적 노력을 관리하는 기술이자 과학으로 정의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김승철과 이재성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(2010)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정해진 시간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예산 내에서 프로젝트를 수행하여 고객이 기대 하는 품질의 결과물을 완성시켜서 전달하는 것이라고 정의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9736">
                <a:tc>
                  <a:txBody>
                    <a:bodyPr/>
                    <a:lstStyle/>
                    <a:p>
                      <a:pPr algn="ctr" fontAlgn="base" latinLnBrk="1"/>
                      <a:r>
                        <a:rPr lang="en-US" altLang="ko-KR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Marchewka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(2016)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 latinLnBrk="1"/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조직의 프로젝트 요구사항을 달성하기 위해 지식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기술 및 도구를 프로젝트 활동에 적용하는 것이라고 정의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ISO 21500:2013 Guidance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프로젝트에 </a:t>
                      </a:r>
                      <a:r>
                        <a:rPr lang="ko-KR" altLang="en-US" sz="1100" b="0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방법ㆍ도구ㆍ기술ㆍ역량을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적용하는 것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09168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PMBOK Guide 6th edition(2017)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요구사항을 충족시키기 위해 지식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기술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도구 및 기법 등을 프로젝트 활동에 적용하는 것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19072">
                <a:tc>
                  <a:txBody>
                    <a:bodyPr/>
                    <a:lstStyle/>
                    <a:p>
                      <a:pPr marL="0" marR="0" lvl="0" indent="0" algn="ctr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PRINCE2(2017)</a:t>
                      </a:r>
                      <a:endParaRPr lang="ko-KR" altLang="en-US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프로젝트의 모든 관점을 기획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위임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감시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통제하고 시간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비용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품질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범위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편익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리스크에 대한 기대되는 성과 목표 안에서 프로젝트 목표들을 달성하기 위해 이들의 참여를 유도하는 것</a:t>
                      </a:r>
                    </a:p>
                  </a:txBody>
                  <a:tcPr marL="35992" marR="35992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5" name="그룹 13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4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15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16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17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18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18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97041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Ⅱ.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이론적 배경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7491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2.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프로젝트 관리 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(2/2)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54" name="그룹 65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49" name="오각형 6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50" name="오각형 6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51" name="오각형 70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52" name="오각형 71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53" name="오각형 7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56" name="Rectangle 9"/>
          <p:cNvSpPr>
            <a:spLocks noChangeArrowheads="1"/>
          </p:cNvSpPr>
          <p:nvPr/>
        </p:nvSpPr>
        <p:spPr bwMode="gray">
          <a:xfrm>
            <a:off x="611858" y="1881652"/>
            <a:ext cx="8710231" cy="4372844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tIns="82800" anchor="ctr"/>
          <a:lstStyle/>
          <a:p>
            <a:pPr indent="1588" fontAlgn="base" latinLnBrk="0">
              <a:lnSpc>
                <a:spcPct val="115000"/>
              </a:lnSpc>
              <a:spcBef>
                <a:spcPct val="50000"/>
              </a:spcBef>
              <a:spcAft>
                <a:spcPct val="0"/>
              </a:spcAft>
            </a:pPr>
            <a:endParaRPr lang="en-US" altLang="ko-KR" sz="12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맑은 고딕"/>
            </a:endParaRPr>
          </a:p>
        </p:txBody>
      </p:sp>
      <p:sp>
        <p:nvSpPr>
          <p:cNvPr id="57" name="직사각형 35"/>
          <p:cNvSpPr/>
          <p:nvPr/>
        </p:nvSpPr>
        <p:spPr>
          <a:xfrm>
            <a:off x="793038" y="2172835"/>
            <a:ext cx="8381441" cy="38010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b="1" spc="-30" dirty="0">
                <a:latin typeface="맑은 고딕"/>
              </a:rPr>
              <a:t>프로젝트의 대형화</a:t>
            </a:r>
            <a:r>
              <a:rPr lang="en-US" altLang="ko-KR" sz="1200" b="1" spc="-30" dirty="0">
                <a:latin typeface="맑은 고딕"/>
              </a:rPr>
              <a:t>, </a:t>
            </a:r>
            <a:r>
              <a:rPr lang="ko-KR" altLang="en-US" sz="1200" b="1" spc="-30" dirty="0">
                <a:latin typeface="맑은 고딕"/>
              </a:rPr>
              <a:t>복잡화로 프로젝트관리의 중요성과 조직 내 전략적 연계에 대한 필요성</a:t>
            </a:r>
            <a:r>
              <a:rPr lang="ko-KR" altLang="en-US" sz="1200" spc="-30" dirty="0">
                <a:latin typeface="맑은 고딕"/>
              </a:rPr>
              <a:t>이 제기되었다</a:t>
            </a:r>
            <a:r>
              <a:rPr lang="en-US" altLang="ko-KR" sz="1200" spc="-30" dirty="0">
                <a:latin typeface="맑은 고딕"/>
              </a:rPr>
              <a:t>(</a:t>
            </a:r>
            <a:r>
              <a:rPr lang="en-US" altLang="ko-KR" sz="1200" spc="-30" dirty="0" err="1">
                <a:latin typeface="맑은 고딕"/>
              </a:rPr>
              <a:t>Dinsmore</a:t>
            </a:r>
            <a:r>
              <a:rPr lang="en-US" altLang="ko-KR" sz="1200" spc="-30" dirty="0">
                <a:latin typeface="맑은 고딕"/>
              </a:rPr>
              <a:t>, 1999).</a:t>
            </a:r>
            <a:endParaRPr lang="ko-KR" altLang="en-US" sz="1200" spc="-30" dirty="0">
              <a:latin typeface="맑은 고딕"/>
            </a:endParaRPr>
          </a:p>
          <a:p>
            <a:pPr fontAlgn="base" latinLnBrk="0">
              <a:spcBef>
                <a:spcPts val="280"/>
              </a:spcBef>
              <a:spcAft>
                <a:spcPct val="0"/>
              </a:spcAft>
            </a:pPr>
            <a:endParaRPr lang="en-US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spc="-30" dirty="0">
                <a:latin typeface="맑은 고딕"/>
              </a:rPr>
              <a:t>단일 프로젝트 관리는 시간</a:t>
            </a:r>
            <a:r>
              <a:rPr lang="en-US" altLang="ko-KR" sz="1200" spc="-30" dirty="0">
                <a:latin typeface="맑은 고딕"/>
              </a:rPr>
              <a:t>, </a:t>
            </a:r>
            <a:r>
              <a:rPr lang="ko-KR" altLang="en-US" sz="1200" spc="-30" dirty="0">
                <a:latin typeface="맑은 고딕"/>
              </a:rPr>
              <a:t>비용</a:t>
            </a:r>
            <a:r>
              <a:rPr lang="en-US" altLang="ko-KR" sz="1200" spc="-30" dirty="0">
                <a:latin typeface="맑은 고딕"/>
              </a:rPr>
              <a:t>, </a:t>
            </a:r>
            <a:r>
              <a:rPr lang="ko-KR" altLang="en-US" sz="1200" spc="-30" dirty="0">
                <a:latin typeface="맑은 고딕"/>
              </a:rPr>
              <a:t>범위 및 품질을 프로젝트 목표로 하며 다중 프로젝트 관리는 전략적 충족을 프로젝트 목표로 한다고 하였다</a:t>
            </a:r>
            <a:r>
              <a:rPr lang="en-US" altLang="ko-KR" sz="1200" spc="-30" dirty="0">
                <a:latin typeface="맑은 고딕"/>
              </a:rPr>
              <a:t>.(</a:t>
            </a:r>
            <a:r>
              <a:rPr lang="da-DK" altLang="ko-KR" sz="1200" spc="-30" dirty="0">
                <a:latin typeface="맑은 고딕"/>
              </a:rPr>
              <a:t>Chan, A.P., et al, 2004)</a:t>
            </a:r>
          </a:p>
          <a:p>
            <a:pPr fontAlgn="base" latinLnBrk="0">
              <a:spcBef>
                <a:spcPts val="280"/>
              </a:spcBef>
              <a:spcAft>
                <a:spcPct val="0"/>
              </a:spcAft>
            </a:pPr>
            <a:endParaRPr lang="da-DK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spc="-30" dirty="0">
                <a:latin typeface="맑은 고딕"/>
              </a:rPr>
              <a:t>프로젝트의 체계적인 수행과 통합적이고 성공적인 관리에 대한 필요성이 높아짐</a:t>
            </a:r>
            <a:r>
              <a:rPr lang="en-US" altLang="ko-KR" sz="1200" spc="-30" dirty="0">
                <a:latin typeface="맑은 고딕"/>
              </a:rPr>
              <a:t>(Hill, 2004)</a:t>
            </a:r>
            <a:endParaRPr lang="da-DK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endParaRPr lang="ko-KR" altLang="en-US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spc="-30" dirty="0">
                <a:latin typeface="맑은 고딕"/>
              </a:rPr>
              <a:t>많은 조직들이 과거 프로젝트의 정보를 재사용하거나</a:t>
            </a:r>
            <a:r>
              <a:rPr lang="en-US" altLang="ko-KR" sz="1200" spc="-30" dirty="0">
                <a:latin typeface="맑은 고딕"/>
              </a:rPr>
              <a:t>, </a:t>
            </a:r>
            <a:r>
              <a:rPr lang="ko-KR" altLang="en-US" sz="1200" spc="-30" dirty="0">
                <a:latin typeface="맑은 고딕"/>
              </a:rPr>
              <a:t>과거 프로젝트에서 발생되었던 같은 실수를 반복하는 경향이 있다</a:t>
            </a:r>
            <a:r>
              <a:rPr lang="en-US" altLang="ko-KR" sz="1200" spc="-30" dirty="0">
                <a:latin typeface="맑은 고딕"/>
              </a:rPr>
              <a:t>. </a:t>
            </a:r>
            <a:r>
              <a:rPr lang="ko-KR" altLang="en-US" sz="1200" b="1" spc="-30" dirty="0">
                <a:latin typeface="맑은 고딕"/>
              </a:rPr>
              <a:t>프로젝트의 실패는 의사소통 및 정보의 공유 부족</a:t>
            </a:r>
            <a:r>
              <a:rPr lang="en-US" altLang="ko-KR" sz="1200" b="1" spc="-30" dirty="0">
                <a:latin typeface="맑은 고딕"/>
              </a:rPr>
              <a:t>, </a:t>
            </a:r>
            <a:r>
              <a:rPr lang="ko-KR" altLang="en-US" sz="1200" b="1" spc="-30" dirty="0">
                <a:latin typeface="맑은 고딕"/>
              </a:rPr>
              <a:t>과거 프로젝트의 경험 및 교훈 사례의 공유 부족</a:t>
            </a:r>
            <a:r>
              <a:rPr lang="en-US" altLang="ko-KR" sz="1200" b="1" spc="-30" dirty="0">
                <a:latin typeface="맑은 고딕"/>
              </a:rPr>
              <a:t>, </a:t>
            </a:r>
            <a:r>
              <a:rPr lang="ko-KR" altLang="en-US" sz="1200" b="1" spc="-30" dirty="0">
                <a:latin typeface="맑은 고딕"/>
              </a:rPr>
              <a:t>프로젝트관리의 일관성 부족</a:t>
            </a:r>
            <a:r>
              <a:rPr lang="en-US" altLang="ko-KR" sz="1200" b="1" spc="-30" dirty="0">
                <a:latin typeface="맑은 고딕"/>
              </a:rPr>
              <a:t>, </a:t>
            </a:r>
            <a:r>
              <a:rPr lang="ko-KR" altLang="en-US" sz="1200" b="1" spc="-30" dirty="0">
                <a:latin typeface="맑은 고딕"/>
              </a:rPr>
              <a:t>공식적인 프로젝트관리 기능을 수행할 수 있는 관리자의 부족 등</a:t>
            </a:r>
            <a:r>
              <a:rPr lang="ko-KR" altLang="en-US" sz="1200" spc="-30" dirty="0">
                <a:latin typeface="맑은 고딕"/>
              </a:rPr>
              <a:t>으로 나타난다</a:t>
            </a:r>
            <a:r>
              <a:rPr lang="en-US" altLang="ko-KR" sz="1200" spc="-30" dirty="0">
                <a:latin typeface="맑은 고딕"/>
              </a:rPr>
              <a:t>(</a:t>
            </a:r>
            <a:r>
              <a:rPr lang="en-US" altLang="ko-KR" sz="1200" spc="-30" dirty="0" err="1">
                <a:latin typeface="맑은 고딕"/>
              </a:rPr>
              <a:t>Desouza</a:t>
            </a:r>
            <a:r>
              <a:rPr lang="en-US" altLang="ko-KR" sz="1200" spc="-30" dirty="0">
                <a:latin typeface="맑은 고딕"/>
              </a:rPr>
              <a:t> &amp; </a:t>
            </a:r>
            <a:r>
              <a:rPr lang="en-US" altLang="ko-KR" sz="1200" spc="-30" dirty="0" err="1">
                <a:latin typeface="맑은 고딕"/>
              </a:rPr>
              <a:t>Evaristo</a:t>
            </a:r>
            <a:r>
              <a:rPr lang="en-US" altLang="ko-KR" sz="1200" spc="-30" dirty="0">
                <a:latin typeface="맑은 고딕"/>
              </a:rPr>
              <a:t>, 2006). </a:t>
            </a:r>
            <a:endParaRPr lang="ko-KR" altLang="en-US" sz="1200" spc="-30" dirty="0">
              <a:latin typeface="맑은 고딕"/>
            </a:endParaRPr>
          </a:p>
          <a:p>
            <a:pPr fontAlgn="base" latinLnBrk="0">
              <a:spcBef>
                <a:spcPts val="280"/>
              </a:spcBef>
              <a:spcAft>
                <a:spcPct val="0"/>
              </a:spcAft>
            </a:pPr>
            <a:endParaRPr lang="en-US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spc="-30" dirty="0">
                <a:latin typeface="맑은 고딕"/>
              </a:rPr>
              <a:t>프로젝트의 대형화</a:t>
            </a:r>
            <a:r>
              <a:rPr lang="en-US" altLang="ko-KR" sz="1200" spc="-30" dirty="0">
                <a:latin typeface="맑은 고딕"/>
              </a:rPr>
              <a:t>, </a:t>
            </a:r>
            <a:r>
              <a:rPr lang="ko-KR" altLang="en-US" sz="1200" spc="-30" dirty="0">
                <a:latin typeface="맑은 고딕"/>
              </a:rPr>
              <a:t>복잡화 및 전문화로 프로젝트 수행 위험도가 증가하는 가운데 프로젝트 관리역량 부족 및 경험 부족으로 시행 </a:t>
            </a:r>
            <a:r>
              <a:rPr lang="ko-KR" altLang="en-US" sz="1200" spc="-30" dirty="0" err="1">
                <a:latin typeface="맑은 고딕"/>
              </a:rPr>
              <a:t>착오성</a:t>
            </a:r>
            <a:r>
              <a:rPr lang="ko-KR" altLang="en-US" sz="1200" spc="-30" dirty="0">
                <a:latin typeface="맑은 고딕"/>
              </a:rPr>
              <a:t> 에러 발생 등으로 막대한 손실이 발생하고 있다</a:t>
            </a:r>
            <a:r>
              <a:rPr lang="en-US" altLang="ko-KR" sz="1200" spc="-30" dirty="0">
                <a:latin typeface="맑은 고딕"/>
              </a:rPr>
              <a:t>(STEPI, 2019</a:t>
            </a:r>
            <a:r>
              <a:rPr lang="en-US" altLang="ko-KR" sz="1200" u="sng" spc="-30" dirty="0">
                <a:latin typeface="맑은 고딕"/>
              </a:rPr>
              <a:t>)</a:t>
            </a:r>
            <a:endParaRPr lang="ko-KR" altLang="en-US" sz="1200" u="sng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endParaRPr lang="en-US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b="1" spc="-30" dirty="0">
                <a:latin typeface="맑은 고딕"/>
              </a:rPr>
              <a:t>국내 정부주도 대규모 건설사업들도 대규모 예산이 투입되지만 사업관리 기능 부족으로 초기 계획에 실패하고 </a:t>
            </a:r>
            <a:r>
              <a:rPr lang="ko-KR" altLang="en-US" sz="1200" spc="-30" dirty="0">
                <a:latin typeface="맑은 고딕"/>
              </a:rPr>
              <a:t>최적의 조건으로 사업을 수행하지 못함으로써</a:t>
            </a:r>
            <a:r>
              <a:rPr lang="ko-KR" altLang="en-US" sz="1200" b="1" spc="-30" dirty="0">
                <a:latin typeface="맑은 고딕"/>
              </a:rPr>
              <a:t> 예산 낭비뿐만 아니라 사업수행으로 기대한 사회적</a:t>
            </a:r>
            <a:r>
              <a:rPr lang="en-US" altLang="ko-KR" sz="1200" b="1" spc="-30" dirty="0">
                <a:latin typeface="맑은 고딕"/>
              </a:rPr>
              <a:t>, </a:t>
            </a:r>
            <a:r>
              <a:rPr lang="ko-KR" altLang="en-US" sz="1200" b="1" spc="-30" dirty="0">
                <a:latin typeface="맑은 고딕"/>
              </a:rPr>
              <a:t>경제적 효과를 상실</a:t>
            </a:r>
            <a:r>
              <a:rPr lang="ko-KR" altLang="en-US" sz="1200" spc="-30" dirty="0">
                <a:latin typeface="맑은 고딕"/>
              </a:rPr>
              <a:t>한다</a:t>
            </a:r>
            <a:r>
              <a:rPr lang="en-US" altLang="ko-KR" sz="1200" spc="-30" dirty="0">
                <a:latin typeface="맑은 고딕"/>
              </a:rPr>
              <a:t>(CERIK, 2020).</a:t>
            </a:r>
            <a:endParaRPr lang="en-US" altLang="ko-KR" sz="1200" spc="-30" dirty="0">
              <a:solidFill>
                <a:srgbClr val="FF0000"/>
              </a:solidFill>
              <a:uFillTx/>
              <a:latin typeface="맑은 고딕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gray">
          <a:xfrm>
            <a:off x="611858" y="1361120"/>
            <a:ext cx="8710231" cy="468000"/>
          </a:xfrm>
          <a:prstGeom prst="rect">
            <a:avLst/>
          </a:prstGeom>
          <a:solidFill>
            <a:srgbClr val="CCFFCC"/>
          </a:solidFill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lvl="0" indent="-95250" algn="ctr" fontAlgn="base" latinLnBrk="0">
              <a:spcBef>
                <a:spcPct val="0"/>
              </a:spcBef>
              <a:spcAft>
                <a:spcPct val="0"/>
              </a:spcAft>
              <a:defRPr>
                <a:uFillTx/>
              </a:defRPr>
            </a:pPr>
            <a:r>
              <a:rPr lang="ko-KR" altLang="en-US" sz="1400" b="1" kern="0" spc="-10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프로젝트관리</a:t>
            </a:r>
            <a:r>
              <a:rPr lang="en-US" altLang="ko-KR" sz="1400" b="1" kern="0" spc="-10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(PM)</a:t>
            </a:r>
            <a:r>
              <a:rPr lang="ko-KR" altLang="en-US" sz="1400" b="1" kern="0" spc="-10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의  필요성</a:t>
            </a:r>
            <a:endParaRPr lang="en-US" altLang="ko-KR" sz="1400" b="1" i="0" u="none" kern="0" spc="-100" normalizeH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맑은 고딕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15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97041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Ⅱ.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이론적 배경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29516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인적자원 역량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(1/2)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gray">
          <a:xfrm>
            <a:off x="611858" y="1361120"/>
            <a:ext cx="8710231" cy="46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-95250" algn="ctr" defTabSz="91440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1" kern="0" spc="-10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PM</a:t>
            </a:r>
            <a:r>
              <a:rPr lang="ko-KR" altLang="en-US" sz="1400" b="1" kern="0" spc="-10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리더십</a:t>
            </a:r>
            <a:endParaRPr lang="en-US" altLang="ko-KR" sz="1400" b="1" i="0" u="none" kern="0" spc="-100" normalizeH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맑은 고딕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gray">
          <a:xfrm>
            <a:off x="611858" y="1881652"/>
            <a:ext cx="8710231" cy="4643692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tIns="82800" anchor="ctr"/>
          <a:lstStyle/>
          <a:p>
            <a:pPr indent="1588" fontAlgn="base" latinLnBrk="0">
              <a:lnSpc>
                <a:spcPct val="115000"/>
              </a:lnSpc>
              <a:spcBef>
                <a:spcPct val="50000"/>
              </a:spcBef>
              <a:spcAft>
                <a:spcPct val="0"/>
              </a:spcAft>
            </a:pPr>
            <a:endParaRPr lang="en-US" altLang="ko-KR" sz="12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맑은 고딕"/>
            </a:endParaRPr>
          </a:p>
        </p:txBody>
      </p:sp>
      <p:grpSp>
        <p:nvGrpSpPr>
          <p:cNvPr id="15" name="그룹 13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4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15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16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17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18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16" name="직사각형 35"/>
          <p:cNvSpPr/>
          <p:nvPr/>
        </p:nvSpPr>
        <p:spPr>
          <a:xfrm>
            <a:off x="793038" y="1903759"/>
            <a:ext cx="8381441" cy="469359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b="1" spc="-30" dirty="0">
                <a:latin typeface="맑은 고딕"/>
              </a:rPr>
              <a:t>프로젝트 관리자의 리더십은 프로젝트 성공에 결정적인 역할</a:t>
            </a:r>
            <a:r>
              <a:rPr lang="ko-KR" altLang="en-US" sz="1200" spc="-30" dirty="0">
                <a:latin typeface="맑은 고딕"/>
              </a:rPr>
              <a:t>을 한다</a:t>
            </a:r>
            <a:r>
              <a:rPr lang="en-US" altLang="ko-KR" sz="1200" spc="-30" dirty="0">
                <a:latin typeface="맑은 고딕"/>
              </a:rPr>
              <a:t>(Nixon et al., 2012; Turner and Müller, 2005).</a:t>
            </a:r>
            <a:endParaRPr lang="ko-KR" altLang="en-US" sz="1200" spc="-30" dirty="0">
              <a:latin typeface="맑은 고딕"/>
            </a:endParaRPr>
          </a:p>
          <a:p>
            <a:pPr marL="0" lvl="1" fontAlgn="base" latinLnBrk="0">
              <a:spcBef>
                <a:spcPts val="280"/>
              </a:spcBef>
              <a:spcAft>
                <a:spcPct val="0"/>
              </a:spcAft>
            </a:pPr>
            <a:endParaRPr lang="en-US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spc="-30" dirty="0">
                <a:latin typeface="맑은 고딕"/>
              </a:rPr>
              <a:t>팀 구성원 간의 상호작용을 공간 요구 사항</a:t>
            </a:r>
            <a:r>
              <a:rPr lang="en-US" altLang="ko-KR" sz="1200" spc="-30" dirty="0">
                <a:latin typeface="맑은 고딕"/>
              </a:rPr>
              <a:t>(</a:t>
            </a:r>
            <a:r>
              <a:rPr lang="ko-KR" altLang="en-US" sz="1200" spc="-30" dirty="0">
                <a:latin typeface="맑은 고딕"/>
              </a:rPr>
              <a:t>예</a:t>
            </a:r>
            <a:r>
              <a:rPr lang="en-US" altLang="ko-KR" sz="1200" spc="-30" dirty="0">
                <a:latin typeface="맑은 고딕"/>
              </a:rPr>
              <a:t>: </a:t>
            </a:r>
            <a:r>
              <a:rPr lang="ko-KR" altLang="en-US" sz="1200" spc="-30" dirty="0">
                <a:latin typeface="맑은 고딕"/>
              </a:rPr>
              <a:t>공동 배치 된 팀과 가상 팀</a:t>
            </a:r>
            <a:r>
              <a:rPr lang="en-US" altLang="ko-KR" sz="1200" spc="-30" dirty="0">
                <a:latin typeface="맑은 고딕"/>
              </a:rPr>
              <a:t>)</a:t>
            </a:r>
            <a:r>
              <a:rPr lang="ko-KR" altLang="en-US" sz="1200" spc="-30" dirty="0">
                <a:latin typeface="맑은 고딕"/>
              </a:rPr>
              <a:t>에 맞게 조정하는데 있다</a:t>
            </a:r>
            <a:r>
              <a:rPr lang="en-US" altLang="ko-KR" sz="1200" spc="-30" dirty="0">
                <a:latin typeface="맑은 고딕"/>
              </a:rPr>
              <a:t>(</a:t>
            </a:r>
            <a:r>
              <a:rPr lang="en-US" altLang="ko-KR" sz="1200" spc="-30" dirty="0" err="1">
                <a:latin typeface="맑은 고딕"/>
              </a:rPr>
              <a:t>Chiocchio</a:t>
            </a:r>
            <a:r>
              <a:rPr lang="en-US" altLang="ko-KR" sz="1200" spc="-30" dirty="0">
                <a:latin typeface="맑은 고딕"/>
              </a:rPr>
              <a:t> et al., 2015; </a:t>
            </a:r>
            <a:r>
              <a:rPr lang="en-US" altLang="ko-KR" sz="1200" spc="-30" dirty="0" err="1">
                <a:latin typeface="맑은 고딕"/>
              </a:rPr>
              <a:t>Bourgault</a:t>
            </a:r>
            <a:r>
              <a:rPr lang="en-US" altLang="ko-KR" sz="1200" spc="-30" dirty="0">
                <a:latin typeface="맑은 고딕"/>
              </a:rPr>
              <a:t> and Drouin, 2009).</a:t>
            </a:r>
            <a:endParaRPr lang="ko-KR" altLang="en-US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endParaRPr lang="en-US" altLang="ko-KR" sz="1200" spc="-30" dirty="0">
              <a:uFillTx/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spc="-30" dirty="0">
                <a:latin typeface="맑은 고딕"/>
              </a:rPr>
              <a:t>프로젝트관리자가 프로젝트를 목표를 성공적으로 이루기 위해서는 기술적인 부분과 관리적 측면 양쪽 모두 리더십을 보여줘야 한다</a:t>
            </a:r>
            <a:r>
              <a:rPr lang="en-US" altLang="ko-KR" sz="1200" spc="-30" dirty="0">
                <a:latin typeface="맑은 고딕"/>
              </a:rPr>
              <a:t>(</a:t>
            </a:r>
            <a:r>
              <a:rPr lang="ko-KR" altLang="en-US" sz="1200" spc="-30" dirty="0">
                <a:latin typeface="맑은 고딕"/>
              </a:rPr>
              <a:t>최정훈</a:t>
            </a:r>
            <a:r>
              <a:rPr lang="en-US" altLang="ko-KR" sz="1200" spc="-30" dirty="0">
                <a:latin typeface="맑은 고딕"/>
              </a:rPr>
              <a:t>, 2010)</a:t>
            </a: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endParaRPr lang="en-US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spc="-30" dirty="0">
                <a:latin typeface="맑은 고딕"/>
              </a:rPr>
              <a:t>프로젝트 관리자의 리더십 역할은 프로젝트 팀 구성원에게 동기를 부여하고 팀을 위한 효과적인 작업 환경을 만드는데 있다</a:t>
            </a:r>
            <a:r>
              <a:rPr lang="en-US" altLang="ko-KR" sz="1200" spc="-30" dirty="0">
                <a:latin typeface="맑은 고딕"/>
              </a:rPr>
              <a:t>(</a:t>
            </a:r>
            <a:r>
              <a:rPr lang="en-US" altLang="ko-KR" sz="1200" spc="-30" dirty="0" err="1">
                <a:latin typeface="맑은 고딕"/>
              </a:rPr>
              <a:t>Anantatmula</a:t>
            </a:r>
            <a:r>
              <a:rPr lang="en-US" altLang="ko-KR" sz="1200" spc="-30" dirty="0">
                <a:latin typeface="맑은 고딕"/>
              </a:rPr>
              <a:t>, 2012).</a:t>
            </a: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endParaRPr lang="ko-KR" altLang="en-US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spc="-30" dirty="0">
                <a:latin typeface="맑은 고딕"/>
              </a:rPr>
              <a:t>효과적인 리더십은 </a:t>
            </a:r>
            <a:r>
              <a:rPr lang="ko-KR" altLang="en-US" sz="1200" b="1" spc="-30" dirty="0">
                <a:latin typeface="맑은 고딕"/>
              </a:rPr>
              <a:t>조직관리의 성공에 중요한 요소로 간주</a:t>
            </a:r>
            <a:r>
              <a:rPr lang="ko-KR" altLang="en-US" sz="1200" spc="-30" dirty="0">
                <a:latin typeface="맑은 고딕"/>
              </a:rPr>
              <a:t>되며 적절한 리더십 스타일은 더 나은 성과로 이어질 수 있다고 하였다</a:t>
            </a:r>
            <a:r>
              <a:rPr lang="en-US" altLang="ko-KR" sz="1200" spc="-30" dirty="0">
                <a:latin typeface="맑은 고딕"/>
              </a:rPr>
              <a:t>.(Turner, 2014)</a:t>
            </a: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endParaRPr lang="en-US" altLang="ko-KR" sz="1200" spc="-30" dirty="0">
              <a:uFillTx/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b="1" spc="-30" dirty="0">
                <a:latin typeface="맑은 고딕"/>
              </a:rPr>
              <a:t>조직 내 성공적인 프로젝트관리 및 프로젝트 성공</a:t>
            </a:r>
            <a:r>
              <a:rPr lang="ko-KR" altLang="en-US" sz="1200" spc="-30" dirty="0">
                <a:latin typeface="맑은 고딕"/>
              </a:rPr>
              <a:t>을 위해서는 프로젝트 관리자로서 리더의 핵심역량과 함께 </a:t>
            </a:r>
            <a:r>
              <a:rPr lang="ko-KR" altLang="en-US" sz="1200" b="1" spc="-30" dirty="0">
                <a:latin typeface="맑은 고딕"/>
              </a:rPr>
              <a:t>관리자로서의 리더십이 필요</a:t>
            </a:r>
            <a:r>
              <a:rPr lang="ko-KR" altLang="en-US" sz="1200" spc="-30" dirty="0">
                <a:latin typeface="맑은 고딕"/>
              </a:rPr>
              <a:t>하다고 하였다</a:t>
            </a:r>
            <a:r>
              <a:rPr lang="en-US" altLang="ko-KR" sz="1200" spc="-30" dirty="0">
                <a:latin typeface="맑은 고딕"/>
              </a:rPr>
              <a:t>. (</a:t>
            </a:r>
            <a:r>
              <a:rPr lang="ko-KR" altLang="en-US" sz="1200" spc="-30" dirty="0" err="1">
                <a:latin typeface="맑은 고딕"/>
              </a:rPr>
              <a:t>이설빈</a:t>
            </a:r>
            <a:r>
              <a:rPr lang="ko-KR" altLang="en-US" sz="1200" spc="-30" dirty="0">
                <a:latin typeface="맑은 고딕"/>
              </a:rPr>
              <a:t> 외</a:t>
            </a:r>
            <a:r>
              <a:rPr lang="en-US" altLang="ko-KR" sz="1200" spc="-30" dirty="0">
                <a:latin typeface="맑은 고딕"/>
              </a:rPr>
              <a:t>, 2016).</a:t>
            </a: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endParaRPr lang="en-US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spc="-30" dirty="0">
                <a:latin typeface="맑은 고딕"/>
              </a:rPr>
              <a:t>리더는 직원이 새로운 기회를 모색하고 새로운 제품을 개발하며 조직의 이익을 위 해 업무 절차를 개선하기 위한 이니셔티브를 장려하고 지원하는 데 중요한 역할을 한다</a:t>
            </a:r>
            <a:r>
              <a:rPr lang="en-US" altLang="ko-KR" sz="1200" spc="-30" dirty="0">
                <a:latin typeface="맑은 고딕"/>
              </a:rPr>
              <a:t>(</a:t>
            </a:r>
            <a:r>
              <a:rPr lang="en-US" altLang="ko-KR" sz="1200" spc="-30" dirty="0" err="1">
                <a:latin typeface="맑은 고딕"/>
              </a:rPr>
              <a:t>Afsar</a:t>
            </a:r>
            <a:r>
              <a:rPr lang="en-US" altLang="ko-KR" sz="1200" spc="-30" dirty="0">
                <a:latin typeface="맑은 고딕"/>
              </a:rPr>
              <a:t> et al., 2017).</a:t>
            </a:r>
            <a:endParaRPr lang="ko-KR" altLang="en-US" sz="1200" spc="-30" dirty="0">
              <a:latin typeface="맑은 고딕"/>
            </a:endParaRPr>
          </a:p>
          <a:p>
            <a:pPr fontAlgn="base" latinLnBrk="0">
              <a:spcBef>
                <a:spcPts val="280"/>
              </a:spcBef>
              <a:spcAft>
                <a:spcPct val="0"/>
              </a:spcAft>
            </a:pPr>
            <a:endParaRPr lang="en-US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b="1" spc="-30" dirty="0">
                <a:latin typeface="맑은 고딕"/>
              </a:rPr>
              <a:t>비즈니스 전략 목표를 달성할 수 있는 프로젝트 관리자의 능력은 프로젝트 성과를 높이는 데 매우 중요</a:t>
            </a:r>
            <a:r>
              <a:rPr lang="ko-KR" altLang="en-US" sz="1200" spc="-30" dirty="0">
                <a:latin typeface="맑은 고딕"/>
              </a:rPr>
              <a:t>하고 프로젝트 관리자의 리더십 능력은 </a:t>
            </a:r>
            <a:r>
              <a:rPr lang="ko-KR" altLang="en-US" sz="1200" b="1" spc="-30" dirty="0">
                <a:latin typeface="맑은 고딕"/>
              </a:rPr>
              <a:t>회사의 생존과 성장에 중요한 원동력</a:t>
            </a:r>
            <a:r>
              <a:rPr lang="ko-KR" altLang="en-US" sz="1200" spc="-30" dirty="0">
                <a:latin typeface="맑은 고딕"/>
              </a:rPr>
              <a:t>이 될 수 있다</a:t>
            </a:r>
            <a:r>
              <a:rPr lang="en-US" altLang="ko-KR" sz="1200" spc="-30" dirty="0">
                <a:latin typeface="맑은 고딕"/>
              </a:rPr>
              <a:t>(</a:t>
            </a:r>
            <a:r>
              <a:rPr lang="en-US" altLang="ko-KR" sz="1200" spc="-30" dirty="0" err="1">
                <a:latin typeface="맑은 고딕"/>
              </a:rPr>
              <a:t>Podgórska</a:t>
            </a:r>
            <a:r>
              <a:rPr lang="en-US" altLang="ko-KR" sz="1200" spc="-30" dirty="0">
                <a:latin typeface="맑은 고딕"/>
              </a:rPr>
              <a:t> &amp; </a:t>
            </a:r>
            <a:r>
              <a:rPr lang="en-US" altLang="ko-KR" sz="1200" spc="-30" dirty="0" err="1">
                <a:latin typeface="맑은 고딕"/>
              </a:rPr>
              <a:t>Pichlak</a:t>
            </a:r>
            <a:r>
              <a:rPr lang="en-US" altLang="ko-KR" sz="1200" spc="-30" dirty="0">
                <a:latin typeface="맑은 고딕"/>
              </a:rPr>
              <a:t>(2019)</a:t>
            </a:r>
            <a:endParaRPr lang="ko-KR" altLang="en-US" sz="1200" spc="-30" dirty="0">
              <a:latin typeface="맑은 고딕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8" name="그림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19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97041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Ⅱ.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이론적 배경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85814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3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인적자원 역량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(2/2)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gray">
          <a:xfrm>
            <a:off x="611858" y="1361120"/>
            <a:ext cx="8710231" cy="46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-95250" algn="ctr" defTabSz="91440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z="1400" b="1" i="0" u="none" kern="0" spc="-100" normalizeH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맑은 고딕"/>
              </a:rPr>
              <a:t>팀 구성원 역량</a:t>
            </a:r>
            <a:endParaRPr lang="en-US" altLang="ko-KR" sz="1400" b="1" i="0" u="none" kern="0" spc="-100" normalizeH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맑은 고딕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gray">
          <a:xfrm>
            <a:off x="611858" y="1881652"/>
            <a:ext cx="8710231" cy="4372844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tIns="82800" anchor="ctr"/>
          <a:lstStyle/>
          <a:p>
            <a:pPr indent="1588" fontAlgn="base" latinLnBrk="0">
              <a:lnSpc>
                <a:spcPct val="115000"/>
              </a:lnSpc>
              <a:spcBef>
                <a:spcPct val="50000"/>
              </a:spcBef>
              <a:spcAft>
                <a:spcPct val="0"/>
              </a:spcAft>
            </a:pPr>
            <a:endParaRPr lang="en-US" altLang="ko-KR" sz="12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맑은 고딕"/>
            </a:endParaRPr>
          </a:p>
        </p:txBody>
      </p:sp>
      <p:grpSp>
        <p:nvGrpSpPr>
          <p:cNvPr id="15" name="그룹 13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4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15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16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17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18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16" name="직사각형 35"/>
          <p:cNvSpPr/>
          <p:nvPr/>
        </p:nvSpPr>
        <p:spPr>
          <a:xfrm>
            <a:off x="793038" y="2061268"/>
            <a:ext cx="8381441" cy="402417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dirty="0"/>
              <a:t>개인역량이라는 개념을 조직의 유형이나 직업</a:t>
            </a:r>
            <a:r>
              <a:rPr lang="en-US" altLang="ko-KR" sz="1200" dirty="0"/>
              <a:t>, </a:t>
            </a:r>
            <a:r>
              <a:rPr lang="ko-KR" altLang="en-US" sz="1200" dirty="0"/>
              <a:t>업종 등에 관계없이 적용될 수 있는 일반적인 개인역량으로 분류하여 선발 요건 또는 직업 능력 인증의 도구로 활용된다고 하였다</a:t>
            </a:r>
            <a:r>
              <a:rPr lang="en-US" altLang="ko-KR" sz="1200" dirty="0"/>
              <a:t>(Sparrow, 1996)</a:t>
            </a:r>
          </a:p>
          <a:p>
            <a:pPr fontAlgn="base" latinLnBrk="0">
              <a:spcBef>
                <a:spcPts val="280"/>
              </a:spcBef>
              <a:spcAft>
                <a:spcPct val="0"/>
              </a:spcAft>
            </a:pPr>
            <a:endParaRPr lang="en-US" altLang="ko-KR" sz="1200" dirty="0"/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dirty="0"/>
              <a:t>개인역량은 문제해결</a:t>
            </a:r>
            <a:r>
              <a:rPr lang="en-US" altLang="ko-KR" sz="1200" dirty="0"/>
              <a:t>, </a:t>
            </a:r>
            <a:r>
              <a:rPr lang="ko-KR" altLang="en-US" sz="1200" dirty="0"/>
              <a:t>분석적 사고 및 리더십과 같은 작업에 대한 높은 성능과 관련된 지식</a:t>
            </a:r>
            <a:r>
              <a:rPr lang="en-US" altLang="ko-KR" sz="1200" dirty="0"/>
              <a:t>, </a:t>
            </a:r>
            <a:r>
              <a:rPr lang="ko-KR" altLang="en-US" sz="1200" dirty="0"/>
              <a:t>기술</a:t>
            </a:r>
            <a:r>
              <a:rPr lang="en-US" altLang="ko-KR" sz="1200" dirty="0"/>
              <a:t>, </a:t>
            </a:r>
            <a:r>
              <a:rPr lang="ko-KR" altLang="en-US" sz="1200" dirty="0"/>
              <a:t>능력 또는 특성이라고 말하고 있다</a:t>
            </a:r>
            <a:r>
              <a:rPr lang="en-US" altLang="ko-KR" sz="1200" dirty="0"/>
              <a:t>(</a:t>
            </a:r>
            <a:r>
              <a:rPr lang="en-US" altLang="ko-KR" sz="1200" dirty="0" err="1"/>
              <a:t>Mirabile</a:t>
            </a:r>
            <a:r>
              <a:rPr lang="en-US" altLang="ko-KR" sz="1200" dirty="0"/>
              <a:t>, 1997)</a:t>
            </a:r>
            <a:endParaRPr lang="ko-KR" altLang="en-US" sz="1200" dirty="0"/>
          </a:p>
          <a:p>
            <a:pPr fontAlgn="base" latinLnBrk="0">
              <a:spcBef>
                <a:spcPts val="280"/>
              </a:spcBef>
              <a:spcAft>
                <a:spcPct val="0"/>
              </a:spcAft>
            </a:pPr>
            <a:endParaRPr lang="en-US" altLang="ko-KR" sz="1200" dirty="0"/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dirty="0"/>
              <a:t>건설엔지니어링 산업을 대상으로 실증연구를 하였으며 역량을 프로젝트 계획이나 실행을 성공적으로 수행하기 위해 필요한 관리자의 역량으로써 </a:t>
            </a:r>
            <a:r>
              <a:rPr lang="ko-KR" altLang="en-US" sz="1200" dirty="0" err="1"/>
              <a:t>기업가적역량</a:t>
            </a:r>
            <a:r>
              <a:rPr lang="en-US" altLang="ko-KR" sz="1200" dirty="0"/>
              <a:t>(entrepreneurial competency), </a:t>
            </a:r>
            <a:r>
              <a:rPr lang="ko-KR" altLang="en-US" sz="1200" dirty="0"/>
              <a:t>관계역량</a:t>
            </a:r>
            <a:r>
              <a:rPr lang="en-US" altLang="ko-KR" sz="1200" dirty="0"/>
              <a:t>(relational competency), </a:t>
            </a:r>
            <a:r>
              <a:rPr lang="ko-KR" altLang="en-US" sz="1200" dirty="0" err="1"/>
              <a:t>기술적역량</a:t>
            </a:r>
            <a:r>
              <a:rPr lang="en-US" altLang="ko-KR" sz="1200" dirty="0"/>
              <a:t>(technical competency), </a:t>
            </a:r>
            <a:r>
              <a:rPr lang="ko-KR" altLang="en-US" sz="1200" dirty="0"/>
              <a:t>감정평가역량</a:t>
            </a:r>
            <a:r>
              <a:rPr lang="en-US" altLang="ko-KR" sz="1200" dirty="0"/>
              <a:t>(evaluative competency)</a:t>
            </a:r>
            <a:r>
              <a:rPr lang="ko-KR" altLang="en-US" sz="1200" dirty="0"/>
              <a:t>로 정의하였다</a:t>
            </a:r>
            <a:r>
              <a:rPr lang="en-US" altLang="ko-KR" sz="1200" dirty="0"/>
              <a:t>(</a:t>
            </a:r>
            <a:r>
              <a:rPr lang="en-US" altLang="ko-KR" sz="1200" dirty="0" err="1"/>
              <a:t>Lampel</a:t>
            </a:r>
            <a:r>
              <a:rPr lang="en-US" altLang="ko-KR" sz="1200" dirty="0"/>
              <a:t>, 2001)</a:t>
            </a:r>
          </a:p>
          <a:p>
            <a:pPr fontAlgn="base" latinLnBrk="0">
              <a:spcBef>
                <a:spcPts val="280"/>
              </a:spcBef>
              <a:spcAft>
                <a:spcPct val="0"/>
              </a:spcAft>
            </a:pPr>
            <a:endParaRPr lang="en-US" altLang="ko-KR" sz="1200" dirty="0"/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b="1" dirty="0"/>
              <a:t>프로젝트에 함께 참여하는 구성원들의 역량이 프로젝트 성과를 좌우하는 변수로서 중요한 역할</a:t>
            </a:r>
            <a:r>
              <a:rPr lang="ko-KR" altLang="en-US" sz="1200" dirty="0"/>
              <a:t>을 할 수 있다고 추정했다</a:t>
            </a:r>
            <a:r>
              <a:rPr lang="en-US" altLang="ko-KR" sz="1200" spc="-30" dirty="0">
                <a:latin typeface="맑은 고딕"/>
              </a:rPr>
              <a:t>(</a:t>
            </a:r>
            <a:r>
              <a:rPr lang="ko-KR" altLang="en-US" sz="1200" spc="-30" dirty="0" err="1">
                <a:latin typeface="맑은 고딕"/>
              </a:rPr>
              <a:t>이설빈</a:t>
            </a:r>
            <a:r>
              <a:rPr lang="ko-KR" altLang="en-US" sz="1200" spc="-30" dirty="0">
                <a:latin typeface="맑은 고딕"/>
              </a:rPr>
              <a:t> 외</a:t>
            </a:r>
            <a:r>
              <a:rPr lang="en-US" altLang="ko-KR" sz="1200" spc="-30" dirty="0">
                <a:latin typeface="맑은 고딕"/>
              </a:rPr>
              <a:t>, 2016).</a:t>
            </a:r>
            <a:endParaRPr lang="ko-KR" altLang="en-US" sz="1200" spc="-30" dirty="0">
              <a:latin typeface="맑은 고딕"/>
            </a:endParaRPr>
          </a:p>
          <a:p>
            <a:pPr fontAlgn="base" latinLnBrk="0">
              <a:spcBef>
                <a:spcPts val="280"/>
              </a:spcBef>
              <a:spcAft>
                <a:spcPct val="0"/>
              </a:spcAft>
            </a:pPr>
            <a:endParaRPr lang="en-US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spc="-30" dirty="0" err="1">
                <a:latin typeface="맑은 고딕"/>
              </a:rPr>
              <a:t>개인들이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담당하고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있는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특정의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과업</a:t>
            </a:r>
            <a:r>
              <a:rPr lang="en-US" altLang="ko-KR" sz="1200" spc="-30" dirty="0">
                <a:latin typeface="맑은 고딕"/>
              </a:rPr>
              <a:t>, </a:t>
            </a:r>
            <a:r>
              <a:rPr lang="en-US" altLang="ko-KR" sz="1200" spc="-30" dirty="0" err="1">
                <a:latin typeface="맑은 고딕"/>
              </a:rPr>
              <a:t>역할과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책임</a:t>
            </a:r>
            <a:r>
              <a:rPr lang="en-US" altLang="ko-KR" sz="1200" spc="-30" dirty="0">
                <a:latin typeface="맑은 고딕"/>
              </a:rPr>
              <a:t>, </a:t>
            </a:r>
            <a:r>
              <a:rPr lang="en-US" altLang="ko-KR" sz="1200" spc="-30" dirty="0" err="1">
                <a:latin typeface="맑은 고딕"/>
              </a:rPr>
              <a:t>기능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등에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관련된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역량인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직무역량</a:t>
            </a:r>
            <a:r>
              <a:rPr lang="en-US" altLang="ko-KR" sz="1200" spc="-30" dirty="0">
                <a:latin typeface="맑은 고딕"/>
              </a:rPr>
              <a:t>(Job Competency)이 </a:t>
            </a:r>
            <a:r>
              <a:rPr lang="en-US" altLang="ko-KR" sz="1200" spc="-30" dirty="0" err="1">
                <a:latin typeface="맑은 고딕"/>
              </a:rPr>
              <a:t>일반적으로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역량기반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인적자원관리에서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역량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개념의</a:t>
            </a:r>
            <a:r>
              <a:rPr lang="en-US" altLang="ko-KR" sz="1200" spc="-30" dirty="0">
                <a:latin typeface="맑은 고딕"/>
              </a:rPr>
              <a:t> </a:t>
            </a:r>
            <a:r>
              <a:rPr lang="en-US" altLang="ko-KR" sz="1200" spc="-30" dirty="0" err="1">
                <a:latin typeface="맑은 고딕"/>
              </a:rPr>
              <a:t>핵심이라고</a:t>
            </a:r>
            <a:r>
              <a:rPr lang="en-US" altLang="ko-KR" sz="1200" spc="-30" dirty="0">
                <a:latin typeface="맑은 고딕"/>
              </a:rPr>
              <a:t> 할 수 </a:t>
            </a:r>
            <a:r>
              <a:rPr lang="en-US" altLang="ko-KR" sz="1200" spc="-30" dirty="0" err="1">
                <a:latin typeface="맑은 고딕"/>
              </a:rPr>
              <a:t>있다</a:t>
            </a:r>
            <a:r>
              <a:rPr lang="en-US" altLang="ko-KR" sz="1200" spc="-30" dirty="0">
                <a:latin typeface="맑은 고딕"/>
              </a:rPr>
              <a:t>(</a:t>
            </a:r>
            <a:r>
              <a:rPr lang="en-US" altLang="ko-KR" sz="1200" spc="-30" dirty="0" err="1">
                <a:latin typeface="맑은 고딕"/>
              </a:rPr>
              <a:t>손권일</a:t>
            </a:r>
            <a:r>
              <a:rPr lang="en-US" altLang="ko-KR" sz="1200" spc="-30" dirty="0">
                <a:latin typeface="맑은 고딕"/>
              </a:rPr>
              <a:t>, 2017).</a:t>
            </a:r>
          </a:p>
          <a:p>
            <a:pPr fontAlgn="base" latinLnBrk="0">
              <a:spcBef>
                <a:spcPts val="280"/>
              </a:spcBef>
              <a:spcAft>
                <a:spcPct val="0"/>
              </a:spcAft>
            </a:pPr>
            <a:endParaRPr lang="en-US" altLang="ko-KR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b="1" spc="-30" dirty="0">
                <a:latin typeface="맑은 고딕"/>
              </a:rPr>
              <a:t>프로젝트 조직의 구성원들은 각자의 전문성을 가진 프로젝트를 수행하는 실무자이면서 능동적으로 프로젝트 환경을 제어하고 조정</a:t>
            </a:r>
            <a:r>
              <a:rPr lang="ko-KR" altLang="en-US" sz="1200" spc="-30" dirty="0">
                <a:latin typeface="맑은 고딕"/>
              </a:rPr>
              <a:t>하는 관리자의 역량을 갖추어야 한다고 하였다</a:t>
            </a:r>
            <a:r>
              <a:rPr lang="en-US" altLang="ko-KR" sz="1200" spc="-30" dirty="0">
                <a:latin typeface="맑은 고딕"/>
              </a:rPr>
              <a:t>.(</a:t>
            </a:r>
            <a:r>
              <a:rPr lang="ko-KR" altLang="en-US" sz="1200" spc="-30" dirty="0">
                <a:latin typeface="맑은 고딕"/>
              </a:rPr>
              <a:t>김영대</a:t>
            </a:r>
            <a:r>
              <a:rPr lang="en-US" altLang="ko-KR" sz="1200" spc="-30" dirty="0">
                <a:latin typeface="맑은 고딕"/>
              </a:rPr>
              <a:t>, </a:t>
            </a:r>
            <a:r>
              <a:rPr lang="ko-KR" altLang="en-US" sz="1200" spc="-30" dirty="0">
                <a:latin typeface="맑은 고딕"/>
              </a:rPr>
              <a:t>이진아 </a:t>
            </a:r>
            <a:r>
              <a:rPr lang="en-US" altLang="ko-KR" sz="1200" spc="-30" dirty="0">
                <a:latin typeface="맑은 고딕"/>
              </a:rPr>
              <a:t>&amp; </a:t>
            </a:r>
            <a:r>
              <a:rPr lang="ko-KR" altLang="en-US" sz="1200" spc="-30" dirty="0">
                <a:latin typeface="맑은 고딕"/>
              </a:rPr>
              <a:t>오민정</a:t>
            </a:r>
            <a:r>
              <a:rPr lang="en-US" altLang="ko-KR" sz="1200" spc="-30" dirty="0">
                <a:latin typeface="맑은 고딕"/>
              </a:rPr>
              <a:t>, 2020)</a:t>
            </a:r>
            <a:endParaRPr lang="ko-KR" altLang="en-US" sz="1200" spc="-30" dirty="0">
              <a:latin typeface="맑은 고딕"/>
            </a:endParaRPr>
          </a:p>
          <a:p>
            <a:pPr marL="177800" indent="-177800" fontAlgn="base" latinLnBrk="0"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endParaRPr lang="en-US" altLang="ko-KR" sz="1200" spc="-30" dirty="0">
              <a:solidFill>
                <a:schemeClr val="bg2">
                  <a:lumMod val="25000"/>
                </a:schemeClr>
              </a:solidFill>
              <a:uFillTx/>
              <a:latin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521566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4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프로젝트 성과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gray">
          <a:xfrm>
            <a:off x="650249" y="1484784"/>
            <a:ext cx="8636210" cy="4254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indent="-95250" algn="ctr" fontAlgn="base" latinLnBrk="0">
              <a:spcBef>
                <a:spcPct val="0"/>
              </a:spcBef>
              <a:spcAft>
                <a:spcPct val="0"/>
              </a:spcAft>
              <a:defRPr>
                <a:uFillTx/>
              </a:defRPr>
            </a:pPr>
            <a:r>
              <a:rPr lang="ko-KR" altLang="en-US" sz="1400" b="1" kern="0" spc="-10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프로젝트의 성과에 관한 선행연구</a:t>
            </a:r>
            <a:endParaRPr lang="en-US" altLang="ko-KR" sz="1400" b="1" kern="0" spc="-100" dirty="0">
              <a:solidFill>
                <a:schemeClr val="bg2">
                  <a:lumMod val="25000"/>
                </a:schemeClr>
              </a:solidFill>
              <a:latin typeface="맑은 고딕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gray">
          <a:xfrm>
            <a:off x="650249" y="1980794"/>
            <a:ext cx="8636210" cy="4106719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tIns="82800" anchor="ctr"/>
          <a:lstStyle/>
          <a:p>
            <a:pPr indent="1588" fontAlgn="base" latinLnBrk="0">
              <a:lnSpc>
                <a:spcPct val="115000"/>
              </a:lnSpc>
              <a:spcBef>
                <a:spcPct val="50000"/>
              </a:spcBef>
              <a:spcAft>
                <a:spcPct val="0"/>
              </a:spcAft>
            </a:pPr>
            <a:endParaRPr lang="en-US" altLang="ko-KR" sz="1200" b="1" spc="-15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uFillTx/>
              <a:latin typeface="맑은 고딕"/>
            </a:endParaRPr>
          </a:p>
        </p:txBody>
      </p:sp>
      <p:sp>
        <p:nvSpPr>
          <p:cNvPr id="8" name="직사각형 35"/>
          <p:cNvSpPr/>
          <p:nvPr/>
        </p:nvSpPr>
        <p:spPr>
          <a:xfrm>
            <a:off x="796404" y="1964154"/>
            <a:ext cx="8343900" cy="420115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b="1" dirty="0"/>
              <a:t>건설프로젝트의 성과를 객관적인 측면</a:t>
            </a:r>
            <a:r>
              <a:rPr lang="en-US" altLang="ko-KR" sz="1200" dirty="0"/>
              <a:t>(</a:t>
            </a:r>
            <a:r>
              <a:rPr lang="ko-KR" altLang="en-US" sz="1200" dirty="0"/>
              <a:t>건설 시간</a:t>
            </a:r>
            <a:r>
              <a:rPr lang="en-US" altLang="ko-KR" sz="1200" dirty="0"/>
              <a:t>, </a:t>
            </a:r>
            <a:r>
              <a:rPr lang="ko-KR" altLang="en-US" sz="1200" dirty="0"/>
              <a:t>건설 속 도</a:t>
            </a:r>
            <a:r>
              <a:rPr lang="en-US" altLang="ko-KR" sz="1200" dirty="0"/>
              <a:t>, </a:t>
            </a:r>
            <a:r>
              <a:rPr lang="ko-KR" altLang="en-US" sz="1200" dirty="0"/>
              <a:t>일정 변화</a:t>
            </a:r>
            <a:r>
              <a:rPr lang="en-US" altLang="ko-KR" sz="1200" dirty="0"/>
              <a:t>, </a:t>
            </a:r>
            <a:r>
              <a:rPr lang="ko-KR" altLang="en-US" sz="1200" dirty="0"/>
              <a:t>단위 비용</a:t>
            </a:r>
            <a:r>
              <a:rPr lang="en-US" altLang="ko-KR" sz="1200" dirty="0"/>
              <a:t>, </a:t>
            </a:r>
            <a:r>
              <a:rPr lang="ko-KR" altLang="en-US" sz="1200" dirty="0"/>
              <a:t>최종 비용의 변화 정도</a:t>
            </a:r>
            <a:r>
              <a:rPr lang="en-US" altLang="ko-KR" sz="1200" dirty="0"/>
              <a:t>, </a:t>
            </a:r>
            <a:r>
              <a:rPr lang="ko-KR" altLang="en-US" sz="1200" dirty="0"/>
              <a:t>순 현재가치</a:t>
            </a:r>
            <a:r>
              <a:rPr lang="en-US" altLang="ko-KR" sz="1200" dirty="0"/>
              <a:t>, </a:t>
            </a:r>
            <a:r>
              <a:rPr lang="ko-KR" altLang="en-US" sz="1200" dirty="0"/>
              <a:t>환경 영향 측정 점수</a:t>
            </a:r>
            <a:r>
              <a:rPr lang="en-US" altLang="ko-KR" sz="1200" dirty="0"/>
              <a:t>)</a:t>
            </a:r>
            <a:r>
              <a:rPr lang="en-US" altLang="ko-KR" sz="1200" b="1" dirty="0"/>
              <a:t>, </a:t>
            </a:r>
            <a:r>
              <a:rPr lang="ko-KR" altLang="en-US" sz="1200" b="1" dirty="0"/>
              <a:t>주관적인 측면</a:t>
            </a:r>
            <a:r>
              <a:rPr lang="en-US" altLang="ko-KR" sz="1200" dirty="0"/>
              <a:t>(</a:t>
            </a:r>
            <a:r>
              <a:rPr lang="ko-KR" altLang="en-US" sz="1200" dirty="0"/>
              <a:t>품질</a:t>
            </a:r>
            <a:r>
              <a:rPr lang="en-US" altLang="ko-KR" sz="1200" dirty="0"/>
              <a:t>, </a:t>
            </a:r>
            <a:r>
              <a:rPr lang="ko-KR" altLang="en-US" sz="1200" dirty="0"/>
              <a:t>기능성</a:t>
            </a:r>
            <a:r>
              <a:rPr lang="en-US" altLang="ko-KR" sz="1200" dirty="0"/>
              <a:t>, </a:t>
            </a:r>
            <a:r>
              <a:rPr lang="ko-KR" altLang="en-US" sz="1200" dirty="0"/>
              <a:t>최종 소비자의 만족</a:t>
            </a:r>
            <a:r>
              <a:rPr lang="en-US" altLang="ko-KR" sz="1200" dirty="0"/>
              <a:t>, </a:t>
            </a:r>
            <a:r>
              <a:rPr lang="ko-KR" altLang="en-US" sz="1200" dirty="0"/>
              <a:t>의뢰인의 만족</a:t>
            </a:r>
            <a:r>
              <a:rPr lang="en-US" altLang="ko-KR" sz="1200" dirty="0"/>
              <a:t>, </a:t>
            </a:r>
            <a:r>
              <a:rPr lang="ko-KR" altLang="en-US" sz="1200" dirty="0" err="1"/>
              <a:t>설계팀의</a:t>
            </a:r>
            <a:r>
              <a:rPr lang="ko-KR" altLang="en-US" sz="1200" dirty="0"/>
              <a:t> 만족</a:t>
            </a:r>
            <a:r>
              <a:rPr lang="en-US" altLang="ko-KR" sz="1200" dirty="0"/>
              <a:t>, </a:t>
            </a:r>
            <a:r>
              <a:rPr lang="ko-KR" altLang="en-US" sz="1200" dirty="0"/>
              <a:t>건설 팀의 만족</a:t>
            </a:r>
            <a:r>
              <a:rPr lang="en-US" altLang="ko-KR" sz="1200" dirty="0"/>
              <a:t>)</a:t>
            </a:r>
            <a:r>
              <a:rPr lang="ko-KR" altLang="en-US" sz="1200" b="1" dirty="0"/>
              <a:t>으로 분류</a:t>
            </a:r>
            <a:r>
              <a:rPr lang="ko-KR" altLang="en-US" sz="1200" dirty="0"/>
              <a:t>하였다</a:t>
            </a:r>
            <a:r>
              <a:rPr lang="en-US" altLang="ko-KR" sz="1200" dirty="0"/>
              <a:t>(Chan and Chan, 2001)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dirty="0"/>
              <a:t>프로젝트의 성과는 </a:t>
            </a:r>
            <a:r>
              <a:rPr lang="ko-KR" altLang="en-US" sz="1200" b="1" dirty="0"/>
              <a:t>건설프로젝트의 성공을 평가하는데 사용되는 중요한 지표</a:t>
            </a:r>
            <a:r>
              <a:rPr lang="ko-KR" altLang="en-US" sz="1200" dirty="0"/>
              <a:t>라고 하였다</a:t>
            </a:r>
            <a:r>
              <a:rPr lang="en-US" altLang="ko-KR" sz="1200" dirty="0"/>
              <a:t>(Al-</a:t>
            </a:r>
            <a:r>
              <a:rPr lang="en-US" altLang="ko-KR" sz="1200" dirty="0" err="1"/>
              <a:t>Sibaie</a:t>
            </a:r>
            <a:r>
              <a:rPr lang="en-US" altLang="ko-KR" sz="1200" dirty="0"/>
              <a:t> et al.,2014 </a:t>
            </a:r>
            <a:r>
              <a:rPr lang="ko-KR" altLang="en-US" sz="1200" dirty="0"/>
              <a:t>와 </a:t>
            </a:r>
            <a:r>
              <a:rPr lang="en-US" altLang="ko-KR" sz="1200" dirty="0"/>
              <a:t>Zhu and </a:t>
            </a:r>
            <a:r>
              <a:rPr lang="en-US" altLang="ko-KR" sz="1200" dirty="0" err="1"/>
              <a:t>Mostafavi</a:t>
            </a:r>
            <a:r>
              <a:rPr lang="en-US" altLang="ko-KR" sz="1200" dirty="0"/>
              <a:t>, 2017)</a:t>
            </a:r>
            <a:endParaRPr lang="en-US" altLang="ko-KR" sz="1200" b="1" spc="-50" dirty="0">
              <a:solidFill>
                <a:srgbClr val="FF0000"/>
              </a:solidFill>
              <a:latin typeface="맑은 고딕"/>
            </a:endParaRP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dirty="0"/>
              <a:t>프로젝트 성과의 공통 지표는 </a:t>
            </a:r>
            <a:r>
              <a:rPr lang="ko-KR" altLang="en-US" sz="1200" b="1" dirty="0"/>
              <a:t>프로젝트 전체 성과</a:t>
            </a:r>
            <a:r>
              <a:rPr lang="en-US" altLang="ko-KR" sz="1200" dirty="0"/>
              <a:t>(</a:t>
            </a:r>
            <a:r>
              <a:rPr lang="ko-KR" altLang="en-US" sz="1200" dirty="0"/>
              <a:t>시간</a:t>
            </a:r>
            <a:r>
              <a:rPr lang="en-US" altLang="ko-KR" sz="1200" dirty="0"/>
              <a:t>, </a:t>
            </a:r>
            <a:r>
              <a:rPr lang="ko-KR" altLang="en-US" sz="1200" dirty="0"/>
              <a:t>비용</a:t>
            </a:r>
            <a:r>
              <a:rPr lang="en-US" altLang="ko-KR" sz="1200" dirty="0"/>
              <a:t>, </a:t>
            </a:r>
            <a:r>
              <a:rPr lang="ko-KR" altLang="en-US" sz="1200" dirty="0"/>
              <a:t>품질</a:t>
            </a:r>
            <a:r>
              <a:rPr lang="en-US" altLang="ko-KR" sz="1200" dirty="0"/>
              <a:t>)</a:t>
            </a:r>
            <a:r>
              <a:rPr lang="ko-KR" altLang="en-US" sz="1200" b="1" dirty="0"/>
              <a:t>와 프로젝트의 목표</a:t>
            </a:r>
            <a:r>
              <a:rPr lang="en-US" altLang="ko-KR" sz="1200" dirty="0"/>
              <a:t>(</a:t>
            </a:r>
            <a:r>
              <a:rPr lang="ko-KR" altLang="en-US" sz="1200" dirty="0" err="1"/>
              <a:t>리스크관리</a:t>
            </a:r>
            <a:r>
              <a:rPr lang="en-US" altLang="ko-KR" sz="1200" dirty="0"/>
              <a:t>, </a:t>
            </a:r>
            <a:r>
              <a:rPr lang="ko-KR" altLang="en-US" sz="1200" dirty="0"/>
              <a:t>갈등관리</a:t>
            </a:r>
            <a:r>
              <a:rPr lang="en-US" altLang="ko-KR" sz="1200" dirty="0"/>
              <a:t>, </a:t>
            </a:r>
            <a:r>
              <a:rPr lang="ko-KR" altLang="en-US" sz="1200" dirty="0"/>
              <a:t>클레임관리</a:t>
            </a:r>
            <a:r>
              <a:rPr lang="en-US" altLang="ko-KR" sz="1200" dirty="0"/>
              <a:t>) </a:t>
            </a:r>
            <a:r>
              <a:rPr lang="ko-KR" altLang="en-US" sz="1200" b="1" dirty="0"/>
              <a:t>및 이해관계자 만족도</a:t>
            </a:r>
            <a:r>
              <a:rPr lang="en-US" altLang="ko-KR" sz="1200" dirty="0"/>
              <a:t>(</a:t>
            </a:r>
            <a:r>
              <a:rPr lang="ko-KR" altLang="en-US" sz="1200" dirty="0"/>
              <a:t>소유자</a:t>
            </a:r>
            <a:r>
              <a:rPr lang="en-US" altLang="ko-KR" sz="1200" dirty="0"/>
              <a:t>, </a:t>
            </a:r>
            <a:r>
              <a:rPr lang="ko-KR" altLang="en-US" sz="1200" dirty="0"/>
              <a:t>사용자</a:t>
            </a:r>
            <a:r>
              <a:rPr lang="en-US" altLang="ko-KR" sz="1200" dirty="0"/>
              <a:t>, </a:t>
            </a:r>
            <a:r>
              <a:rPr lang="ko-KR" altLang="en-US" sz="1200" dirty="0"/>
              <a:t>계약자</a:t>
            </a:r>
            <a:r>
              <a:rPr lang="en-US" altLang="ko-KR" sz="1200" dirty="0"/>
              <a:t>)</a:t>
            </a:r>
            <a:r>
              <a:rPr lang="ko-KR" altLang="en-US" sz="1200" dirty="0"/>
              <a:t>의 </a:t>
            </a:r>
            <a:r>
              <a:rPr lang="ko-KR" altLang="en-US" sz="1200" b="1" dirty="0"/>
              <a:t>세가지로 분류</a:t>
            </a:r>
            <a:r>
              <a:rPr lang="ko-KR" altLang="en-US" sz="1200" dirty="0"/>
              <a:t>할 수 있다고 하였다</a:t>
            </a:r>
            <a:r>
              <a:rPr lang="en-US" altLang="ko-KR" sz="1200" dirty="0"/>
              <a:t>(Franz et al, 2017)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dirty="0"/>
              <a:t>프로젝트의 성과는 이해관계자에게 필요한 기대치를 제공하고 계획된 목적을 달성할 수 있는 것으로 정의함</a:t>
            </a:r>
            <a:r>
              <a:rPr lang="en-US" altLang="ko-KR" sz="1200" dirty="0"/>
              <a:t>(Ingle &amp; Mahesh, 2020)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spc="-50" dirty="0">
                <a:latin typeface="맑은 고딕"/>
              </a:rPr>
              <a:t>단기 프로젝트 성과는 </a:t>
            </a:r>
            <a:r>
              <a:rPr lang="ko-KR" altLang="en-US" sz="1200" b="1" spc="-50" dirty="0">
                <a:latin typeface="맑은 고딕"/>
              </a:rPr>
              <a:t>일정</a:t>
            </a:r>
            <a:r>
              <a:rPr lang="en-US" altLang="ko-KR" sz="1200" b="1" spc="-50" dirty="0">
                <a:latin typeface="맑은 고딕"/>
              </a:rPr>
              <a:t>, </a:t>
            </a:r>
            <a:r>
              <a:rPr lang="ko-KR" altLang="en-US" sz="1200" b="1" spc="-50" dirty="0">
                <a:latin typeface="맑은 고딕"/>
              </a:rPr>
              <a:t>예산을 만족하는 프로젝트의 효율성과 기술개발 및 팀 구성원 의욕의 팀 만족도 및 소비자의 만족도를 의미</a:t>
            </a:r>
            <a:r>
              <a:rPr lang="ko-KR" altLang="en-US" sz="1200" spc="-50" dirty="0">
                <a:latin typeface="맑은 고딕"/>
              </a:rPr>
              <a:t>한다</a:t>
            </a:r>
            <a:r>
              <a:rPr lang="en-US" altLang="ko-KR" sz="1200" spc="-50" dirty="0">
                <a:latin typeface="맑은 고딕"/>
              </a:rPr>
              <a:t>(</a:t>
            </a:r>
            <a:r>
              <a:rPr lang="en-US" altLang="ko-KR" sz="1200" spc="-50" dirty="0" err="1">
                <a:latin typeface="맑은 고딕"/>
              </a:rPr>
              <a:t>Shenhur</a:t>
            </a:r>
            <a:r>
              <a:rPr lang="en-US" altLang="ko-KR" sz="1200" spc="-50" dirty="0">
                <a:latin typeface="맑은 고딕"/>
              </a:rPr>
              <a:t> et al., 1997).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dirty="0"/>
              <a:t>장기 프로젝트 성과는 </a:t>
            </a:r>
            <a:r>
              <a:rPr lang="ko-KR" altLang="en-US" sz="1200" b="1" dirty="0"/>
              <a:t>조직을 위해 미래의 기반을 준비하고 새로운 기회를 창출하는 것</a:t>
            </a:r>
            <a:r>
              <a:rPr lang="ko-KR" altLang="en-US" sz="1200" dirty="0"/>
              <a:t>을 말한다</a:t>
            </a:r>
            <a:r>
              <a:rPr lang="en-US" altLang="ko-KR" sz="1200" dirty="0"/>
              <a:t>(</a:t>
            </a:r>
            <a:r>
              <a:rPr lang="en-US" altLang="ko-KR" sz="1200" dirty="0" err="1"/>
              <a:t>Carvalho</a:t>
            </a:r>
            <a:r>
              <a:rPr lang="en-US" altLang="ko-KR" sz="1200" dirty="0"/>
              <a:t> &amp; Rabechini,2015, </a:t>
            </a:r>
            <a:r>
              <a:rPr lang="en-US" altLang="ko-KR" sz="1200" dirty="0" err="1"/>
              <a:t>Shenhar</a:t>
            </a:r>
            <a:r>
              <a:rPr lang="en-US" altLang="ko-KR" sz="1200" dirty="0"/>
              <a:t> &amp; </a:t>
            </a:r>
            <a:r>
              <a:rPr lang="en-US" altLang="ko-KR" sz="1200" dirty="0" err="1"/>
              <a:t>Dvir</a:t>
            </a:r>
            <a:r>
              <a:rPr lang="en-US" altLang="ko-KR" sz="1200" dirty="0"/>
              <a:t>, 2007)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dirty="0"/>
              <a:t>장기 프로젝트 성과는 </a:t>
            </a:r>
            <a:r>
              <a:rPr lang="ko-KR" altLang="en-US" sz="1200" b="1" spc="-50" dirty="0">
                <a:latin typeface="맑은 고딕"/>
              </a:rPr>
              <a:t>잠재적인 미래 협력 </a:t>
            </a:r>
            <a:r>
              <a:rPr lang="ko-KR" altLang="en-US" sz="1200" spc="-50" dirty="0">
                <a:latin typeface="맑은 고딕"/>
              </a:rPr>
              <a:t>및</a:t>
            </a:r>
            <a:r>
              <a:rPr lang="ko-KR" altLang="en-US" sz="1200" b="1" spc="-50" dirty="0">
                <a:latin typeface="맑은 고딕"/>
              </a:rPr>
              <a:t> 역량향상을 의미</a:t>
            </a:r>
            <a:r>
              <a:rPr lang="ko-KR" altLang="en-US" sz="1200" spc="-50" dirty="0">
                <a:latin typeface="맑은 고딕"/>
              </a:rPr>
              <a:t>한다고 말했다</a:t>
            </a:r>
            <a:r>
              <a:rPr lang="en-US" altLang="ko-KR" sz="1200" spc="-50" dirty="0">
                <a:latin typeface="맑은 고딕"/>
              </a:rPr>
              <a:t>(Wu, </a:t>
            </a:r>
            <a:r>
              <a:rPr lang="en-US" altLang="ko-KR" sz="1200" dirty="0"/>
              <a:t>et al.</a:t>
            </a:r>
            <a:r>
              <a:rPr lang="en-US" altLang="ko-KR" sz="1200" spc="-50" dirty="0">
                <a:latin typeface="맑은 고딕"/>
              </a:rPr>
              <a:t>, 2019).</a:t>
            </a:r>
            <a:endParaRPr lang="en-US" altLang="ko-KR" sz="1200" dirty="0"/>
          </a:p>
        </p:txBody>
      </p:sp>
      <p:grpSp>
        <p:nvGrpSpPr>
          <p:cNvPr id="15" name="그룹 13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4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15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16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17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18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18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97041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Ⅱ.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이론적 배경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8446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5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.  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PMO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와 프로젝트성과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(1/2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)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gray">
          <a:xfrm>
            <a:off x="650249" y="1419369"/>
            <a:ext cx="8636210" cy="4254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-95250" algn="ctr" defTabSz="91440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1" kern="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</a:rPr>
              <a:t>PMO</a:t>
            </a:r>
            <a:r>
              <a:rPr lang="ko-KR" altLang="en-US" sz="1400" b="1" kern="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</a:rPr>
              <a:t>가 프로젝트 성과에 미치는 영향에 관한 선행연구</a:t>
            </a:r>
            <a:endParaRPr lang="en-US" altLang="ko-KR" sz="1400" b="1" i="0" u="none" kern="0" spc="-100" normalizeH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맑은 고딕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gray">
          <a:xfrm>
            <a:off x="650249" y="2069051"/>
            <a:ext cx="8636210" cy="4301178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tIns="82800" anchor="ctr"/>
          <a:lstStyle/>
          <a:p>
            <a:pPr indent="1588" fontAlgn="base" latinLnBrk="0">
              <a:lnSpc>
                <a:spcPct val="115000"/>
              </a:lnSpc>
              <a:spcBef>
                <a:spcPct val="50000"/>
              </a:spcBef>
              <a:spcAft>
                <a:spcPct val="0"/>
              </a:spcAft>
            </a:pPr>
            <a:endParaRPr lang="en-US" altLang="ko-KR" sz="1200" b="1" spc="-15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uFillTx/>
              <a:latin typeface="맑은 고딕"/>
            </a:endParaRPr>
          </a:p>
        </p:txBody>
      </p:sp>
      <p:sp>
        <p:nvSpPr>
          <p:cNvPr id="8" name="직사각형 35"/>
          <p:cNvSpPr/>
          <p:nvPr/>
        </p:nvSpPr>
        <p:spPr>
          <a:xfrm>
            <a:off x="796404" y="1988840"/>
            <a:ext cx="8343900" cy="447814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b="1" spc="-50" dirty="0" err="1">
                <a:latin typeface="+mn-ea"/>
              </a:rPr>
              <a:t>PMO의</a:t>
            </a:r>
            <a:r>
              <a:rPr lang="en-US" altLang="ko-KR" sz="1200" b="1" spc="-50" dirty="0">
                <a:latin typeface="+mn-ea"/>
              </a:rPr>
              <a:t> </a:t>
            </a:r>
            <a:r>
              <a:rPr lang="en-US" altLang="ko-KR" sz="1200" b="1" spc="-50" dirty="0" err="1">
                <a:latin typeface="+mn-ea"/>
              </a:rPr>
              <a:t>가장</a:t>
            </a:r>
            <a:r>
              <a:rPr lang="en-US" altLang="ko-KR" sz="1200" b="1" spc="-50" dirty="0">
                <a:latin typeface="+mn-ea"/>
              </a:rPr>
              <a:t> </a:t>
            </a:r>
            <a:r>
              <a:rPr lang="en-US" altLang="ko-KR" sz="1200" b="1" spc="-50" dirty="0" err="1">
                <a:latin typeface="+mn-ea"/>
              </a:rPr>
              <a:t>중요한</a:t>
            </a:r>
            <a:r>
              <a:rPr lang="en-US" altLang="ko-KR" sz="1200" b="1" spc="-50" dirty="0">
                <a:latin typeface="+mn-ea"/>
              </a:rPr>
              <a:t> </a:t>
            </a:r>
            <a:r>
              <a:rPr lang="en-US" altLang="ko-KR" sz="1200" b="1" spc="-50" dirty="0" err="1">
                <a:latin typeface="+mn-ea"/>
              </a:rPr>
              <a:t>역할</a:t>
            </a:r>
            <a:r>
              <a:rPr lang="en-US" altLang="ko-KR" sz="1200" b="1" spc="-50" dirty="0">
                <a:latin typeface="+mn-ea"/>
              </a:rPr>
              <a:t> 중 </a:t>
            </a:r>
            <a:r>
              <a:rPr lang="en-US" altLang="ko-KR" sz="1200" b="1" spc="-50" dirty="0" err="1">
                <a:latin typeface="+mn-ea"/>
              </a:rPr>
              <a:t>하나가</a:t>
            </a:r>
            <a:r>
              <a:rPr lang="en-US" altLang="ko-KR" sz="1200" b="1" spc="-50" dirty="0">
                <a:latin typeface="+mn-ea"/>
              </a:rPr>
              <a:t> </a:t>
            </a:r>
            <a:r>
              <a:rPr lang="en-US" altLang="ko-KR" sz="1200" b="1" spc="-50" dirty="0" err="1">
                <a:latin typeface="+mn-ea"/>
              </a:rPr>
              <a:t>프로젝트</a:t>
            </a:r>
            <a:r>
              <a:rPr lang="en-US" altLang="ko-KR" sz="1200" b="1" spc="-50" dirty="0">
                <a:latin typeface="+mn-ea"/>
              </a:rPr>
              <a:t> </a:t>
            </a:r>
            <a:r>
              <a:rPr lang="en-US" altLang="ko-KR" sz="1200" b="1" spc="-50" dirty="0" err="1">
                <a:latin typeface="+mn-ea"/>
              </a:rPr>
              <a:t>성과를</a:t>
            </a:r>
            <a:r>
              <a:rPr lang="en-US" altLang="ko-KR" sz="1200" b="1" spc="-50" dirty="0">
                <a:latin typeface="+mn-ea"/>
              </a:rPr>
              <a:t> </a:t>
            </a:r>
            <a:r>
              <a:rPr lang="en-US" altLang="ko-KR" sz="1200" b="1" spc="-50" dirty="0" err="1">
                <a:latin typeface="+mn-ea"/>
              </a:rPr>
              <a:t>결정하는</a:t>
            </a:r>
            <a:r>
              <a:rPr lang="en-US" altLang="ko-KR" sz="1200" b="1" spc="-50" dirty="0">
                <a:latin typeface="+mn-ea"/>
              </a:rPr>
              <a:t> </a:t>
            </a:r>
            <a:r>
              <a:rPr lang="en-US" altLang="ko-KR" sz="1200" b="1" spc="-50" dirty="0" err="1">
                <a:latin typeface="+mn-ea"/>
              </a:rPr>
              <a:t>것</a:t>
            </a:r>
            <a:r>
              <a:rPr lang="en-US" altLang="ko-KR" sz="1200" spc="-50" dirty="0" err="1">
                <a:latin typeface="+mn-ea"/>
              </a:rPr>
              <a:t>이라</a:t>
            </a:r>
            <a:r>
              <a:rPr lang="en-US" altLang="ko-KR" sz="1200" spc="-50" dirty="0">
                <a:latin typeface="+mn-ea"/>
              </a:rPr>
              <a:t> </a:t>
            </a:r>
            <a:r>
              <a:rPr lang="en-US" altLang="ko-KR" sz="1200" spc="-50" dirty="0" err="1">
                <a:latin typeface="+mn-ea"/>
              </a:rPr>
              <a:t>하였다</a:t>
            </a:r>
            <a:r>
              <a:rPr lang="en-US" altLang="ko-KR" sz="1200" spc="-50" dirty="0">
                <a:latin typeface="+mn-ea"/>
              </a:rPr>
              <a:t>.(Rad &amp; Levin, 2002)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dirty="0">
                <a:latin typeface="+mn-ea"/>
              </a:rPr>
              <a:t>6</a:t>
            </a:r>
            <a:r>
              <a:rPr lang="ko-KR" altLang="en-US" sz="1200" dirty="0">
                <a:latin typeface="+mn-ea"/>
              </a:rPr>
              <a:t>개의 </a:t>
            </a:r>
            <a:r>
              <a:rPr lang="en-US" altLang="ko-KR" sz="1200" dirty="0">
                <a:latin typeface="+mn-ea"/>
              </a:rPr>
              <a:t>PMO</a:t>
            </a:r>
            <a:r>
              <a:rPr lang="ko-KR" altLang="en-US" sz="1200" dirty="0">
                <a:latin typeface="+mn-ea"/>
              </a:rPr>
              <a:t>의 기능</a:t>
            </a:r>
            <a:r>
              <a:rPr lang="en-US" altLang="ko-KR" sz="1200" dirty="0">
                <a:latin typeface="+mn-ea"/>
              </a:rPr>
              <a:t>/</a:t>
            </a:r>
            <a:r>
              <a:rPr lang="ko-KR" altLang="en-US" sz="1200" dirty="0">
                <a:latin typeface="+mn-ea"/>
              </a:rPr>
              <a:t>서비스들을 실증적 탐구한 결과 </a:t>
            </a:r>
            <a:r>
              <a:rPr lang="en-US" altLang="ko-KR" sz="1200" dirty="0">
                <a:latin typeface="+mn-ea"/>
              </a:rPr>
              <a:t>PMO</a:t>
            </a:r>
            <a:r>
              <a:rPr lang="ko-KR" altLang="en-US" sz="1200" dirty="0">
                <a:latin typeface="+mn-ea"/>
              </a:rPr>
              <a:t>를 가지고 있는 조직의 </a:t>
            </a:r>
            <a:r>
              <a:rPr lang="en-US" altLang="ko-KR" sz="1200" dirty="0">
                <a:latin typeface="+mn-ea"/>
              </a:rPr>
              <a:t>PMO </a:t>
            </a:r>
            <a:r>
              <a:rPr lang="ko-KR" altLang="en-US" sz="1200" dirty="0">
                <a:latin typeface="+mn-ea"/>
              </a:rPr>
              <a:t>기능들의 평균점수가 </a:t>
            </a:r>
            <a:r>
              <a:rPr lang="en-US" altLang="ko-KR" sz="1200" dirty="0">
                <a:latin typeface="+mn-ea"/>
              </a:rPr>
              <a:t>PMO</a:t>
            </a:r>
            <a:r>
              <a:rPr lang="ko-KR" altLang="en-US" sz="1200" dirty="0">
                <a:latin typeface="+mn-ea"/>
              </a:rPr>
              <a:t>를 가지고 있지 않는 조직의 </a:t>
            </a:r>
            <a:r>
              <a:rPr lang="en-US" altLang="ko-KR" sz="1200" dirty="0">
                <a:latin typeface="+mn-ea"/>
              </a:rPr>
              <a:t>PMO </a:t>
            </a:r>
            <a:r>
              <a:rPr lang="ko-KR" altLang="en-US" sz="1200" dirty="0">
                <a:latin typeface="+mn-ea"/>
              </a:rPr>
              <a:t>기능들의 평균점수보다 더 높았으며</a:t>
            </a:r>
            <a:r>
              <a:rPr lang="en-US" altLang="ko-KR" sz="1200" dirty="0">
                <a:latin typeface="+mn-ea"/>
              </a:rPr>
              <a:t>, </a:t>
            </a:r>
            <a:r>
              <a:rPr lang="en-US" altLang="ko-KR" sz="1200" b="1" dirty="0">
                <a:latin typeface="+mn-ea"/>
              </a:rPr>
              <a:t>PMO</a:t>
            </a:r>
            <a:r>
              <a:rPr lang="ko-KR" altLang="en-US" sz="1200" b="1" dirty="0">
                <a:latin typeface="+mn-ea"/>
              </a:rPr>
              <a:t>를 가지고 있는 조직의 프로젝트 성과 점수가 </a:t>
            </a:r>
            <a:r>
              <a:rPr lang="en-US" altLang="ko-KR" sz="1200" dirty="0">
                <a:latin typeface="+mn-ea"/>
              </a:rPr>
              <a:t>PMO</a:t>
            </a:r>
            <a:r>
              <a:rPr lang="ko-KR" altLang="en-US" sz="1200" dirty="0">
                <a:latin typeface="+mn-ea"/>
              </a:rPr>
              <a:t>를 가지고 있지 않는 조직의 프로젝트 성과 점수보다 </a:t>
            </a:r>
            <a:r>
              <a:rPr lang="ko-KR" altLang="en-US" sz="1200" b="1" dirty="0">
                <a:latin typeface="+mn-ea"/>
              </a:rPr>
              <a:t>더 높았다</a:t>
            </a:r>
            <a:r>
              <a:rPr lang="en-US" altLang="ko-KR" sz="1200" dirty="0">
                <a:latin typeface="+mn-ea"/>
              </a:rPr>
              <a:t>. (Dai &amp; Wells, 2004)</a:t>
            </a:r>
            <a:endParaRPr lang="en-US" altLang="ko-KR" sz="1200" spc="-50" dirty="0">
              <a:latin typeface="+mn-ea"/>
            </a:endParaRP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spc="-50" dirty="0">
                <a:latin typeface="+mn-ea"/>
              </a:rPr>
              <a:t>CHAOS Summary 2009</a:t>
            </a:r>
            <a:r>
              <a:rPr lang="ko-KR" altLang="en-US" sz="1200" spc="-50" dirty="0">
                <a:latin typeface="+mn-ea"/>
              </a:rPr>
              <a:t>에 따르면 모든 프로젝트의 </a:t>
            </a:r>
            <a:r>
              <a:rPr lang="en-US" altLang="ko-KR" sz="1200" spc="-50" dirty="0">
                <a:latin typeface="+mn-ea"/>
              </a:rPr>
              <a:t>32%</a:t>
            </a:r>
            <a:r>
              <a:rPr lang="ko-KR" altLang="en-US" sz="1200" spc="-50" dirty="0">
                <a:latin typeface="+mn-ea"/>
              </a:rPr>
              <a:t>만이 기한 내</a:t>
            </a:r>
            <a:r>
              <a:rPr lang="en-US" altLang="ko-KR" sz="1200" spc="-50" dirty="0">
                <a:latin typeface="+mn-ea"/>
              </a:rPr>
              <a:t>, </a:t>
            </a:r>
            <a:r>
              <a:rPr lang="ko-KR" altLang="en-US" sz="1200" spc="-50" dirty="0">
                <a:latin typeface="+mn-ea"/>
              </a:rPr>
              <a:t>예산 내</a:t>
            </a:r>
            <a:r>
              <a:rPr lang="en-US" altLang="ko-KR" sz="1200" spc="-50" dirty="0">
                <a:latin typeface="+mn-ea"/>
              </a:rPr>
              <a:t>, </a:t>
            </a:r>
            <a:r>
              <a:rPr lang="ko-KR" altLang="en-US" sz="1200" spc="-50" dirty="0">
                <a:latin typeface="+mn-ea"/>
              </a:rPr>
              <a:t>요구사항 및 기능들을 성공적으로 수행하였고</a:t>
            </a:r>
            <a:r>
              <a:rPr lang="en-US" altLang="ko-KR" sz="1200" spc="-50" dirty="0">
                <a:latin typeface="+mn-ea"/>
              </a:rPr>
              <a:t>, </a:t>
            </a:r>
            <a:r>
              <a:rPr lang="ko-KR" altLang="en-US" sz="1200" spc="-50" dirty="0">
                <a:latin typeface="+mn-ea"/>
              </a:rPr>
              <a:t>전체 프로젝트의 </a:t>
            </a:r>
            <a:r>
              <a:rPr lang="en-US" altLang="ko-KR" sz="1200" spc="-50" dirty="0">
                <a:latin typeface="+mn-ea"/>
              </a:rPr>
              <a:t>44%</a:t>
            </a:r>
            <a:r>
              <a:rPr lang="ko-KR" altLang="en-US" sz="1200" spc="-50" dirty="0">
                <a:latin typeface="+mn-ea"/>
              </a:rPr>
              <a:t>가 기한초과</a:t>
            </a:r>
            <a:r>
              <a:rPr lang="en-US" altLang="ko-KR" sz="1200" spc="-50" dirty="0">
                <a:latin typeface="+mn-ea"/>
              </a:rPr>
              <a:t>, </a:t>
            </a:r>
            <a:r>
              <a:rPr lang="ko-KR" altLang="en-US" sz="1200" spc="-50" dirty="0">
                <a:latin typeface="+mn-ea"/>
              </a:rPr>
              <a:t>예산초과</a:t>
            </a:r>
            <a:r>
              <a:rPr lang="en-US" altLang="ko-KR" sz="1200" spc="-50" dirty="0">
                <a:latin typeface="+mn-ea"/>
              </a:rPr>
              <a:t>, </a:t>
            </a:r>
            <a:r>
              <a:rPr lang="ko-KR" altLang="en-US" sz="1200" spc="-50" dirty="0">
                <a:latin typeface="+mn-ea"/>
              </a:rPr>
              <a:t>요구사항 및 기능을 충족하지 못한 것으로 조사되었다</a:t>
            </a:r>
            <a:r>
              <a:rPr lang="en-US" altLang="ko-KR" sz="1200" spc="-50" dirty="0">
                <a:latin typeface="+mn-ea"/>
              </a:rPr>
              <a:t>(Standish Group, 2009)</a:t>
            </a:r>
            <a:endParaRPr lang="ko-KR" altLang="en-US" sz="1200" spc="-50" dirty="0">
              <a:latin typeface="+mn-ea"/>
            </a:endParaRP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dirty="0">
                <a:latin typeface="+mn-ea"/>
              </a:rPr>
              <a:t>PMO</a:t>
            </a:r>
            <a:r>
              <a:rPr lang="ko-KR" altLang="en-US" sz="1200" dirty="0">
                <a:latin typeface="+mn-ea"/>
              </a:rPr>
              <a:t>의 역할이 프로젝트 성공과 관리 만족도가 긍정적으로 나타났으며 대부분의 경영진이 프로젝트의 성공을 인식하고 호의적이라고 하였고</a:t>
            </a:r>
            <a:r>
              <a:rPr lang="en-US" altLang="ko-KR" sz="1200" b="1" dirty="0">
                <a:latin typeface="+mn-ea"/>
              </a:rPr>
              <a:t>, PMO</a:t>
            </a:r>
            <a:r>
              <a:rPr lang="ko-KR" altLang="en-US" sz="1200" b="1" dirty="0">
                <a:latin typeface="+mn-ea"/>
              </a:rPr>
              <a:t>의 역할이 전반적인 프로젝트 성공 및 관리 만족도에 긍정적으로 연관되어 </a:t>
            </a:r>
            <a:r>
              <a:rPr lang="ko-KR" altLang="en-US" sz="1200" dirty="0">
                <a:latin typeface="+mn-ea"/>
              </a:rPr>
              <a:t>있다고 하였다</a:t>
            </a:r>
            <a:r>
              <a:rPr lang="en-US" altLang="ko-KR" sz="1200" dirty="0">
                <a:latin typeface="+mn-ea"/>
              </a:rPr>
              <a:t>(Ward &amp; Daniel, 2013).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b="1" dirty="0">
                <a:latin typeface="+mn-ea"/>
              </a:rPr>
              <a:t>PMO</a:t>
            </a:r>
            <a:r>
              <a:rPr lang="ko-KR" altLang="en-US" sz="1200" b="1" dirty="0">
                <a:latin typeface="+mn-ea"/>
              </a:rPr>
              <a:t>를 구축하고 </a:t>
            </a:r>
            <a:r>
              <a:rPr lang="ko-KR" altLang="en-US" sz="1200" b="1" dirty="0"/>
              <a:t>성공적으로 운영</a:t>
            </a:r>
            <a:r>
              <a:rPr lang="ko-KR" altLang="en-US" sz="1200" dirty="0"/>
              <a:t>함으로써 </a:t>
            </a:r>
            <a:r>
              <a:rPr lang="ko-KR" altLang="en-US" sz="1200" b="1" dirty="0"/>
              <a:t>멀티프로젝트 환경에서 운영의 효율성을 높여 엔지니어링 산업의 성과에 긍정적인 영향</a:t>
            </a:r>
            <a:r>
              <a:rPr lang="ko-KR" altLang="en-US" sz="1200" dirty="0"/>
              <a:t>을 미친다고 하였다</a:t>
            </a:r>
            <a:r>
              <a:rPr lang="en-US" altLang="ko-KR" sz="1200" dirty="0"/>
              <a:t>.(</a:t>
            </a:r>
            <a:r>
              <a:rPr lang="en-US" altLang="ko-KR" sz="1200" dirty="0" err="1"/>
              <a:t>Spalek</a:t>
            </a:r>
            <a:r>
              <a:rPr lang="en-US" altLang="ko-KR" sz="1200" dirty="0"/>
              <a:t>, 2013)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dirty="0">
                <a:latin typeface="+mn-ea"/>
              </a:rPr>
              <a:t>PMO</a:t>
            </a:r>
            <a:r>
              <a:rPr lang="ko-KR" altLang="en-US" sz="1200" dirty="0">
                <a:latin typeface="+mn-ea"/>
              </a:rPr>
              <a:t>의 역할이 프로젝트 및 비즈니스 성과에 대한 요인으로 작용한다고 하였다</a:t>
            </a:r>
            <a:r>
              <a:rPr lang="en-US" altLang="ko-KR" sz="1200" dirty="0">
                <a:latin typeface="+mn-ea"/>
              </a:rPr>
              <a:t>. (</a:t>
            </a:r>
            <a:r>
              <a:rPr lang="en-US" altLang="ko-KR" sz="1200" dirty="0" err="1">
                <a:latin typeface="+mn-ea"/>
              </a:rPr>
              <a:t>Aubry</a:t>
            </a:r>
            <a:r>
              <a:rPr lang="en-US" altLang="ko-KR" sz="1200" dirty="0">
                <a:latin typeface="+mn-ea"/>
              </a:rPr>
              <a:t>, 2015)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dirty="0" err="1">
                <a:latin typeface="+mn-ea"/>
              </a:rPr>
              <a:t>PMO는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조직</a:t>
            </a:r>
            <a:r>
              <a:rPr lang="ko-KR" altLang="en-US" sz="1200" dirty="0">
                <a:latin typeface="+mn-ea"/>
              </a:rPr>
              <a:t>내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프로젝트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관리를하고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유지하며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프로젝트가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대형이고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복잡한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경우</a:t>
            </a:r>
            <a:r>
              <a:rPr lang="ko-KR" altLang="en-US" sz="1200" dirty="0">
                <a:latin typeface="+mn-ea"/>
              </a:rPr>
              <a:t>에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프로젝트간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조정을하여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기업내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전반적인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프로젝트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관리의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성과를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촉진한다고</a:t>
            </a:r>
            <a:r>
              <a:rPr lang="en-US" altLang="ko-KR" sz="1200" dirty="0">
                <a:latin typeface="+mn-ea"/>
              </a:rPr>
              <a:t> </a:t>
            </a:r>
            <a:r>
              <a:rPr lang="en-US" altLang="ko-KR" sz="1200" dirty="0" err="1">
                <a:latin typeface="+mn-ea"/>
              </a:rPr>
              <a:t>하였다</a:t>
            </a:r>
            <a:r>
              <a:rPr lang="de-DE" altLang="ko-KR" sz="1200" dirty="0">
                <a:latin typeface="+mn-ea"/>
              </a:rPr>
              <a:t> (Qi, Zhang, Wu, Chen &amp; Cai, 2014)</a:t>
            </a:r>
            <a:endParaRPr lang="en-US" altLang="ko-KR" sz="1200" dirty="0">
              <a:latin typeface="+mn-ea"/>
            </a:endParaRPr>
          </a:p>
        </p:txBody>
      </p:sp>
      <p:grpSp>
        <p:nvGrpSpPr>
          <p:cNvPr id="15" name="그룹 13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4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15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16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17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18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18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97041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Ⅱ.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이론적 배경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1214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5.  PMO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와 프로젝트성과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(2/2)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gray">
          <a:xfrm>
            <a:off x="650249" y="1268760"/>
            <a:ext cx="8636210" cy="4254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-95250" algn="ctr" defTabSz="91440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1" kern="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</a:rPr>
              <a:t>PMO</a:t>
            </a:r>
            <a:r>
              <a:rPr lang="ko-KR" altLang="en-US" sz="1400" b="1" kern="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/>
              </a:rPr>
              <a:t>가 프로젝트 성과에 미치는 영향에 관한 선행연구</a:t>
            </a:r>
            <a:endParaRPr lang="en-US" altLang="ko-KR" sz="1400" b="1" i="0" u="none" kern="0" spc="-100" normalizeH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맑은 고딕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gray">
          <a:xfrm>
            <a:off x="650249" y="1809946"/>
            <a:ext cx="8636210" cy="4643390"/>
          </a:xfrm>
          <a:prstGeom prst="rect">
            <a:avLst/>
          </a:prstGeom>
          <a:noFill/>
          <a:ln w="6350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tIns="82800" anchor="ctr"/>
          <a:lstStyle/>
          <a:p>
            <a:pPr indent="1588" fontAlgn="base" latinLnBrk="0">
              <a:lnSpc>
                <a:spcPct val="115000"/>
              </a:lnSpc>
              <a:spcBef>
                <a:spcPct val="50000"/>
              </a:spcBef>
              <a:spcAft>
                <a:spcPct val="0"/>
              </a:spcAft>
            </a:pPr>
            <a:endParaRPr lang="en-US" altLang="ko-KR" sz="1200" b="1" spc="-15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uFillTx/>
              <a:latin typeface="맑은 고딕"/>
            </a:endParaRPr>
          </a:p>
        </p:txBody>
      </p:sp>
      <p:sp>
        <p:nvSpPr>
          <p:cNvPr id="8" name="직사각형 35"/>
          <p:cNvSpPr/>
          <p:nvPr/>
        </p:nvSpPr>
        <p:spPr>
          <a:xfrm>
            <a:off x="796404" y="1770196"/>
            <a:ext cx="8343900" cy="47551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dirty="0">
                <a:latin typeface="+mn-ea"/>
              </a:rPr>
              <a:t>PMO</a:t>
            </a:r>
            <a:r>
              <a:rPr lang="ko-KR" altLang="en-US" sz="1200" dirty="0">
                <a:latin typeface="+mn-ea"/>
              </a:rPr>
              <a:t>는 프로젝트 포트폴리오 관리의 효율성을 높이고 프로젝트 조합을 효율적으로 배정하고 최소한의 자원으로 </a:t>
            </a:r>
            <a:r>
              <a:rPr lang="ko-KR" altLang="en-US" sz="1200" dirty="0" err="1">
                <a:latin typeface="+mn-ea"/>
              </a:rPr>
              <a:t>리스크를</a:t>
            </a:r>
            <a:r>
              <a:rPr lang="ko-KR" altLang="en-US" sz="1200" dirty="0">
                <a:latin typeface="+mn-ea"/>
              </a:rPr>
              <a:t> 최소화 하여 품질을 향상시켜 전략적 실행으로 이익이 개선되며 프로젝트 성과가 향상된다고 하였다</a:t>
            </a:r>
            <a:r>
              <a:rPr lang="en-US" altLang="ko-KR" sz="1200" dirty="0">
                <a:latin typeface="+mn-ea"/>
              </a:rPr>
              <a:t>. </a:t>
            </a:r>
            <a:r>
              <a:rPr lang="en-US" altLang="ko-KR" sz="1200" dirty="0" err="1">
                <a:latin typeface="+mn-ea"/>
              </a:rPr>
              <a:t>zalay</a:t>
            </a:r>
            <a:r>
              <a:rPr lang="en-US" altLang="ko-KR" sz="1200" dirty="0">
                <a:latin typeface="+mn-ea"/>
              </a:rPr>
              <a:t>, </a:t>
            </a:r>
            <a:r>
              <a:rPr lang="en-US" altLang="ko-KR" sz="1200" dirty="0" err="1">
                <a:latin typeface="+mn-ea"/>
              </a:rPr>
              <a:t>Kovács</a:t>
            </a:r>
            <a:r>
              <a:rPr lang="en-US" altLang="ko-KR" sz="1200" dirty="0">
                <a:latin typeface="+mn-ea"/>
              </a:rPr>
              <a:t>, &amp; </a:t>
            </a:r>
            <a:r>
              <a:rPr lang="en-US" altLang="ko-KR" sz="1200" dirty="0" err="1">
                <a:latin typeface="+mn-ea"/>
              </a:rPr>
              <a:t>Sebestyén</a:t>
            </a:r>
            <a:r>
              <a:rPr lang="en-US" altLang="ko-KR" sz="1200" dirty="0">
                <a:latin typeface="+mn-ea"/>
              </a:rPr>
              <a:t>(2017)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b="1" dirty="0">
                <a:latin typeface="+mn-ea"/>
              </a:rPr>
              <a:t>PMO</a:t>
            </a:r>
            <a:r>
              <a:rPr lang="ko-KR" altLang="en-US" sz="1200" b="1" dirty="0">
                <a:latin typeface="+mn-ea"/>
              </a:rPr>
              <a:t>가 프로젝트 및 프로젝트 관리의 지속 가능성에 있어 핵심적인 역할</a:t>
            </a:r>
            <a:r>
              <a:rPr lang="ko-KR" altLang="en-US" sz="1200" dirty="0">
                <a:latin typeface="+mn-ea"/>
              </a:rPr>
              <a:t>을 할 수 있고 조직이 지속 가능한 비즈니스 전략 및 실행으로 전환하는데 도움이 된다고 하였다</a:t>
            </a:r>
            <a:r>
              <a:rPr lang="en-US" altLang="ko-KR" sz="1200" dirty="0">
                <a:latin typeface="+mn-ea"/>
              </a:rPr>
              <a:t>. (Silvius, 2021)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dirty="0">
                <a:latin typeface="+mn-ea"/>
              </a:rPr>
              <a:t>프로젝트 성공 및 </a:t>
            </a:r>
            <a:r>
              <a:rPr lang="en-US" altLang="ko-KR" sz="1200" dirty="0">
                <a:latin typeface="+mn-ea"/>
              </a:rPr>
              <a:t>PMO </a:t>
            </a:r>
            <a:r>
              <a:rPr lang="ko-KR" altLang="en-US" sz="1200" dirty="0" err="1">
                <a:latin typeface="+mn-ea"/>
              </a:rPr>
              <a:t>성과에대한</a:t>
            </a:r>
            <a:r>
              <a:rPr lang="ko-KR" altLang="en-US" sz="1200" dirty="0">
                <a:latin typeface="+mn-ea"/>
              </a:rPr>
              <a:t> 연구는 프로젝트 성공</a:t>
            </a:r>
            <a:r>
              <a:rPr lang="en-US" altLang="ko-KR" sz="1200" dirty="0">
                <a:latin typeface="+mn-ea"/>
              </a:rPr>
              <a:t>, </a:t>
            </a:r>
            <a:r>
              <a:rPr lang="ko-KR" altLang="en-US" sz="1200" dirty="0">
                <a:latin typeface="+mn-ea"/>
              </a:rPr>
              <a:t>프로젝트 관리 및 </a:t>
            </a:r>
            <a:r>
              <a:rPr lang="en-US" altLang="ko-KR" sz="1200" dirty="0">
                <a:latin typeface="+mn-ea"/>
              </a:rPr>
              <a:t>PMO</a:t>
            </a:r>
            <a:r>
              <a:rPr lang="ko-KR" altLang="en-US" sz="1200" dirty="0">
                <a:latin typeface="+mn-ea"/>
              </a:rPr>
              <a:t>와 관련된 요소에 대한 충분한 경험적 증거를 제시하지 못했다</a:t>
            </a:r>
            <a:r>
              <a:rPr lang="en-US" altLang="ko-KR" sz="1200" dirty="0">
                <a:latin typeface="+mn-ea"/>
              </a:rPr>
              <a:t>(</a:t>
            </a:r>
            <a:r>
              <a:rPr lang="en-US" altLang="ko-KR" sz="1200" dirty="0" err="1">
                <a:latin typeface="+mn-ea"/>
              </a:rPr>
              <a:t>Aubry</a:t>
            </a:r>
            <a:r>
              <a:rPr lang="en-US" altLang="ko-KR" sz="1200" dirty="0">
                <a:latin typeface="+mn-ea"/>
              </a:rPr>
              <a:t> &amp; Hobbs, 2011)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dirty="0">
                <a:latin typeface="+mn-ea"/>
              </a:rPr>
              <a:t>PMO </a:t>
            </a:r>
            <a:r>
              <a:rPr lang="ko-KR" altLang="en-US" sz="1200" dirty="0">
                <a:latin typeface="+mn-ea"/>
              </a:rPr>
              <a:t>존재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조직 내</a:t>
            </a:r>
            <a:r>
              <a:rPr lang="en-US" altLang="ko-KR" sz="1200" dirty="0">
                <a:latin typeface="+mn-ea"/>
              </a:rPr>
              <a:t>)</a:t>
            </a:r>
            <a:r>
              <a:rPr lang="ko-KR" altLang="en-US" sz="1200" dirty="0">
                <a:latin typeface="+mn-ea"/>
              </a:rPr>
              <a:t>와 프로젝트의 성공적인 전달</a:t>
            </a:r>
            <a:r>
              <a:rPr lang="en-US" altLang="ko-KR" sz="1200" dirty="0">
                <a:latin typeface="+mn-ea"/>
              </a:rPr>
              <a:t>(</a:t>
            </a:r>
            <a:r>
              <a:rPr lang="ko-KR" altLang="en-US" sz="1200" dirty="0">
                <a:latin typeface="+mn-ea"/>
              </a:rPr>
              <a:t>조직 내</a:t>
            </a:r>
            <a:r>
              <a:rPr lang="en-US" altLang="ko-KR" sz="1200" dirty="0">
                <a:latin typeface="+mn-ea"/>
              </a:rPr>
              <a:t>) </a:t>
            </a:r>
            <a:r>
              <a:rPr lang="ko-KR" altLang="en-US" sz="1200" dirty="0">
                <a:latin typeface="+mn-ea"/>
              </a:rPr>
              <a:t>사이에 직접적인 상관관계를 주장하는 상당한 연구가 있지만 </a:t>
            </a:r>
            <a:r>
              <a:rPr lang="en-US" altLang="ko-KR" sz="1200" b="1" dirty="0">
                <a:latin typeface="+mn-ea"/>
              </a:rPr>
              <a:t>PMO</a:t>
            </a:r>
            <a:r>
              <a:rPr lang="ko-KR" altLang="en-US" sz="1200" b="1" dirty="0">
                <a:latin typeface="+mn-ea"/>
              </a:rPr>
              <a:t>의 정확한 속성이 프로젝트 성공의 특정 요소에 어떠한 영향을 미치는지 실제로 설명되지는 않았다</a:t>
            </a:r>
            <a:r>
              <a:rPr lang="ko-KR" altLang="en-US" sz="1200" dirty="0">
                <a:latin typeface="+mn-ea"/>
              </a:rPr>
              <a:t>고 하고 있고 </a:t>
            </a:r>
            <a:r>
              <a:rPr lang="en-US" altLang="ko-KR" sz="1200" dirty="0">
                <a:latin typeface="+mn-ea"/>
              </a:rPr>
              <a:t>PMO</a:t>
            </a:r>
            <a:r>
              <a:rPr lang="ko-KR" altLang="en-US" sz="1200" dirty="0">
                <a:latin typeface="+mn-ea"/>
              </a:rPr>
              <a:t>구축에 자원을 투자하려는 조직의 신뢰에 부정적인 영향을 </a:t>
            </a:r>
            <a:r>
              <a:rPr lang="ko-KR" altLang="en-US" sz="1200" dirty="0" err="1">
                <a:latin typeface="+mn-ea"/>
              </a:rPr>
              <a:t>미칠수</a:t>
            </a:r>
            <a:r>
              <a:rPr lang="ko-KR" altLang="en-US" sz="1200" dirty="0">
                <a:latin typeface="+mn-ea"/>
              </a:rPr>
              <a:t> 있어서 </a:t>
            </a:r>
            <a:r>
              <a:rPr lang="ko-KR" altLang="en-US" sz="1200" b="1" dirty="0">
                <a:latin typeface="+mn-ea"/>
              </a:rPr>
              <a:t>많은 연구자들은 </a:t>
            </a:r>
            <a:r>
              <a:rPr lang="en-US" altLang="ko-KR" sz="1200" b="1" dirty="0">
                <a:latin typeface="+mn-ea"/>
              </a:rPr>
              <a:t>PMO </a:t>
            </a:r>
            <a:r>
              <a:rPr lang="ko-KR" altLang="en-US" sz="1200" b="1" dirty="0">
                <a:latin typeface="+mn-ea"/>
              </a:rPr>
              <a:t>고유의 역할과 조직 프로젝트 성과에 대한 기여도를 추가로 조사할 필요성</a:t>
            </a:r>
            <a:r>
              <a:rPr lang="ko-KR" altLang="en-US" sz="1200" dirty="0">
                <a:latin typeface="+mn-ea"/>
              </a:rPr>
              <a:t>이 있다고 말하고 있다</a:t>
            </a:r>
            <a:r>
              <a:rPr lang="en-US" altLang="ko-KR" sz="1200" dirty="0">
                <a:latin typeface="+mn-ea"/>
              </a:rPr>
              <a:t> (Ibrahim, 2013)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b="1" dirty="0">
                <a:latin typeface="+mn-ea"/>
              </a:rPr>
              <a:t>PMO</a:t>
            </a:r>
            <a:r>
              <a:rPr lang="ko-KR" altLang="en-US" sz="1200" b="1" dirty="0">
                <a:latin typeface="+mn-ea"/>
              </a:rPr>
              <a:t>가 조직의 가치를 추가하는 방법에 의문을 제기</a:t>
            </a:r>
            <a:r>
              <a:rPr lang="ko-KR" altLang="en-US" sz="1200" dirty="0">
                <a:latin typeface="+mn-ea"/>
              </a:rPr>
              <a:t>하였고 그 이유는 </a:t>
            </a:r>
            <a:r>
              <a:rPr lang="ko-KR" altLang="en-US" sz="1200" b="1" dirty="0">
                <a:latin typeface="+mn-ea"/>
              </a:rPr>
              <a:t>목표를 달성하고 프로젝트 성공을 지원함으로써 조직의 변화를 주도하는 </a:t>
            </a:r>
            <a:r>
              <a:rPr lang="en-US" altLang="ko-KR" sz="1200" b="1" dirty="0">
                <a:latin typeface="+mn-ea"/>
              </a:rPr>
              <a:t>PMO</a:t>
            </a:r>
            <a:r>
              <a:rPr lang="ko-KR" altLang="en-US" sz="1200" b="1" dirty="0">
                <a:latin typeface="+mn-ea"/>
              </a:rPr>
              <a:t>의 역할에 대한 연구가 거의 없기 때문</a:t>
            </a:r>
            <a:r>
              <a:rPr lang="ko-KR" altLang="en-US" sz="1200" dirty="0">
                <a:latin typeface="+mn-ea"/>
              </a:rPr>
              <a:t>이라고 했다</a:t>
            </a:r>
            <a:r>
              <a:rPr lang="en-US" altLang="ko-KR" sz="1200" dirty="0">
                <a:latin typeface="+mn-ea"/>
              </a:rPr>
              <a:t> (Fatah , 2013)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dirty="0">
                <a:latin typeface="+mn-ea"/>
              </a:rPr>
              <a:t>PMO</a:t>
            </a:r>
            <a:r>
              <a:rPr lang="ko-KR" altLang="en-US" sz="1200" dirty="0">
                <a:latin typeface="+mn-ea"/>
              </a:rPr>
              <a:t>역할 보다 </a:t>
            </a:r>
            <a:r>
              <a:rPr lang="ko-KR" altLang="en-US" sz="1200" b="1" dirty="0">
                <a:latin typeface="+mn-ea"/>
              </a:rPr>
              <a:t>프로젝트 관리 방법과 표준이 프로젝트 성공에 더 중요</a:t>
            </a:r>
            <a:r>
              <a:rPr lang="ko-KR" altLang="en-US" sz="1200" dirty="0">
                <a:latin typeface="+mn-ea"/>
              </a:rPr>
              <a:t>하다고 말함</a:t>
            </a:r>
            <a:r>
              <a:rPr lang="en-US" altLang="ko-KR" sz="1200" dirty="0">
                <a:latin typeface="+mn-ea"/>
              </a:rPr>
              <a:t>.(</a:t>
            </a:r>
            <a:r>
              <a:rPr lang="en-US" altLang="ko-KR" sz="1200" dirty="0" err="1">
                <a:latin typeface="+mn-ea"/>
              </a:rPr>
              <a:t>Neaverth</a:t>
            </a:r>
            <a:r>
              <a:rPr lang="en-US" altLang="ko-KR" sz="1200" dirty="0">
                <a:latin typeface="+mn-ea"/>
              </a:rPr>
              <a:t>, 2015)</a:t>
            </a:r>
          </a:p>
          <a:p>
            <a:pPr marL="177800" indent="-177800" fontAlgn="base" latinLnBrk="0">
              <a:lnSpc>
                <a:spcPct val="15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b="1" dirty="0">
                <a:latin typeface="+mn-ea"/>
              </a:rPr>
              <a:t>PMO</a:t>
            </a:r>
            <a:r>
              <a:rPr lang="ko-KR" altLang="en-US" sz="1200" b="1" dirty="0">
                <a:latin typeface="+mn-ea"/>
              </a:rPr>
              <a:t>의 역할</a:t>
            </a:r>
            <a:r>
              <a:rPr lang="en-US" altLang="ko-KR" sz="1200" b="1" dirty="0">
                <a:latin typeface="+mn-ea"/>
              </a:rPr>
              <a:t>, </a:t>
            </a:r>
            <a:r>
              <a:rPr lang="ko-KR" altLang="en-US" sz="1200" b="1" dirty="0">
                <a:latin typeface="+mn-ea"/>
              </a:rPr>
              <a:t>역량 및 리더십은 프로젝트에 부정적인 영향</a:t>
            </a:r>
            <a:r>
              <a:rPr lang="ko-KR" altLang="en-US" sz="1200" dirty="0">
                <a:latin typeface="+mn-ea"/>
              </a:rPr>
              <a:t>을 미치고 있어 </a:t>
            </a:r>
            <a:r>
              <a:rPr lang="ko-KR" altLang="en-US" sz="1200" b="1" dirty="0">
                <a:latin typeface="+mn-ea"/>
              </a:rPr>
              <a:t>프로젝트 성과에 있어 중요하지 않음</a:t>
            </a:r>
            <a:r>
              <a:rPr lang="ko-KR" altLang="en-US" sz="1200" dirty="0">
                <a:latin typeface="+mn-ea"/>
              </a:rPr>
              <a:t>을 의미한다고 한다고 함</a:t>
            </a:r>
            <a:r>
              <a:rPr lang="en-US" altLang="ko-KR" sz="1200" dirty="0">
                <a:latin typeface="+mn-ea"/>
              </a:rPr>
              <a:t>(</a:t>
            </a:r>
            <a:r>
              <a:rPr lang="en-US" altLang="ko-KR" sz="1200" dirty="0" err="1">
                <a:latin typeface="+mn-ea"/>
              </a:rPr>
              <a:t>Darmanto</a:t>
            </a:r>
            <a:r>
              <a:rPr lang="en-US" altLang="ko-KR" sz="1200" dirty="0">
                <a:latin typeface="+mn-ea"/>
              </a:rPr>
              <a:t> &amp; Husin,2019)</a:t>
            </a:r>
            <a:endParaRPr lang="en-US" altLang="ko-KR" sz="1200" spc="-50" dirty="0">
              <a:latin typeface="+mn-ea"/>
            </a:endParaRPr>
          </a:p>
        </p:txBody>
      </p:sp>
      <p:grpSp>
        <p:nvGrpSpPr>
          <p:cNvPr id="15" name="그룹 13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14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15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16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17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18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18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97041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Ⅱ.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이론적 배경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0993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2004292" y="1850598"/>
            <a:ext cx="653010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3200">
                <a:uFillTx/>
                <a:latin typeface="HY헤드라인M"/>
                <a:ea typeface="HY헤드라인M"/>
              </a:rPr>
              <a:t>연구모형 및 가설</a:t>
            </a:r>
          </a:p>
        </p:txBody>
      </p:sp>
      <p:sp>
        <p:nvSpPr>
          <p:cNvPr id="4" name="Text Box 4"/>
          <p:cNvSpPr>
            <a:spLocks noChangeArrowheads="1"/>
          </p:cNvSpPr>
          <p:nvPr/>
        </p:nvSpPr>
        <p:spPr bwMode="auto">
          <a:xfrm>
            <a:off x="4970347" y="3292669"/>
            <a:ext cx="4836159" cy="24029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연구모형 관련 대표적 선행연구</a:t>
            </a:r>
            <a:endParaRPr lang="en-US" altLang="ko-KR" sz="2000" b="1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연구모형 설정 </a:t>
            </a:r>
            <a:endParaRPr lang="en-US" altLang="ko-KR" sz="2000" b="1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가설의 설정 </a:t>
            </a:r>
            <a:endParaRPr lang="en-US" altLang="ko-KR" sz="2000" b="1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변수의 조작적 정의와 설문항목 </a:t>
            </a:r>
            <a:endParaRPr lang="en-US" altLang="ko-KR" sz="2000" b="1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914400" lvl="1" indent="-457200" defTabSz="87312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ko-KR" altLang="en-US" sz="2000" b="1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연구대상과 조사방법</a:t>
            </a:r>
            <a:endParaRPr lang="en-US" altLang="ko-KR" sz="2000" b="1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</p:txBody>
      </p:sp>
      <p:cxnSp>
        <p:nvCxnSpPr>
          <p:cNvPr id="6" name="직선 연결선 3"/>
          <p:cNvCxnSpPr/>
          <p:nvPr/>
        </p:nvCxnSpPr>
        <p:spPr>
          <a:xfrm>
            <a:off x="5482395" y="5898487"/>
            <a:ext cx="3812064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4492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 모형 관련 대표적 선행연구 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(1/3)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7" name="그룹 5"/>
          <p:cNvGrpSpPr/>
          <p:nvPr/>
        </p:nvGrpSpPr>
        <p:grpSpPr>
          <a:xfrm>
            <a:off x="853429" y="1342621"/>
            <a:ext cx="8216983" cy="4870685"/>
            <a:chOff x="861049" y="1392955"/>
            <a:chExt cx="8216983" cy="4870685"/>
          </a:xfrm>
        </p:grpSpPr>
        <p:sp>
          <p:nvSpPr>
            <p:cNvPr id="4" name="Rectangle 18"/>
            <p:cNvSpPr>
              <a:spLocks noChangeArrowheads="1"/>
            </p:cNvSpPr>
            <p:nvPr/>
          </p:nvSpPr>
          <p:spPr bwMode="gray">
            <a:xfrm>
              <a:off x="986779" y="1392955"/>
              <a:ext cx="7916589" cy="1225118"/>
            </a:xfrm>
            <a:prstGeom prst="rect">
              <a:avLst/>
            </a:prstGeom>
            <a:solidFill>
              <a:sysClr val="window" lastClr="FFFFFF"/>
            </a:solidFill>
            <a:ln w="6350" algn="ctr">
              <a:solidFill>
                <a:schemeClr val="bg2">
                  <a:lumMod val="75000"/>
                </a:schemeClr>
              </a:solidFill>
              <a:prstDash val="lgDash"/>
              <a:miter lim="800000"/>
              <a:headEnd/>
              <a:tailEnd/>
            </a:ln>
            <a:effectLst/>
          </p:spPr>
          <p:txBody>
            <a:bodyPr lIns="90488" tIns="79200" rIns="90488" bIns="79200">
              <a:noAutofit/>
            </a:bodyPr>
            <a:lstStyle/>
            <a:p>
              <a:pPr marL="182563" marR="0" lvl="0" indent="-182563" defTabSz="7620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20000"/>
                <a:buFontTx/>
                <a:buNone/>
                <a:tabLst/>
                <a:defRPr>
                  <a:uFillTx/>
                </a:defRPr>
              </a:pPr>
              <a:endParaRPr lang="ko-KR" altLang="en-US" sz="1200" b="1" i="0" u="none" kern="0" spc="-150" normalizeH="0" baseline="0">
                <a:ln>
                  <a:noFill/>
                </a:ln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effectLst/>
                <a:latin typeface="맑은 고딕"/>
              </a:endParaRPr>
            </a:p>
          </p:txBody>
        </p:sp>
        <p:grpSp>
          <p:nvGrpSpPr>
            <p:cNvPr id="8" name="그룹 2"/>
            <p:cNvGrpSpPr/>
            <p:nvPr/>
          </p:nvGrpSpPr>
          <p:grpSpPr>
            <a:xfrm>
              <a:off x="1309190" y="1574802"/>
              <a:ext cx="7272607" cy="852097"/>
              <a:chOff x="1730897" y="1692428"/>
              <a:chExt cx="6675533" cy="852097"/>
            </a:xfrm>
          </p:grpSpPr>
          <p:sp>
            <p:nvSpPr>
              <p:cNvPr id="5" name="AutoShape 4"/>
              <p:cNvSpPr>
                <a:spLocks noChangeArrowheads="1"/>
              </p:cNvSpPr>
              <p:nvPr/>
            </p:nvSpPr>
            <p:spPr bwMode="auto">
              <a:xfrm>
                <a:off x="2720957" y="1692428"/>
                <a:ext cx="3211146" cy="852097"/>
              </a:xfrm>
              <a:prstGeom prst="rightArrow">
                <a:avLst>
                  <a:gd name="adj1" fmla="val 59883"/>
                  <a:gd name="adj2" fmla="val 22196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 anchor="ctr">
                <a:noAutofit/>
              </a:bodyPr>
              <a:lstStyle/>
              <a:p>
                <a:pPr latinLnBrk="0">
                  <a:defRPr>
                    <a:uFillTx/>
                  </a:defRPr>
                </a:pPr>
                <a:endParaRPr lang="ko-KR" altLang="en-US" sz="1050" kern="0">
                  <a:solidFill>
                    <a:sysClr val="windowText" lastClr="000000"/>
                  </a:solidFill>
                  <a:uFillTx/>
                  <a:latin typeface="맑은 고딕"/>
                  <a:ea typeface="맑은 고딕"/>
                  <a:sym typeface="맑은 고딕"/>
                </a:endParaRPr>
              </a:p>
            </p:txBody>
          </p:sp>
          <p:sp>
            <p:nvSpPr>
              <p:cNvPr id="6" name="Rectangle 5"/>
              <p:cNvSpPr>
                <a:spLocks noChangeArrowheads="1"/>
              </p:cNvSpPr>
              <p:nvPr/>
            </p:nvSpPr>
            <p:spPr bwMode="blackWhite">
              <a:xfrm>
                <a:off x="1730897" y="1757682"/>
                <a:ext cx="2394508" cy="721591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919191"/>
                </a:outerShdw>
              </a:effectLst>
            </p:spPr>
            <p:txBody>
              <a:bodyPr lIns="72000" rIns="36000" anchor="ctr"/>
              <a:lstStyle/>
              <a:p>
                <a:pPr algn="ctr" fontAlgn="base" latinLnBrk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ko-KR" altLang="en-US" sz="1400" b="1" spc="-150" dirty="0">
                    <a:gradFill>
                      <a:gsLst>
                        <a:gs pos="0">
                          <a:prstClr val="black">
                            <a:lumMod val="65000"/>
                            <a:lumOff val="35000"/>
                          </a:prstClr>
                        </a:gs>
                        <a:gs pos="100000">
                          <a:prstClr val="black">
                            <a:lumMod val="65000"/>
                            <a:lumOff val="3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sym typeface="맑은 고딕"/>
                  </a:rPr>
                  <a:t>프로젝트관리오피스 </a:t>
                </a:r>
                <a:r>
                  <a:rPr lang="en-US" altLang="ko-KR" sz="1400" b="1" spc="-150" dirty="0">
                    <a:gradFill>
                      <a:gsLst>
                        <a:gs pos="0">
                          <a:prstClr val="black">
                            <a:lumMod val="65000"/>
                            <a:lumOff val="35000"/>
                          </a:prstClr>
                        </a:gs>
                        <a:gs pos="100000">
                          <a:prstClr val="black">
                            <a:lumMod val="65000"/>
                            <a:lumOff val="3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sym typeface="맑은 고딕"/>
                  </a:rPr>
                  <a:t>(PMO)</a:t>
                </a:r>
              </a:p>
            </p:txBody>
          </p:sp>
          <p:sp>
            <p:nvSpPr>
              <p:cNvPr id="7" name="Rectangle 5"/>
              <p:cNvSpPr>
                <a:spLocks noChangeArrowheads="1"/>
              </p:cNvSpPr>
              <p:nvPr/>
            </p:nvSpPr>
            <p:spPr bwMode="blackWhite">
              <a:xfrm>
                <a:off x="5919545" y="1757682"/>
                <a:ext cx="2486885" cy="721591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919191"/>
                </a:outerShdw>
              </a:effectLst>
            </p:spPr>
            <p:txBody>
              <a:bodyPr lIns="72000" rIns="36000" anchor="ctr"/>
              <a:lstStyle/>
              <a:p>
                <a:pPr algn="ctr" fontAlgn="base" latinLnBrk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ko-KR" altLang="en-US" sz="1400" b="1" spc="-150" dirty="0">
                    <a:gradFill>
                      <a:gsLst>
                        <a:gs pos="0">
                          <a:prstClr val="black">
                            <a:lumMod val="65000"/>
                            <a:lumOff val="35000"/>
                          </a:prstClr>
                        </a:gs>
                        <a:gs pos="100000">
                          <a:prstClr val="black">
                            <a:lumMod val="65000"/>
                            <a:lumOff val="3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sym typeface="맑은 고딕"/>
                  </a:rPr>
                  <a:t>프로젝트 성과</a:t>
                </a:r>
                <a:endParaRPr lang="en-US" altLang="ko-KR" sz="1400" b="1" spc="-150" dirty="0">
                  <a:gradFill>
                    <a:gsLst>
                      <a:gs pos="0">
                        <a:prstClr val="black">
                          <a:lumMod val="65000"/>
                          <a:lumOff val="3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sym typeface="맑은 고딕"/>
                </a:endParaRPr>
              </a:p>
            </p:txBody>
          </p:sp>
        </p:grpSp>
        <p:grpSp>
          <p:nvGrpSpPr>
            <p:cNvPr id="12" name="그룹 1"/>
            <p:cNvGrpSpPr/>
            <p:nvPr/>
          </p:nvGrpSpPr>
          <p:grpSpPr>
            <a:xfrm>
              <a:off x="861049" y="2813694"/>
              <a:ext cx="3958294" cy="3449946"/>
              <a:chOff x="986779" y="2996574"/>
              <a:chExt cx="3958294" cy="3449946"/>
            </a:xfrm>
          </p:grpSpPr>
          <p:sp>
            <p:nvSpPr>
              <p:cNvPr id="9" name="직사각형 4"/>
              <p:cNvSpPr/>
              <p:nvPr/>
            </p:nvSpPr>
            <p:spPr>
              <a:xfrm>
                <a:off x="1155743" y="3075627"/>
                <a:ext cx="3789330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lvl="0" indent="-171450" defTabSz="957263" fontAlgn="ctr" latinLnBrk="0">
                  <a:spcAft>
                    <a:spcPct val="0"/>
                  </a:spcAft>
                  <a:buFont typeface="Arial"/>
                  <a:buChar char="•"/>
                </a:pP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관련 선행연구 </a:t>
                </a:r>
                <a:r>
                  <a:rPr lang="en-US" altLang="ko-KR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1</a:t>
                </a:r>
              </a:p>
              <a:p>
                <a:pPr lvl="0" defTabSz="957263" fontAlgn="ctr" latinLnBrk="0">
                  <a:spcAft>
                    <a:spcPct val="0"/>
                  </a:spcAft>
                </a:pP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 </a:t>
                </a:r>
                <a:endParaRPr lang="en-US" altLang="ko-KR" sz="1200" b="1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endParaRPr>
              </a:p>
              <a:p>
                <a:pPr defTabSz="957263" fontAlgn="ctr" latinLnBrk="0">
                  <a:spcAft>
                    <a:spcPct val="0"/>
                  </a:spcAft>
                </a:pP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- Oliveira &amp; </a:t>
                </a:r>
                <a:r>
                  <a:rPr lang="en-US" altLang="ko-KR" sz="1200" spc="-30" dirty="0" err="1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Fernandes</a:t>
                </a: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 (2017). PMO Conceptualization</a:t>
                </a:r>
              </a:p>
              <a:p>
                <a:pPr defTabSz="957263" fontAlgn="ctr" latinLnBrk="0">
                  <a:spcAft>
                    <a:spcPct val="0"/>
                  </a:spcAft>
                </a:pP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  for Engineering and Construction Businesses</a:t>
                </a:r>
              </a:p>
              <a:p>
                <a:pPr defTabSz="957263" fontAlgn="ctr" latinLnBrk="0">
                  <a:spcAft>
                    <a:spcPct val="0"/>
                  </a:spcAft>
                </a:pPr>
                <a:r>
                  <a:rPr lang="ko-KR" altLang="en-US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  </a:t>
                </a: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: </a:t>
                </a: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엔지니어링과 건설 비즈니스를 위한 </a:t>
                </a:r>
                <a:r>
                  <a:rPr lang="en-US" altLang="ko-KR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PMO </a:t>
                </a: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개념</a:t>
                </a:r>
                <a:endParaRPr lang="ko-KR" altLang="ko-KR" sz="1200" b="1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endParaRPr>
              </a:p>
              <a:p>
                <a:pPr marL="108000" indent="-182563" defTabSz="957263" fontAlgn="ctr" latinLnBrk="0">
                  <a:spcAft>
                    <a:spcPct val="0"/>
                  </a:spcAft>
                </a:pPr>
                <a:endParaRPr lang="en-US" altLang="ko-KR" sz="1200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endParaRPr>
              </a:p>
              <a:p>
                <a:pPr marL="108000" indent="-182563" defTabSz="957263" fontAlgn="ctr" latinLnBrk="0">
                  <a:spcAft>
                    <a:spcPct val="0"/>
                  </a:spcAft>
                </a:pP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 PMO</a:t>
                </a:r>
                <a:r>
                  <a:rPr lang="ko-KR" altLang="en-US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역할 및 기능</a:t>
                </a:r>
                <a:endParaRPr lang="en-US" altLang="ko-KR" sz="1200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endParaRPr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프로젝트 관리 표준 및 방법 개발 관리</a:t>
                </a:r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과거 프로젝트 기록에 대한 정보 제공</a:t>
                </a:r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프로젝트 관리 지원</a:t>
                </a:r>
                <a:endParaRPr lang="en-US" altLang="ko-KR" sz="1200" dirty="0"/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인력지원</a:t>
                </a:r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자문 및 </a:t>
                </a:r>
                <a:r>
                  <a:rPr lang="ko-KR" altLang="en-US" sz="1200" dirty="0" err="1"/>
                  <a:t>멘토링</a:t>
                </a:r>
                <a:endParaRPr lang="en-US" altLang="ko-KR" sz="1200" dirty="0"/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교육 및 훈련</a:t>
                </a:r>
                <a:endParaRPr lang="en-US" altLang="ko-KR" sz="1200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endParaRPr>
              </a:p>
              <a:p>
                <a:pPr marL="108000" indent="-182563" defTabSz="957263" fontAlgn="ctr" latinLnBrk="0">
                  <a:spcAft>
                    <a:spcPct val="0"/>
                  </a:spcAft>
                </a:pPr>
                <a:endParaRPr lang="ko-KR" altLang="en-US" sz="1200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endParaRPr>
              </a:p>
            </p:txBody>
          </p:sp>
          <p:sp>
            <p:nvSpPr>
              <p:cNvPr id="11" name="Rectangle 12"/>
              <p:cNvSpPr>
                <a:spLocks noChangeArrowheads="1"/>
              </p:cNvSpPr>
              <p:nvPr/>
            </p:nvSpPr>
            <p:spPr bwMode="gray">
              <a:xfrm>
                <a:off x="986779" y="2996574"/>
                <a:ext cx="3958294" cy="3449946"/>
              </a:xfrm>
              <a:prstGeom prst="rect">
                <a:avLst/>
              </a:prstGeom>
              <a:noFill/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0488" tIns="187200" rIns="90488" bIns="44450"/>
              <a:lstStyle/>
              <a:p>
                <a:pPr marL="95250" indent="-95250" algn="l" fontAlgn="ctr">
                  <a:spcBef>
                    <a:spcPct val="20000"/>
                  </a:spcBef>
                  <a:tabLst>
                    <a:tab pos="1028700" algn="l"/>
                  </a:tabLst>
                </a:pPr>
                <a:endParaRPr lang="ko-KR" altLang="en-US" b="0">
                  <a:solidFill>
                    <a:schemeClr val="tx1"/>
                  </a:solidFill>
                  <a:uFillTx/>
                  <a:latin typeface="맑은 고딕"/>
                  <a:ea typeface="맑은 고딕"/>
                  <a:sym typeface="맑은 고딕"/>
                </a:endParaRPr>
              </a:p>
            </p:txBody>
          </p:sp>
        </p:grpSp>
        <p:grpSp>
          <p:nvGrpSpPr>
            <p:cNvPr id="16" name="그룹 3"/>
            <p:cNvGrpSpPr/>
            <p:nvPr/>
          </p:nvGrpSpPr>
          <p:grpSpPr>
            <a:xfrm>
              <a:off x="5056453" y="2813694"/>
              <a:ext cx="4021579" cy="3449946"/>
              <a:chOff x="5056453" y="2996574"/>
              <a:chExt cx="4021579" cy="3449946"/>
            </a:xfrm>
          </p:grpSpPr>
          <p:sp>
            <p:nvSpPr>
              <p:cNvPr id="13" name="직사각형 15"/>
              <p:cNvSpPr/>
              <p:nvPr/>
            </p:nvSpPr>
            <p:spPr>
              <a:xfrm>
                <a:off x="5246937" y="3075627"/>
                <a:ext cx="3831095" cy="28623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lvl="0" indent="-171450" defTabSz="957263" fontAlgn="ctr" latinLnBrk="0">
                  <a:spcAft>
                    <a:spcPct val="0"/>
                  </a:spcAft>
                  <a:buFont typeface="Arial"/>
                  <a:buChar char="•"/>
                </a:pP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관련 선행연구 </a:t>
                </a:r>
                <a:r>
                  <a:rPr lang="en-US" altLang="ko-KR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2</a:t>
                </a: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 </a:t>
                </a:r>
                <a:endParaRPr lang="en-US" altLang="ko-KR" sz="1200" b="1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endParaRPr>
              </a:p>
              <a:p>
                <a:pPr marL="171450" lvl="0" indent="-171450" defTabSz="957263" fontAlgn="ctr" latinLnBrk="0">
                  <a:spcAft>
                    <a:spcPct val="0"/>
                  </a:spcAft>
                  <a:buFont typeface="Arial"/>
                  <a:buChar char="•"/>
                </a:pPr>
                <a:endParaRPr lang="en-US" altLang="ko-KR" sz="1200" b="1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endParaRPr>
              </a:p>
              <a:p>
                <a:pPr marL="182563" indent="-182563" defTabSz="957263" fontAlgn="ctr" latinLnBrk="0">
                  <a:spcAft>
                    <a:spcPct val="0"/>
                  </a:spcAft>
                </a:pP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- Hobbs &amp; </a:t>
                </a:r>
                <a:r>
                  <a:rPr lang="en-US" altLang="ko-KR" sz="1200" spc="-30" dirty="0" err="1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Aubry</a:t>
                </a: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 (2007), “A Multi Phase</a:t>
                </a:r>
              </a:p>
              <a:p>
                <a:pPr marL="108000" indent="-182563" defTabSz="957263" fontAlgn="ctr" latinLnBrk="0">
                  <a:spcAft>
                    <a:spcPct val="0"/>
                  </a:spcAft>
                </a:pP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  Research Program Investigating Project Management Offices(PMOs): the Results of Phase 1</a:t>
                </a:r>
              </a:p>
              <a:p>
                <a:pPr lvl="0" defTabSz="957263" fontAlgn="ctr" latinLnBrk="0">
                  <a:spcAft>
                    <a:spcPct val="0"/>
                  </a:spcAft>
                </a:pP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</a:rPr>
                  <a:t> :Project Management </a:t>
                </a:r>
                <a:r>
                  <a:rPr lang="en-US" altLang="ko-KR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</a:rPr>
                  <a:t>Offices(PMOs) </a:t>
                </a: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조사하는 </a:t>
                </a:r>
                <a:endParaRPr lang="en-US" altLang="ko-KR" sz="1200" b="1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endParaRPr>
              </a:p>
              <a:p>
                <a:pPr lvl="0" defTabSz="957263" fontAlgn="ctr" latinLnBrk="0">
                  <a:spcAft>
                    <a:spcPct val="0"/>
                  </a:spcAft>
                </a:pPr>
                <a:r>
                  <a:rPr lang="en-US" altLang="ko-KR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  </a:t>
                </a: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단계별 연구 프로그램</a:t>
                </a:r>
                <a:r>
                  <a:rPr lang="en-US" altLang="ko-KR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: 1</a:t>
                </a: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단계 결과</a:t>
                </a:r>
                <a:endParaRPr lang="en-US" altLang="ko-KR" sz="1200" b="1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endParaRPr>
              </a:p>
              <a:p>
                <a:pPr marL="108000" lvl="0" indent="-182563" defTabSz="957263" fontAlgn="ctr" latinLnBrk="0">
                  <a:spcAft>
                    <a:spcPct val="0"/>
                  </a:spcAft>
                  <a:buFontTx/>
                  <a:buChar char="-"/>
                </a:pPr>
                <a:endParaRPr lang="en-US" altLang="ko-KR" sz="1200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endParaRPr>
              </a:p>
              <a:p>
                <a:pPr defTabSz="957263" fontAlgn="ctr" latinLnBrk="0">
                  <a:spcAft>
                    <a:spcPct val="0"/>
                  </a:spcAft>
                </a:pP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</a:rPr>
                  <a:t>PMO</a:t>
                </a:r>
                <a:r>
                  <a:rPr lang="ko-KR" altLang="en-US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</a:rPr>
                  <a:t>역할 및 기능</a:t>
                </a:r>
                <a:endParaRPr lang="en-US" altLang="ko-KR" sz="1200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endParaRPr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프로젝트 성과 감시 및 통제</a:t>
                </a:r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프로젝트 관리 역량 및 방법론 개발</a:t>
                </a:r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멀티 프로젝트 관리</a:t>
                </a:r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전략 관리</a:t>
                </a:r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조직 학습</a:t>
                </a:r>
                <a:endParaRPr lang="en-US" altLang="ko-KR" sz="1200" dirty="0"/>
              </a:p>
              <a:p>
                <a:r>
                  <a:rPr lang="en-US" altLang="ko-KR" sz="1200" dirty="0"/>
                  <a:t>- </a:t>
                </a:r>
                <a:r>
                  <a:rPr lang="ko-KR" altLang="en-US" sz="1200" dirty="0"/>
                  <a:t>계약 및 리스크 관리</a:t>
                </a:r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gray">
              <a:xfrm>
                <a:off x="5056453" y="2996574"/>
                <a:ext cx="3958294" cy="3449946"/>
              </a:xfrm>
              <a:prstGeom prst="rect">
                <a:avLst/>
              </a:prstGeom>
              <a:noFill/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0488" tIns="187200" rIns="90488" bIns="44450"/>
              <a:lstStyle/>
              <a:p>
                <a:pPr marL="95250" indent="-95250" algn="l" fontAlgn="ctr">
                  <a:spcBef>
                    <a:spcPct val="20000"/>
                  </a:spcBef>
                  <a:tabLst>
                    <a:tab pos="1028700" algn="l"/>
                  </a:tabLst>
                </a:pPr>
                <a:endParaRPr lang="ko-KR" altLang="en-US" b="0">
                  <a:solidFill>
                    <a:schemeClr val="tx1"/>
                  </a:solidFill>
                  <a:uFillTx/>
                  <a:latin typeface="맑은 고딕"/>
                  <a:ea typeface="맑은 고딕"/>
                  <a:sym typeface="맑은 고딕"/>
                </a:endParaRPr>
              </a:p>
            </p:txBody>
          </p:sp>
        </p:grpSp>
      </p:grpSp>
      <p:grpSp>
        <p:nvGrpSpPr>
          <p:cNvPr id="24" name="그룹 24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9" name="오각형 2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20" name="오각형 30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21" name="오각형 31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22" name="오각형 32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23" name="오각형 33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26" name="그림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27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266290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Ⅲ.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연구모형 및 가설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6680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 모형 관련 대표적 선행연구 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(2/3)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7" name="그룹 5"/>
          <p:cNvGrpSpPr/>
          <p:nvPr/>
        </p:nvGrpSpPr>
        <p:grpSpPr>
          <a:xfrm>
            <a:off x="853429" y="1342621"/>
            <a:ext cx="8153698" cy="5038707"/>
            <a:chOff x="861049" y="1392955"/>
            <a:chExt cx="8153698" cy="4870685"/>
          </a:xfrm>
        </p:grpSpPr>
        <p:sp>
          <p:nvSpPr>
            <p:cNvPr id="4" name="Rectangle 18"/>
            <p:cNvSpPr>
              <a:spLocks noChangeArrowheads="1"/>
            </p:cNvSpPr>
            <p:nvPr/>
          </p:nvSpPr>
          <p:spPr bwMode="gray">
            <a:xfrm>
              <a:off x="986779" y="1392955"/>
              <a:ext cx="7916589" cy="1225118"/>
            </a:xfrm>
            <a:prstGeom prst="rect">
              <a:avLst/>
            </a:prstGeom>
            <a:solidFill>
              <a:sysClr val="window" lastClr="FFFFFF"/>
            </a:solidFill>
            <a:ln w="6350" algn="ctr">
              <a:solidFill>
                <a:schemeClr val="bg2">
                  <a:lumMod val="75000"/>
                </a:schemeClr>
              </a:solidFill>
              <a:prstDash val="lgDash"/>
              <a:miter lim="800000"/>
              <a:headEnd/>
              <a:tailEnd/>
            </a:ln>
            <a:effectLst/>
          </p:spPr>
          <p:txBody>
            <a:bodyPr lIns="90488" tIns="79200" rIns="90488" bIns="79200">
              <a:noAutofit/>
            </a:bodyPr>
            <a:lstStyle/>
            <a:p>
              <a:pPr marL="182563" marR="0" lvl="0" indent="-182563" defTabSz="7620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20000"/>
                <a:buFontTx/>
                <a:buNone/>
                <a:tabLst/>
                <a:defRPr>
                  <a:uFillTx/>
                </a:defRPr>
              </a:pPr>
              <a:endParaRPr lang="ko-KR" altLang="en-US" sz="1200" b="1" i="0" u="none" kern="0" spc="-150" normalizeH="0" baseline="0">
                <a:ln>
                  <a:noFill/>
                </a:ln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effectLst/>
                <a:latin typeface="맑은 고딕"/>
              </a:endParaRPr>
            </a:p>
          </p:txBody>
        </p:sp>
        <p:grpSp>
          <p:nvGrpSpPr>
            <p:cNvPr id="8" name="그룹 2"/>
            <p:cNvGrpSpPr/>
            <p:nvPr/>
          </p:nvGrpSpPr>
          <p:grpSpPr>
            <a:xfrm>
              <a:off x="1309190" y="1574802"/>
              <a:ext cx="7272607" cy="852097"/>
              <a:chOff x="1730897" y="1692428"/>
              <a:chExt cx="6675533" cy="852097"/>
            </a:xfrm>
          </p:grpSpPr>
          <p:sp>
            <p:nvSpPr>
              <p:cNvPr id="5" name="AutoShape 4"/>
              <p:cNvSpPr>
                <a:spLocks noChangeArrowheads="1"/>
              </p:cNvSpPr>
              <p:nvPr/>
            </p:nvSpPr>
            <p:spPr bwMode="auto">
              <a:xfrm>
                <a:off x="2720957" y="1692428"/>
                <a:ext cx="3211146" cy="852097"/>
              </a:xfrm>
              <a:prstGeom prst="rightArrow">
                <a:avLst>
                  <a:gd name="adj1" fmla="val 59883"/>
                  <a:gd name="adj2" fmla="val 22196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 anchor="ctr">
                <a:noAutofit/>
              </a:bodyPr>
              <a:lstStyle/>
              <a:p>
                <a:pPr latinLnBrk="0">
                  <a:defRPr>
                    <a:uFillTx/>
                  </a:defRPr>
                </a:pPr>
                <a:endParaRPr lang="ko-KR" altLang="en-US" sz="1050" kern="0">
                  <a:solidFill>
                    <a:sysClr val="windowText" lastClr="000000"/>
                  </a:solidFill>
                  <a:uFillTx/>
                  <a:latin typeface="맑은 고딕"/>
                  <a:ea typeface="맑은 고딕"/>
                  <a:sym typeface="맑은 고딕"/>
                </a:endParaRPr>
              </a:p>
            </p:txBody>
          </p:sp>
          <p:sp>
            <p:nvSpPr>
              <p:cNvPr id="6" name="Rectangle 5"/>
              <p:cNvSpPr>
                <a:spLocks noChangeArrowheads="1"/>
              </p:cNvSpPr>
              <p:nvPr/>
            </p:nvSpPr>
            <p:spPr bwMode="blackWhite">
              <a:xfrm>
                <a:off x="1730897" y="1757682"/>
                <a:ext cx="2394508" cy="721591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919191"/>
                </a:outerShdw>
              </a:effectLst>
            </p:spPr>
            <p:txBody>
              <a:bodyPr lIns="72000" rIns="36000" anchor="ctr"/>
              <a:lstStyle/>
              <a:p>
                <a:pPr algn="ctr" fontAlgn="base" latinLnBrk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ko-KR" altLang="en-US" sz="1400" b="1" spc="-150" dirty="0">
                    <a:gradFill>
                      <a:gsLst>
                        <a:gs pos="0">
                          <a:prstClr val="black">
                            <a:lumMod val="65000"/>
                            <a:lumOff val="35000"/>
                          </a:prstClr>
                        </a:gs>
                        <a:gs pos="100000">
                          <a:prstClr val="black">
                            <a:lumMod val="65000"/>
                            <a:lumOff val="3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sym typeface="맑은 고딕"/>
                  </a:rPr>
                  <a:t>인적자원</a:t>
                </a:r>
                <a:r>
                  <a:rPr lang="ko-KR" altLang="en-US" sz="1400" b="1" spc="-150" dirty="0">
                    <a:gradFill>
                      <a:gsLst>
                        <a:gs pos="0">
                          <a:prstClr val="black">
                            <a:lumMod val="65000"/>
                            <a:lumOff val="35000"/>
                          </a:prstClr>
                        </a:gs>
                        <a:gs pos="100000">
                          <a:prstClr val="black">
                            <a:lumMod val="65000"/>
                            <a:lumOff val="3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sym typeface="맑은 고딕"/>
                  </a:rPr>
                  <a:t>역량</a:t>
                </a:r>
                <a:endParaRPr lang="en-US" altLang="ko-KR" sz="1400" b="1" spc="-150" dirty="0">
                  <a:gradFill>
                    <a:gsLst>
                      <a:gs pos="0">
                        <a:prstClr val="black">
                          <a:lumMod val="65000"/>
                          <a:lumOff val="3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sym typeface="맑은 고딕"/>
                </a:endParaRPr>
              </a:p>
            </p:txBody>
          </p:sp>
          <p:sp>
            <p:nvSpPr>
              <p:cNvPr id="7" name="Rectangle 5"/>
              <p:cNvSpPr>
                <a:spLocks noChangeArrowheads="1"/>
              </p:cNvSpPr>
              <p:nvPr/>
            </p:nvSpPr>
            <p:spPr bwMode="blackWhite">
              <a:xfrm>
                <a:off x="5919545" y="1757682"/>
                <a:ext cx="2486885" cy="721591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919191"/>
                </a:outerShdw>
              </a:effectLst>
            </p:spPr>
            <p:txBody>
              <a:bodyPr lIns="72000" rIns="36000" anchor="ctr"/>
              <a:lstStyle/>
              <a:p>
                <a:pPr algn="ctr" fontAlgn="base" latinLnBrk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ko-KR" altLang="en-US" sz="1400" b="1" spc="-150" dirty="0">
                    <a:gradFill>
                      <a:gsLst>
                        <a:gs pos="0">
                          <a:prstClr val="black">
                            <a:lumMod val="65000"/>
                            <a:lumOff val="35000"/>
                          </a:prstClr>
                        </a:gs>
                        <a:gs pos="100000">
                          <a:prstClr val="black">
                            <a:lumMod val="65000"/>
                            <a:lumOff val="3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sym typeface="맑은 고딕"/>
                  </a:rPr>
                  <a:t>프로젝트 성과</a:t>
                </a:r>
                <a:endParaRPr lang="en-US" altLang="ko-KR" sz="1400" b="1" spc="-150" dirty="0">
                  <a:gradFill>
                    <a:gsLst>
                      <a:gs pos="0">
                        <a:prstClr val="black">
                          <a:lumMod val="65000"/>
                          <a:lumOff val="3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sym typeface="맑은 고딕"/>
                </a:endParaRPr>
              </a:p>
            </p:txBody>
          </p:sp>
        </p:grpSp>
        <p:sp>
          <p:nvSpPr>
            <p:cNvPr id="11" name="Rectangle 12"/>
            <p:cNvSpPr>
              <a:spLocks noChangeArrowheads="1"/>
            </p:cNvSpPr>
            <p:nvPr/>
          </p:nvSpPr>
          <p:spPr bwMode="gray">
            <a:xfrm>
              <a:off x="861049" y="2813694"/>
              <a:ext cx="3958294" cy="3449946"/>
            </a:xfrm>
            <a:prstGeom prst="rect">
              <a:avLst/>
            </a:prstGeom>
            <a:noFill/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187200" rIns="90488" bIns="44450"/>
            <a:lstStyle/>
            <a:p>
              <a:pPr marL="95250" indent="-95250" algn="l" fontAlgn="ctr">
                <a:spcBef>
                  <a:spcPct val="20000"/>
                </a:spcBef>
                <a:tabLst>
                  <a:tab pos="1028700" algn="l"/>
                </a:tabLst>
              </a:pPr>
              <a:endParaRPr lang="ko-KR" altLang="en-US" b="0">
                <a:solidFill>
                  <a:schemeClr val="tx1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gray">
            <a:xfrm>
              <a:off x="5056453" y="2813694"/>
              <a:ext cx="3958294" cy="3449946"/>
            </a:xfrm>
            <a:prstGeom prst="rect">
              <a:avLst/>
            </a:prstGeom>
            <a:noFill/>
            <a:ln w="63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187200" rIns="90488" bIns="44450"/>
            <a:lstStyle/>
            <a:p>
              <a:pPr marL="95250" indent="-95250" algn="l" fontAlgn="ctr">
                <a:spcBef>
                  <a:spcPct val="20000"/>
                </a:spcBef>
                <a:tabLst>
                  <a:tab pos="1028700" algn="l"/>
                </a:tabLst>
              </a:pPr>
              <a:endParaRPr lang="ko-KR" altLang="en-US" b="0">
                <a:solidFill>
                  <a:schemeClr val="tx1"/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grpSp>
        <p:nvGrpSpPr>
          <p:cNvPr id="24" name="그룹 24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9" name="오각형 2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20" name="오각형 30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21" name="오각형 31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22" name="오각형 32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23" name="오각형 33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28" name="직사각형 15"/>
          <p:cNvSpPr/>
          <p:nvPr/>
        </p:nvSpPr>
        <p:spPr>
          <a:xfrm>
            <a:off x="992560" y="2852936"/>
            <a:ext cx="36570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957263" fontAlgn="ctr" latinLnBrk="0">
              <a:spcAft>
                <a:spcPct val="0"/>
              </a:spcAft>
              <a:buFont typeface="Arial"/>
              <a:buChar char="•"/>
            </a:pPr>
            <a:r>
              <a:rPr lang="ko-KR" altLang="en-US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관련 선행연구 </a:t>
            </a:r>
            <a:r>
              <a:rPr lang="en-US" altLang="ko-KR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1</a:t>
            </a:r>
          </a:p>
          <a:p>
            <a:pPr marL="171450" lvl="0" indent="-171450" defTabSz="957263" fontAlgn="ctr" latinLnBrk="0">
              <a:spcAft>
                <a:spcPct val="0"/>
              </a:spcAft>
              <a:buFont typeface="Arial"/>
              <a:buChar char="•"/>
            </a:pPr>
            <a:endParaRPr lang="en-US" altLang="ko-KR" sz="1200" b="1" spc="-3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  <a:p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- 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ISO 9000 certification and construction project </a:t>
            </a:r>
            <a:r>
              <a:rPr lang="en-US" altLang="ko-KR" sz="1200" spc="-30" dirty="0" err="1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performance:The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Malaysian experience</a:t>
            </a:r>
          </a:p>
          <a:p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 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</a:rPr>
              <a:t>(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Din, </a:t>
            </a:r>
            <a:r>
              <a:rPr lang="en-US" altLang="ko-KR" sz="1200" spc="-30" dirty="0" err="1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Abd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-Hamid &amp; </a:t>
            </a:r>
            <a:r>
              <a:rPr lang="en-US" altLang="ko-KR" sz="1200" spc="-30" dirty="0" err="1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Bryde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, 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2011)</a:t>
            </a:r>
          </a:p>
          <a:p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:</a:t>
            </a:r>
            <a:r>
              <a:rPr lang="en-US" altLang="ko-KR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ISO</a:t>
            </a:r>
            <a:r>
              <a:rPr lang="ko-KR" altLang="en-US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인증 및 건설프로젝트 성과</a:t>
            </a:r>
            <a:r>
              <a:rPr lang="en-US" altLang="ko-KR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: </a:t>
            </a:r>
            <a:r>
              <a:rPr lang="ko-KR" altLang="en-US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말레이시아 </a:t>
            </a:r>
            <a:endParaRPr lang="ko-KR" altLang="en-US" b="1" spc="-30" dirty="0">
              <a:uFillTx/>
            </a:endParaRPr>
          </a:p>
        </p:txBody>
      </p:sp>
      <p:sp>
        <p:nvSpPr>
          <p:cNvPr id="30" name="직사각형 15">
            <a:extLst>
              <a:ext uri="{FF2B5EF4-FFF2-40B4-BE49-F238E27FC236}">
                <a16:creationId xmlns:a16="http://schemas.microsoft.com/office/drawing/2014/main" id="{6D6A6A6B-2930-4FDB-BF43-B7D8BD894F78}"/>
              </a:ext>
            </a:extLst>
          </p:cNvPr>
          <p:cNvSpPr/>
          <p:nvPr/>
        </p:nvSpPr>
        <p:spPr>
          <a:xfrm>
            <a:off x="1208584" y="5949280"/>
            <a:ext cx="30963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   PMPAC model (</a:t>
            </a:r>
            <a:r>
              <a:rPr lang="en-US" altLang="ko-KR" sz="1200" spc="-30" dirty="0" err="1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Bryde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, 2003</a:t>
            </a:r>
            <a:r>
              <a:rPr lang="ko-KR" altLang="en-US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의 확장 모델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)</a:t>
            </a:r>
            <a:endParaRPr lang="ko-KR" altLang="en-US" sz="1200" spc="-3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맑은 고딕"/>
              <a:ea typeface="맑은 고딕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9" t="4183" r="1939"/>
          <a:stretch/>
        </p:blipFill>
        <p:spPr bwMode="auto">
          <a:xfrm>
            <a:off x="1015556" y="4056064"/>
            <a:ext cx="3634039" cy="189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직사각형 15"/>
          <p:cNvSpPr/>
          <p:nvPr/>
        </p:nvSpPr>
        <p:spPr>
          <a:xfrm>
            <a:off x="5249635" y="2842413"/>
            <a:ext cx="39479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957263" fontAlgn="ctr" latinLnBrk="0">
              <a:spcAft>
                <a:spcPct val="0"/>
              </a:spcAft>
              <a:buFont typeface="Arial"/>
              <a:buChar char="•"/>
            </a:pPr>
            <a:r>
              <a:rPr lang="ko-KR" altLang="en-US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관련 선행연구 </a:t>
            </a:r>
            <a:r>
              <a:rPr lang="en-US" altLang="ko-KR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2</a:t>
            </a:r>
          </a:p>
          <a:p>
            <a:pPr indent="-457200"/>
            <a:endParaRPr lang="en-US" altLang="ko-KR" sz="1200" b="1" spc="-3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맑은 고딕"/>
              <a:ea typeface="맑은 고딕"/>
            </a:endParaRPr>
          </a:p>
          <a:p>
            <a:pPr marL="171450" indent="-171450" algn="l">
              <a:buFontTx/>
              <a:buChar char="-"/>
            </a:pP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AHP</a:t>
            </a:r>
            <a:r>
              <a:rPr lang="ko-KR" altLang="en-US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를 활용한 프로젝트 팀 구성원의 개인역량 상대적 중요도 연구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(</a:t>
            </a:r>
            <a:r>
              <a:rPr lang="ko-KR" altLang="en-US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김영대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, </a:t>
            </a:r>
            <a:r>
              <a:rPr lang="ko-KR" altLang="en-US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이진아 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&amp; </a:t>
            </a:r>
            <a:r>
              <a:rPr lang="ko-KR" altLang="en-US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오민정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, 2020)</a:t>
            </a:r>
          </a:p>
          <a:p>
            <a:pPr algn="l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- The Competence of Project Team Members and</a:t>
            </a:r>
          </a:p>
          <a:p>
            <a:pPr algn="l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Success Factors with Open Innovation(</a:t>
            </a:r>
            <a:r>
              <a:rPr lang="en-US" altLang="ko-KR" sz="1200" spc="-30" dirty="0" err="1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Minjeong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Oh &amp; </a:t>
            </a:r>
            <a:r>
              <a:rPr lang="en-US" altLang="ko-KR" sz="1200" spc="-30" dirty="0" err="1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Sungyong</a:t>
            </a:r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Choi, 2020)</a:t>
            </a:r>
          </a:p>
          <a:p>
            <a:pPr algn="l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:</a:t>
            </a:r>
            <a:r>
              <a:rPr lang="ko-KR" altLang="en-US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개방형 혁신을 통한 프로젝트 팀원의 역량 및 성공요인</a:t>
            </a: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325" y="4371439"/>
            <a:ext cx="3288544" cy="1841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그룹 28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32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266290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Ⅲ.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연구모형 및 가설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5579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>
            <a:spLocks noChangeArrowheads="1"/>
          </p:cNvSpPr>
          <p:nvPr/>
        </p:nvSpPr>
        <p:spPr bwMode="auto">
          <a:xfrm>
            <a:off x="992562" y="1949350"/>
            <a:ext cx="8064895" cy="3586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101756" tIns="46841" rIns="101756" bIns="46841" anchor="b">
            <a:spAutoFit/>
          </a:bodyPr>
          <a:lstStyle/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서 론 </a:t>
            </a:r>
            <a:endParaRPr lang="en-US" altLang="ko-KR" sz="2000" b="1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이론적 배경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연구모형 및 가설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실증분석 및 연구결과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ko-KR" altLang="en-US" sz="20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맑은 고딕"/>
                <a:sym typeface="맑은 고딕"/>
              </a:rPr>
              <a:t>결론</a:t>
            </a:r>
            <a:endParaRPr lang="en-US" altLang="ko-KR" sz="20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  <a:p>
            <a:pPr marL="857250" lvl="1" indent="-400050" defTabSz="873125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AutoNum type="romanUcPeriod"/>
            </a:pPr>
            <a:r>
              <a:rPr lang="en-US" altLang="ko-KR" sz="16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#. Appendix </a:t>
            </a:r>
            <a:r>
              <a:rPr lang="ko-KR" altLang="en-US" sz="1600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참고문헌</a:t>
            </a:r>
            <a:endParaRPr lang="en-US" altLang="ko-KR" sz="1600" b="1" spc="-150" dirty="0">
              <a:gradFill>
                <a:gsLst>
                  <a:gs pos="0">
                    <a:prstClr val="black">
                      <a:lumMod val="75000"/>
                      <a:lumOff val="25000"/>
                    </a:prstClr>
                  </a:gs>
                  <a:gs pos="100000">
                    <a:prstClr val="black">
                      <a:lumMod val="75000"/>
                      <a:lumOff val="25000"/>
                    </a:prstClr>
                  </a:gs>
                  <a:gs pos="100000">
                    <a:srgbClr val="4F81BD">
                      <a:tint val="23500"/>
                      <a:satMod val="160000"/>
                    </a:srgbClr>
                  </a:gs>
                </a:gsLst>
                <a:lin ang="5400000" scaled="0"/>
              </a:gradFill>
              <a:uFillTx/>
              <a:latin typeface="맑은 고딕"/>
              <a:sym typeface="맑은 고딕"/>
            </a:endParaRPr>
          </a:p>
        </p:txBody>
      </p:sp>
      <p:sp>
        <p:nvSpPr>
          <p:cNvPr id="4" name="TextBox 2"/>
          <p:cNvSpPr/>
          <p:nvPr/>
        </p:nvSpPr>
        <p:spPr>
          <a:xfrm>
            <a:off x="1166071" y="805343"/>
            <a:ext cx="1929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>
                <a:uFillTx/>
              </a:rPr>
              <a:t>목  차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 모형 관련 대표적 선행연구 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(3/3)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7" name="그룹 5"/>
          <p:cNvGrpSpPr/>
          <p:nvPr/>
        </p:nvGrpSpPr>
        <p:grpSpPr>
          <a:xfrm>
            <a:off x="979159" y="1342621"/>
            <a:ext cx="8091254" cy="4870685"/>
            <a:chOff x="986779" y="1392955"/>
            <a:chExt cx="8091254" cy="4870685"/>
          </a:xfrm>
        </p:grpSpPr>
        <p:sp>
          <p:nvSpPr>
            <p:cNvPr id="4" name="Rectangle 18"/>
            <p:cNvSpPr>
              <a:spLocks noChangeArrowheads="1"/>
            </p:cNvSpPr>
            <p:nvPr/>
          </p:nvSpPr>
          <p:spPr bwMode="gray">
            <a:xfrm>
              <a:off x="986779" y="1392955"/>
              <a:ext cx="7916589" cy="1225118"/>
            </a:xfrm>
            <a:prstGeom prst="rect">
              <a:avLst/>
            </a:prstGeom>
            <a:solidFill>
              <a:sysClr val="window" lastClr="FFFFFF"/>
            </a:solidFill>
            <a:ln w="6350" algn="ctr">
              <a:solidFill>
                <a:schemeClr val="bg2">
                  <a:lumMod val="75000"/>
                </a:schemeClr>
              </a:solidFill>
              <a:prstDash val="lgDash"/>
              <a:miter lim="800000"/>
              <a:headEnd/>
              <a:tailEnd/>
            </a:ln>
            <a:effectLst/>
          </p:spPr>
          <p:txBody>
            <a:bodyPr lIns="90488" tIns="79200" rIns="90488" bIns="79200">
              <a:noAutofit/>
            </a:bodyPr>
            <a:lstStyle/>
            <a:p>
              <a:pPr marL="182563" marR="0" lvl="0" indent="-182563" defTabSz="7620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20000"/>
                <a:buFontTx/>
                <a:buNone/>
                <a:tabLst/>
                <a:defRPr>
                  <a:uFillTx/>
                </a:defRPr>
              </a:pPr>
              <a:endParaRPr lang="ko-KR" altLang="en-US" sz="1200" b="1" i="0" u="none" kern="0" spc="-150" normalizeH="0" baseline="0">
                <a:ln>
                  <a:noFill/>
                </a:ln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effectLst/>
                <a:latin typeface="맑은 고딕"/>
              </a:endParaRPr>
            </a:p>
          </p:txBody>
        </p:sp>
        <p:grpSp>
          <p:nvGrpSpPr>
            <p:cNvPr id="8" name="그룹 2"/>
            <p:cNvGrpSpPr/>
            <p:nvPr/>
          </p:nvGrpSpPr>
          <p:grpSpPr>
            <a:xfrm>
              <a:off x="1309190" y="1574802"/>
              <a:ext cx="7272607" cy="852097"/>
              <a:chOff x="1730897" y="1692428"/>
              <a:chExt cx="6675533" cy="852097"/>
            </a:xfrm>
          </p:grpSpPr>
          <p:sp>
            <p:nvSpPr>
              <p:cNvPr id="5" name="AutoShape 4"/>
              <p:cNvSpPr>
                <a:spLocks noChangeArrowheads="1"/>
              </p:cNvSpPr>
              <p:nvPr/>
            </p:nvSpPr>
            <p:spPr bwMode="auto">
              <a:xfrm>
                <a:off x="2720957" y="1692428"/>
                <a:ext cx="3211146" cy="852097"/>
              </a:xfrm>
              <a:prstGeom prst="rightArrow">
                <a:avLst>
                  <a:gd name="adj1" fmla="val 59883"/>
                  <a:gd name="adj2" fmla="val 22196"/>
                </a:avLst>
              </a:prstGeom>
              <a:solidFill>
                <a:schemeClr val="bg1">
                  <a:lumMod val="85000"/>
                </a:schemeClr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 anchor="ctr">
                <a:noAutofit/>
              </a:bodyPr>
              <a:lstStyle/>
              <a:p>
                <a:pPr latinLnBrk="0">
                  <a:defRPr>
                    <a:uFillTx/>
                  </a:defRPr>
                </a:pPr>
                <a:endParaRPr lang="ko-KR" altLang="en-US" sz="1050" kern="0">
                  <a:solidFill>
                    <a:sysClr val="windowText" lastClr="000000"/>
                  </a:solidFill>
                  <a:uFillTx/>
                  <a:latin typeface="맑은 고딕"/>
                  <a:ea typeface="맑은 고딕"/>
                  <a:sym typeface="맑은 고딕"/>
                </a:endParaRPr>
              </a:p>
            </p:txBody>
          </p:sp>
          <p:sp>
            <p:nvSpPr>
              <p:cNvPr id="6" name="Rectangle 5"/>
              <p:cNvSpPr>
                <a:spLocks noChangeArrowheads="1"/>
              </p:cNvSpPr>
              <p:nvPr/>
            </p:nvSpPr>
            <p:spPr bwMode="blackWhite">
              <a:xfrm>
                <a:off x="1730897" y="1757682"/>
                <a:ext cx="2394508" cy="721591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919191"/>
                </a:outerShdw>
              </a:effectLst>
            </p:spPr>
            <p:txBody>
              <a:bodyPr lIns="72000" rIns="36000" anchor="ctr"/>
              <a:lstStyle/>
              <a:p>
                <a:pPr algn="ctr" fontAlgn="base" latinLnBrk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ko-KR" altLang="en-US" sz="1400" b="1" spc="-150" dirty="0">
                    <a:gradFill>
                      <a:gsLst>
                        <a:gs pos="0">
                          <a:prstClr val="black">
                            <a:lumMod val="65000"/>
                            <a:lumOff val="35000"/>
                          </a:prstClr>
                        </a:gs>
                        <a:gs pos="100000">
                          <a:prstClr val="black">
                            <a:lumMod val="65000"/>
                            <a:lumOff val="3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sym typeface="맑은 고딕"/>
                  </a:rPr>
                  <a:t>인적자원역량</a:t>
                </a:r>
                <a:endParaRPr lang="en-US" altLang="ko-KR" sz="1400" b="1" spc="-150" dirty="0">
                  <a:gradFill>
                    <a:gsLst>
                      <a:gs pos="0">
                        <a:prstClr val="black">
                          <a:lumMod val="65000"/>
                          <a:lumOff val="3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1"/>
                  </a:gradFill>
                  <a:latin typeface="맑은 고딕"/>
                  <a:sym typeface="맑은 고딕"/>
                </a:endParaRPr>
              </a:p>
            </p:txBody>
          </p:sp>
          <p:sp>
            <p:nvSpPr>
              <p:cNvPr id="7" name="Rectangle 5"/>
              <p:cNvSpPr>
                <a:spLocks noChangeArrowheads="1"/>
              </p:cNvSpPr>
              <p:nvPr/>
            </p:nvSpPr>
            <p:spPr bwMode="blackWhite">
              <a:xfrm>
                <a:off x="5919545" y="1757682"/>
                <a:ext cx="2486885" cy="721591"/>
              </a:xfrm>
              <a:prstGeom prst="rect">
                <a:avLst/>
              </a:prstGeom>
              <a:solidFill>
                <a:srgbClr val="FFFFFF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rgbClr val="919191"/>
                </a:outerShdw>
              </a:effectLst>
            </p:spPr>
            <p:txBody>
              <a:bodyPr lIns="72000" rIns="36000" anchor="ctr"/>
              <a:lstStyle/>
              <a:p>
                <a:pPr algn="ctr" fontAlgn="base" latinLnBrk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ko-KR" altLang="en-US" sz="1400" b="1" spc="-150" dirty="0">
                    <a:gradFill>
                      <a:gsLst>
                        <a:gs pos="0">
                          <a:prstClr val="black">
                            <a:lumMod val="65000"/>
                            <a:lumOff val="35000"/>
                          </a:prstClr>
                        </a:gs>
                        <a:gs pos="100000">
                          <a:prstClr val="black">
                            <a:lumMod val="65000"/>
                            <a:lumOff val="3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sym typeface="맑은 고딕"/>
                  </a:rPr>
                  <a:t>프로젝트 성과</a:t>
                </a:r>
                <a:endParaRPr lang="en-US" altLang="ko-KR" sz="1400" b="1" spc="-150" dirty="0">
                  <a:gradFill>
                    <a:gsLst>
                      <a:gs pos="0">
                        <a:prstClr val="black">
                          <a:lumMod val="65000"/>
                          <a:lumOff val="35000"/>
                        </a:prstClr>
                      </a:gs>
                      <a:gs pos="100000">
                        <a:prstClr val="black">
                          <a:lumMod val="65000"/>
                          <a:lumOff val="3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sym typeface="맑은 고딕"/>
                </a:endParaRPr>
              </a:p>
            </p:txBody>
          </p:sp>
        </p:grpSp>
        <p:grpSp>
          <p:nvGrpSpPr>
            <p:cNvPr id="16" name="그룹 3"/>
            <p:cNvGrpSpPr/>
            <p:nvPr/>
          </p:nvGrpSpPr>
          <p:grpSpPr>
            <a:xfrm>
              <a:off x="986780" y="2813694"/>
              <a:ext cx="8091253" cy="3449946"/>
              <a:chOff x="986780" y="2996574"/>
              <a:chExt cx="8091253" cy="3449946"/>
            </a:xfrm>
          </p:grpSpPr>
          <p:sp>
            <p:nvSpPr>
              <p:cNvPr id="13" name="직사각형 15"/>
              <p:cNvSpPr/>
              <p:nvPr/>
            </p:nvSpPr>
            <p:spPr>
              <a:xfrm>
                <a:off x="1140253" y="3075627"/>
                <a:ext cx="7937780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1450" lvl="0" indent="-171450" defTabSz="957263" fontAlgn="ctr" latinLnBrk="0">
                  <a:spcAft>
                    <a:spcPct val="0"/>
                  </a:spcAft>
                  <a:buFont typeface="Arial"/>
                  <a:buChar char="•"/>
                </a:pP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uFillTx/>
                    <a:latin typeface="맑은 고딕"/>
                    <a:ea typeface="맑은 고딕"/>
                  </a:rPr>
                  <a:t>관련 선행연구</a:t>
                </a:r>
                <a:endParaRPr lang="en-US" altLang="ko-KR" sz="1200" b="1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endParaRPr>
              </a:p>
              <a:p>
                <a:pPr marL="108000" indent="-457200"/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- </a:t>
                </a: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</a:rPr>
                  <a:t>The moderating effect of human resource management practices on the relationship between knowledge</a:t>
                </a:r>
              </a:p>
              <a:p>
                <a:pPr marL="180000" indent="-457200"/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</a:rPr>
                  <a:t>absorptive capacity and project performance in project-oriented companies(</a:t>
                </a:r>
                <a:r>
                  <a:rPr lang="en-US" altLang="ko-KR" sz="1200" spc="-30" dirty="0" err="1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</a:rPr>
                  <a:t>Popaitoon</a:t>
                </a: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</a:rPr>
                  <a:t> &amp; </a:t>
                </a:r>
                <a:r>
                  <a:rPr lang="en-US" altLang="ko-KR" sz="1200" spc="-30" dirty="0" err="1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</a:rPr>
                  <a:t>Siengha</a:t>
                </a:r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</a:rPr>
                  <a:t>, 2014) </a:t>
                </a:r>
              </a:p>
              <a:p>
                <a:pPr marL="180000" indent="-457200"/>
                <a:r>
                  <a:rPr lang="en-US" altLang="ko-KR" sz="1200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:</a:t>
                </a: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인적자원 관리 관행이 프로젝트 지향 기업의 지식흡수 능력과</a:t>
                </a:r>
                <a:endParaRPr lang="en-US" altLang="ko-KR" sz="1200" b="1" spc="-3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맑은 고딕"/>
                  <a:ea typeface="맑은 고딕"/>
                </a:endParaRPr>
              </a:p>
              <a:p>
                <a:pPr marL="180000" indent="-457200"/>
                <a:r>
                  <a:rPr lang="en-US" altLang="ko-KR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 </a:t>
                </a:r>
                <a:r>
                  <a:rPr lang="ko-KR" altLang="en-US" sz="1200" b="1" spc="-30" dirty="0">
                    <a:gradFill>
                      <a:gsLst>
                        <a:gs pos="0">
                          <a:prstClr val="black">
                            <a:lumMod val="85000"/>
                            <a:lumOff val="15000"/>
                          </a:prstClr>
                        </a:gs>
                        <a:gs pos="100000">
                          <a:prstClr val="black">
                            <a:lumMod val="85000"/>
                            <a:lumOff val="15000"/>
                          </a:prstClr>
                        </a:gs>
                      </a:gsLst>
                      <a:lin ang="5400000" scaled="1"/>
                    </a:gradFill>
                    <a:latin typeface="맑은 고딕"/>
                    <a:ea typeface="맑은 고딕"/>
                  </a:rPr>
                  <a:t>프로젝트 성과의 관계에 미치는 영향</a:t>
                </a:r>
              </a:p>
            </p:txBody>
          </p:sp>
          <p:sp>
            <p:nvSpPr>
              <p:cNvPr id="15" name="Rectangle 12"/>
              <p:cNvSpPr>
                <a:spLocks noChangeArrowheads="1"/>
              </p:cNvSpPr>
              <p:nvPr/>
            </p:nvSpPr>
            <p:spPr bwMode="gray">
              <a:xfrm>
                <a:off x="986780" y="2996574"/>
                <a:ext cx="8027968" cy="3449946"/>
              </a:xfrm>
              <a:prstGeom prst="rect">
                <a:avLst/>
              </a:prstGeom>
              <a:noFill/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0488" tIns="187200" rIns="90488" bIns="44450"/>
              <a:lstStyle/>
              <a:p>
                <a:pPr marL="95250" indent="-95250" algn="l" fontAlgn="ctr">
                  <a:spcBef>
                    <a:spcPct val="20000"/>
                  </a:spcBef>
                  <a:tabLst>
                    <a:tab pos="1028700" algn="l"/>
                  </a:tabLst>
                </a:pPr>
                <a:endParaRPr lang="ko-KR" altLang="en-US" b="0">
                  <a:solidFill>
                    <a:schemeClr val="tx1"/>
                  </a:solidFill>
                  <a:uFillTx/>
                  <a:latin typeface="맑은 고딕"/>
                  <a:ea typeface="맑은 고딕"/>
                  <a:sym typeface="맑은 고딕"/>
                </a:endParaRPr>
              </a:p>
            </p:txBody>
          </p:sp>
        </p:grpSp>
      </p:grpSp>
      <p:grpSp>
        <p:nvGrpSpPr>
          <p:cNvPr id="24" name="그룹 24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9" name="오각형 2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20" name="오각형 30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21" name="오각형 31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22" name="오각형 32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23" name="오각형 33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2818" y="3994538"/>
            <a:ext cx="4445370" cy="2026750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6008903" y="3441680"/>
            <a:ext cx="29982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/>
            <a:r>
              <a:rPr lang="en-US" altLang="ko-KR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Short-run project performance</a:t>
            </a:r>
          </a:p>
          <a:p>
            <a:pPr marL="360000" indent="-457200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a) Project efficiency</a:t>
            </a:r>
          </a:p>
          <a:p>
            <a:pPr indent="-457200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b) Impact on users</a:t>
            </a:r>
          </a:p>
          <a:p>
            <a:pPr marL="720000" indent="-457200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-Level of user satisfaction</a:t>
            </a:r>
          </a:p>
          <a:p>
            <a:pPr indent="-457200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c) Direct business success</a:t>
            </a:r>
          </a:p>
          <a:p>
            <a:pPr marL="720000" indent="-457200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-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6008903" y="4686235"/>
            <a:ext cx="29982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/>
            <a:r>
              <a:rPr lang="en-US" altLang="ko-KR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Long-run project performance</a:t>
            </a:r>
          </a:p>
          <a:p>
            <a:pPr marL="720000" indent="-457200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-Opened a new market/opportunity</a:t>
            </a:r>
          </a:p>
          <a:p>
            <a:pPr marL="720000" indent="-457200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-Opened a new line of products</a:t>
            </a:r>
          </a:p>
          <a:p>
            <a:pPr marL="720000" indent="-457200"/>
            <a:r>
              <a:rPr lang="en-US" altLang="ko-KR" sz="1200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-Developed a new technology</a:t>
            </a:r>
            <a:endParaRPr lang="ko-KR" altLang="en-US" sz="1200" spc="-3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맑은 고딕"/>
              <a:ea typeface="맑은 고딕"/>
            </a:endParaRPr>
          </a:p>
        </p:txBody>
      </p:sp>
      <p:grpSp>
        <p:nvGrpSpPr>
          <p:cNvPr id="26" name="그룹 25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27" name="그림 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28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266290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Ⅲ.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연구모형 및 가설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7758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직사각형 42"/>
          <p:cNvSpPr/>
          <p:nvPr/>
        </p:nvSpPr>
        <p:spPr>
          <a:xfrm>
            <a:off x="6969277" y="2402386"/>
            <a:ext cx="2592235" cy="1700346"/>
          </a:xfrm>
          <a:prstGeom prst="rect">
            <a:avLst/>
          </a:prstGeom>
          <a:solidFill>
            <a:srgbClr val="EAF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>
              <a:solidFill>
                <a:srgbClr val="002060"/>
              </a:solidFill>
              <a:uFillTx/>
              <a:latin typeface="+mj-lt"/>
              <a:cs typeface="Vrinda"/>
            </a:endParaRPr>
          </a:p>
        </p:txBody>
      </p:sp>
      <p:sp>
        <p:nvSpPr>
          <p:cNvPr id="26" name="직사각형 42"/>
          <p:cNvSpPr/>
          <p:nvPr/>
        </p:nvSpPr>
        <p:spPr>
          <a:xfrm>
            <a:off x="6969224" y="4231382"/>
            <a:ext cx="2592235" cy="1700346"/>
          </a:xfrm>
          <a:prstGeom prst="rect">
            <a:avLst/>
          </a:prstGeom>
          <a:solidFill>
            <a:srgbClr val="EAF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b="1">
              <a:solidFill>
                <a:srgbClr val="002060"/>
              </a:solidFill>
              <a:uFillTx/>
              <a:latin typeface="+mj-lt"/>
              <a:cs typeface="Vrinda"/>
            </a:endParaRPr>
          </a:p>
        </p:txBody>
      </p:sp>
      <p:sp>
        <p:nvSpPr>
          <p:cNvPr id="58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2.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연구 모형의 설정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sp>
        <p:nvSpPr>
          <p:cNvPr id="36" name="직사각형 7"/>
          <p:cNvSpPr/>
          <p:nvPr/>
        </p:nvSpPr>
        <p:spPr>
          <a:xfrm>
            <a:off x="443719" y="1953312"/>
            <a:ext cx="2349041" cy="55716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100" dirty="0">
                <a:solidFill>
                  <a:schemeClr val="accent5">
                    <a:lumMod val="50000"/>
                  </a:schemeClr>
                </a:solidFill>
                <a:uFillTx/>
                <a:latin typeface="+mn-ea"/>
              </a:rPr>
              <a:t>프로젝트관리오피스의 </a:t>
            </a:r>
            <a:r>
              <a:rPr lang="ko-KR" altLang="en-US" sz="1200" b="1" spc="-100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역할</a:t>
            </a:r>
            <a:endParaRPr lang="en-US" altLang="ko-KR" sz="1200" b="1" spc="-100" dirty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38" name="직사각형 9"/>
          <p:cNvSpPr/>
          <p:nvPr/>
        </p:nvSpPr>
        <p:spPr>
          <a:xfrm>
            <a:off x="3989278" y="1412777"/>
            <a:ext cx="2043842" cy="3600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100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인적자원역량</a:t>
            </a:r>
            <a:endParaRPr lang="ko-KR" altLang="en-US" sz="1200" b="1" spc="-100" dirty="0">
              <a:solidFill>
                <a:schemeClr val="accent5">
                  <a:lumMod val="50000"/>
                </a:schemeClr>
              </a:solidFill>
              <a:uFillTx/>
              <a:latin typeface="+mn-ea"/>
            </a:endParaRPr>
          </a:p>
        </p:txBody>
      </p:sp>
      <p:sp>
        <p:nvSpPr>
          <p:cNvPr id="54" name="직사각형 10"/>
          <p:cNvSpPr/>
          <p:nvPr/>
        </p:nvSpPr>
        <p:spPr>
          <a:xfrm>
            <a:off x="6969277" y="1844824"/>
            <a:ext cx="2592235" cy="5177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100" dirty="0">
                <a:solidFill>
                  <a:schemeClr val="accent5">
                    <a:lumMod val="50000"/>
                  </a:schemeClr>
                </a:solidFill>
                <a:uFillTx/>
                <a:latin typeface="+mn-ea"/>
              </a:rPr>
              <a:t>프로젝트 성과</a:t>
            </a:r>
            <a:endParaRPr lang="en-US" altLang="ko-KR" sz="1200" b="1" spc="-100" dirty="0">
              <a:solidFill>
                <a:schemeClr val="accent5">
                  <a:lumMod val="50000"/>
                </a:schemeClr>
              </a:solidFill>
              <a:uFillTx/>
              <a:latin typeface="+mn-ea"/>
            </a:endParaRPr>
          </a:p>
          <a:p>
            <a:pPr algn="ctr"/>
            <a:r>
              <a:rPr lang="en-US" altLang="ko-KR" sz="1200" b="1" spc="-100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(Project performance</a:t>
            </a:r>
            <a:r>
              <a:rPr lang="en-US" altLang="ko-KR" sz="1200" spc="-100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)</a:t>
            </a:r>
            <a:endParaRPr lang="ko-KR" altLang="en-US" sz="1200" spc="-100" dirty="0">
              <a:solidFill>
                <a:schemeClr val="accent5">
                  <a:lumMod val="50000"/>
                </a:schemeClr>
              </a:solidFill>
              <a:uFillTx/>
              <a:latin typeface="+mn-ea"/>
            </a:endParaRPr>
          </a:p>
        </p:txBody>
      </p:sp>
      <p:sp>
        <p:nvSpPr>
          <p:cNvPr id="86" name="직사각형 41"/>
          <p:cNvSpPr/>
          <p:nvPr/>
        </p:nvSpPr>
        <p:spPr>
          <a:xfrm>
            <a:off x="3989278" y="1844825"/>
            <a:ext cx="2043842" cy="941507"/>
          </a:xfrm>
          <a:prstGeom prst="rect">
            <a:avLst/>
          </a:prstGeom>
          <a:solidFill>
            <a:srgbClr val="EAF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solidFill>
                <a:srgbClr val="002060"/>
              </a:solidFill>
              <a:uFillTx/>
              <a:latin typeface="+mj-lt"/>
              <a:cs typeface="Vrinda"/>
            </a:endParaRPr>
          </a:p>
        </p:txBody>
      </p:sp>
      <p:sp>
        <p:nvSpPr>
          <p:cNvPr id="87" name="직사각형 18"/>
          <p:cNvSpPr/>
          <p:nvPr/>
        </p:nvSpPr>
        <p:spPr>
          <a:xfrm>
            <a:off x="4041388" y="1935334"/>
            <a:ext cx="1944216" cy="34153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PM 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리더십</a:t>
            </a:r>
            <a:r>
              <a:rPr lang="ko-KR" altLang="en-US" sz="1200" b="1" spc="-80" dirty="0">
                <a:solidFill>
                  <a:srgbClr val="002060"/>
                </a:solidFill>
                <a:uFillTx/>
                <a:latin typeface="+mn-ea"/>
              </a:rPr>
              <a:t> </a:t>
            </a:r>
          </a:p>
        </p:txBody>
      </p:sp>
      <p:grpSp>
        <p:nvGrpSpPr>
          <p:cNvPr id="65" name="그룹 51"/>
          <p:cNvGrpSpPr/>
          <p:nvPr/>
        </p:nvGrpSpPr>
        <p:grpSpPr>
          <a:xfrm>
            <a:off x="443719" y="2588586"/>
            <a:ext cx="2349041" cy="3200156"/>
            <a:chOff x="244830" y="2402053"/>
            <a:chExt cx="2205025" cy="3093095"/>
          </a:xfrm>
        </p:grpSpPr>
        <p:sp>
          <p:nvSpPr>
            <p:cNvPr id="79" name="직사각형 40"/>
            <p:cNvSpPr/>
            <p:nvPr/>
          </p:nvSpPr>
          <p:spPr>
            <a:xfrm>
              <a:off x="244830" y="2402053"/>
              <a:ext cx="2205025" cy="3093095"/>
            </a:xfrm>
            <a:prstGeom prst="rect">
              <a:avLst/>
            </a:prstGeom>
            <a:solidFill>
              <a:srgbClr val="EAF2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b="1">
                <a:solidFill>
                  <a:srgbClr val="002060"/>
                </a:solidFill>
                <a:uFillTx/>
                <a:latin typeface="+mj-lt"/>
                <a:cs typeface="Vrinda"/>
              </a:endParaRPr>
            </a:p>
          </p:txBody>
        </p:sp>
        <p:sp>
          <p:nvSpPr>
            <p:cNvPr id="80" name="직사각형 13"/>
            <p:cNvSpPr/>
            <p:nvPr/>
          </p:nvSpPr>
          <p:spPr>
            <a:xfrm>
              <a:off x="386959" y="2518361"/>
              <a:ext cx="1918880" cy="48424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130" dirty="0">
                  <a:solidFill>
                    <a:srgbClr val="002060"/>
                  </a:solidFill>
                  <a:latin typeface="+mn-ea"/>
                </a:rPr>
                <a:t>프로젝트 관리 정책</a:t>
              </a:r>
              <a:endParaRPr lang="en-US" altLang="ko-KR" sz="1200" b="1" spc="-130" dirty="0">
                <a:solidFill>
                  <a:srgbClr val="002060"/>
                </a:solidFill>
                <a:latin typeface="+mn-ea"/>
              </a:endParaRPr>
            </a:p>
          </p:txBody>
        </p:sp>
        <p:sp>
          <p:nvSpPr>
            <p:cNvPr id="82" name="직사각형 15"/>
            <p:cNvSpPr/>
            <p:nvPr/>
          </p:nvSpPr>
          <p:spPr>
            <a:xfrm>
              <a:off x="386959" y="3144752"/>
              <a:ext cx="1918880" cy="44705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80" dirty="0">
                  <a:solidFill>
                    <a:srgbClr val="002060"/>
                  </a:solidFill>
                  <a:latin typeface="+mn-ea"/>
                </a:rPr>
                <a:t>인적자원관리</a:t>
              </a:r>
              <a:endParaRPr lang="ko-KR" altLang="en-US" sz="1200" spc="-100" dirty="0">
                <a:solidFill>
                  <a:schemeClr val="accent5">
                    <a:lumMod val="50000"/>
                  </a:schemeClr>
                </a:solidFill>
                <a:latin typeface="+mn-ea"/>
              </a:endParaRPr>
            </a:p>
          </p:txBody>
        </p:sp>
        <p:sp>
          <p:nvSpPr>
            <p:cNvPr id="84" name="직사각형 17"/>
            <p:cNvSpPr/>
            <p:nvPr/>
          </p:nvSpPr>
          <p:spPr>
            <a:xfrm>
              <a:off x="393308" y="4324600"/>
              <a:ext cx="1918880" cy="4209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spc="-80" dirty="0" err="1">
                  <a:solidFill>
                    <a:srgbClr val="002060"/>
                  </a:solidFill>
                  <a:latin typeface="+mn-ea"/>
                </a:rPr>
                <a:t>리스크관리</a:t>
              </a:r>
              <a:endParaRPr lang="ko-KR" altLang="en-US" sz="1200" spc="-100" dirty="0">
                <a:solidFill>
                  <a:schemeClr val="accent5">
                    <a:lumMod val="50000"/>
                  </a:schemeClr>
                </a:solidFill>
                <a:latin typeface="+mn-ea"/>
              </a:endParaRPr>
            </a:p>
          </p:txBody>
        </p:sp>
      </p:grpSp>
      <p:sp>
        <p:nvSpPr>
          <p:cNvPr id="67" name="직사각형 21"/>
          <p:cNvSpPr/>
          <p:nvPr/>
        </p:nvSpPr>
        <p:spPr>
          <a:xfrm>
            <a:off x="7041232" y="2492896"/>
            <a:ext cx="2426618" cy="151216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단기 프로젝트 성과</a:t>
            </a:r>
            <a:endParaRPr lang="en-US" altLang="ko-KR" sz="1200" b="1" spc="-80" dirty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(Short-term Project performance)</a:t>
            </a:r>
          </a:p>
          <a:p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- 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일정준수</a:t>
            </a:r>
            <a:endParaRPr lang="en-US" altLang="ko-KR" sz="1200" b="1" spc="-80" dirty="0">
              <a:solidFill>
                <a:srgbClr val="002060"/>
              </a:solidFill>
              <a:latin typeface="+mn-ea"/>
            </a:endParaRPr>
          </a:p>
          <a:p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- 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예산준수</a:t>
            </a:r>
            <a:endParaRPr lang="en-US" altLang="ko-KR" sz="1200" b="1" spc="-80" dirty="0">
              <a:solidFill>
                <a:srgbClr val="002060"/>
              </a:solidFill>
              <a:latin typeface="+mn-ea"/>
            </a:endParaRPr>
          </a:p>
          <a:p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- 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품질준수</a:t>
            </a:r>
            <a:endParaRPr lang="en-US" altLang="ko-KR" sz="1200" b="1" spc="-80" dirty="0">
              <a:solidFill>
                <a:srgbClr val="002060"/>
              </a:solidFill>
              <a:latin typeface="+mn-ea"/>
            </a:endParaRPr>
          </a:p>
          <a:p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- 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클레임 및 분쟁 최소화</a:t>
            </a:r>
            <a:endParaRPr lang="en-US" altLang="ko-KR" sz="1200" b="1" spc="-80" dirty="0">
              <a:solidFill>
                <a:srgbClr val="002060"/>
              </a:solidFill>
              <a:latin typeface="+mn-ea"/>
            </a:endParaRPr>
          </a:p>
          <a:p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- Client 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요구사항 만족</a:t>
            </a:r>
          </a:p>
        </p:txBody>
      </p:sp>
      <p:sp>
        <p:nvSpPr>
          <p:cNvPr id="32" name="직사각형 17"/>
          <p:cNvSpPr/>
          <p:nvPr/>
        </p:nvSpPr>
        <p:spPr>
          <a:xfrm>
            <a:off x="603426" y="5229200"/>
            <a:ext cx="2035912" cy="47528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멀티프로젝트관리</a:t>
            </a:r>
            <a:endParaRPr lang="en-US" altLang="ko-KR" sz="1200" b="1" spc="-8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35" name="직사각형 26"/>
          <p:cNvSpPr/>
          <p:nvPr/>
        </p:nvSpPr>
        <p:spPr>
          <a:xfrm>
            <a:off x="7041232" y="4393679"/>
            <a:ext cx="2426618" cy="144016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장기 프로젝트 성과</a:t>
            </a:r>
            <a:endParaRPr lang="en-US" altLang="ko-KR" sz="1200" b="1" spc="-80" dirty="0">
              <a:solidFill>
                <a:srgbClr val="002060"/>
              </a:solidFill>
              <a:latin typeface="+mn-ea"/>
            </a:endParaRPr>
          </a:p>
          <a:p>
            <a:pPr algn="ctr"/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(Long-term Project performance</a:t>
            </a:r>
            <a:r>
              <a:rPr lang="en-US" altLang="ko-KR" sz="1200" b="1" spc="-80" dirty="0">
                <a:solidFill>
                  <a:srgbClr val="002060"/>
                </a:solidFill>
                <a:uFillTx/>
                <a:latin typeface="+mn-ea"/>
              </a:rPr>
              <a:t>)</a:t>
            </a:r>
          </a:p>
          <a:p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- 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프로젝트 관리지식 확보</a:t>
            </a:r>
            <a:endParaRPr lang="en-US" altLang="ko-KR" sz="1200" b="1" spc="-80" dirty="0">
              <a:solidFill>
                <a:srgbClr val="002060"/>
              </a:solidFill>
              <a:latin typeface="+mn-ea"/>
            </a:endParaRPr>
          </a:p>
          <a:p>
            <a:r>
              <a:rPr lang="en-US" altLang="ko-KR" sz="1200" b="1" spc="-80" dirty="0">
                <a:solidFill>
                  <a:srgbClr val="002060"/>
                </a:solidFill>
                <a:uFillTx/>
                <a:latin typeface="+mn-ea"/>
              </a:rPr>
              <a:t>- </a:t>
            </a:r>
            <a:r>
              <a:rPr lang="ko-KR" altLang="en-US" sz="1200" b="1" spc="-80" dirty="0">
                <a:solidFill>
                  <a:srgbClr val="002060"/>
                </a:solidFill>
                <a:uFillTx/>
                <a:latin typeface="+mn-ea"/>
              </a:rPr>
              <a:t>프로젝트 통합관리 역량 확보</a:t>
            </a:r>
            <a:endParaRPr lang="en-US" altLang="ko-KR" sz="1200" b="1" spc="-80" dirty="0">
              <a:solidFill>
                <a:srgbClr val="002060"/>
              </a:solidFill>
              <a:latin typeface="+mn-ea"/>
            </a:endParaRPr>
          </a:p>
          <a:p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- 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프로젝트 관리 </a:t>
            </a:r>
            <a:r>
              <a:rPr lang="ko-KR" altLang="en-US" sz="1200" b="1" spc="-80" dirty="0" err="1">
                <a:solidFill>
                  <a:srgbClr val="002060"/>
                </a:solidFill>
                <a:latin typeface="+mn-ea"/>
              </a:rPr>
              <a:t>거버넌스역량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 향상</a:t>
            </a:r>
            <a:endParaRPr lang="en-US" altLang="ko-KR" sz="1200" b="1" spc="-80" dirty="0">
              <a:solidFill>
                <a:srgbClr val="002060"/>
              </a:solidFill>
              <a:latin typeface="+mn-ea"/>
            </a:endParaRPr>
          </a:p>
          <a:p>
            <a:r>
              <a:rPr lang="en-US" altLang="ko-KR" sz="1200" b="1" spc="-80" dirty="0">
                <a:solidFill>
                  <a:srgbClr val="002060"/>
                </a:solidFill>
                <a:uFillTx/>
                <a:latin typeface="+mn-ea"/>
              </a:rPr>
              <a:t>- </a:t>
            </a:r>
            <a:r>
              <a:rPr lang="ko-KR" altLang="en-US" sz="1200" b="1" spc="-80" dirty="0">
                <a:solidFill>
                  <a:srgbClr val="002060"/>
                </a:solidFill>
                <a:uFillTx/>
                <a:latin typeface="+mn-ea"/>
              </a:rPr>
              <a:t>글로벌 기업과 협력기회 증대</a:t>
            </a:r>
            <a:endParaRPr lang="en-US" altLang="ko-KR" sz="1200" b="1" spc="-80" dirty="0">
              <a:solidFill>
                <a:srgbClr val="002060"/>
              </a:solidFill>
              <a:uFillTx/>
              <a:latin typeface="+mn-ea"/>
            </a:endParaRPr>
          </a:p>
          <a:p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- 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신규사업 수주기회 증대</a:t>
            </a:r>
            <a:endParaRPr lang="ko-KR" altLang="en-US" sz="1200" b="1" spc="-80" dirty="0">
              <a:solidFill>
                <a:srgbClr val="002060"/>
              </a:solidFill>
              <a:uFillTx/>
              <a:latin typeface="+mn-ea"/>
            </a:endParaRPr>
          </a:p>
        </p:txBody>
      </p:sp>
      <p:cxnSp>
        <p:nvCxnSpPr>
          <p:cNvPr id="101" name="직선 화살표 연결선 11"/>
          <p:cNvCxnSpPr>
            <a:cxnSpLocks/>
            <a:stCxn id="79" idx="3"/>
          </p:cNvCxnSpPr>
          <p:nvPr/>
        </p:nvCxnSpPr>
        <p:spPr>
          <a:xfrm flipV="1">
            <a:off x="2792760" y="3214934"/>
            <a:ext cx="4176517" cy="973730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그룹 24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41" name="오각형 2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42" name="오각형 30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43" name="오각형 31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44" name="오각형 32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45" name="오각형 33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47" name="직사각형 19">
            <a:extLst>
              <a:ext uri="{FF2B5EF4-FFF2-40B4-BE49-F238E27FC236}">
                <a16:creationId xmlns:a16="http://schemas.microsoft.com/office/drawing/2014/main" id="{9C377C7F-72F5-4A6D-A57F-642B2355EA43}"/>
              </a:ext>
            </a:extLst>
          </p:cNvPr>
          <p:cNvSpPr/>
          <p:nvPr/>
        </p:nvSpPr>
        <p:spPr>
          <a:xfrm>
            <a:off x="4041388" y="2348880"/>
            <a:ext cx="1944216" cy="3474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uFillTx/>
                <a:latin typeface="+mn-ea"/>
              </a:rPr>
              <a:t>팀 구성원 역량</a:t>
            </a:r>
            <a:r>
              <a:rPr lang="en-US" altLang="ko-KR" sz="1200" b="1" spc="-80" dirty="0">
                <a:solidFill>
                  <a:srgbClr val="002060"/>
                </a:solidFill>
                <a:uFillTx/>
                <a:latin typeface="+mn-ea"/>
              </a:rPr>
              <a:t>(</a:t>
            </a:r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개인역량</a:t>
            </a:r>
            <a:r>
              <a:rPr lang="en-US" altLang="ko-KR" sz="1200" b="1" spc="-80" dirty="0">
                <a:solidFill>
                  <a:srgbClr val="002060"/>
                </a:solidFill>
                <a:latin typeface="+mn-ea"/>
              </a:rPr>
              <a:t>)</a:t>
            </a:r>
            <a:endParaRPr lang="ko-KR" altLang="en-US" sz="1200" b="1" spc="-80" dirty="0">
              <a:solidFill>
                <a:srgbClr val="002060"/>
              </a:solidFill>
              <a:uFillTx/>
              <a:latin typeface="+mn-ea"/>
            </a:endParaRPr>
          </a:p>
        </p:txBody>
      </p:sp>
      <p:cxnSp>
        <p:nvCxnSpPr>
          <p:cNvPr id="34" name="직선 화살표 연결선 11"/>
          <p:cNvCxnSpPr>
            <a:cxnSpLocks/>
            <a:stCxn id="86" idx="2"/>
          </p:cNvCxnSpPr>
          <p:nvPr/>
        </p:nvCxnSpPr>
        <p:spPr>
          <a:xfrm>
            <a:off x="5011199" y="2786332"/>
            <a:ext cx="2297" cy="1864206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11"/>
          <p:cNvCxnSpPr>
            <a:cxnSpLocks/>
            <a:stCxn id="79" idx="3"/>
            <a:endCxn id="26" idx="1"/>
          </p:cNvCxnSpPr>
          <p:nvPr/>
        </p:nvCxnSpPr>
        <p:spPr>
          <a:xfrm>
            <a:off x="2792760" y="4188664"/>
            <a:ext cx="4176464" cy="892891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화살표 연결선 11"/>
          <p:cNvCxnSpPr>
            <a:cxnSpLocks/>
          </p:cNvCxnSpPr>
          <p:nvPr/>
        </p:nvCxnSpPr>
        <p:spPr>
          <a:xfrm>
            <a:off x="5300802" y="2786332"/>
            <a:ext cx="0" cy="825902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화살표 연결선 48"/>
          <p:cNvCxnSpPr>
            <a:cxnSpLocks/>
          </p:cNvCxnSpPr>
          <p:nvPr/>
        </p:nvCxnSpPr>
        <p:spPr>
          <a:xfrm>
            <a:off x="9966496" y="6347433"/>
            <a:ext cx="0" cy="1713245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>
            <a:cxnSpLocks/>
          </p:cNvCxnSpPr>
          <p:nvPr/>
        </p:nvCxnSpPr>
        <p:spPr>
          <a:xfrm>
            <a:off x="10118896" y="6499833"/>
            <a:ext cx="0" cy="1713245"/>
          </a:xfrm>
          <a:prstGeom prst="straightConnector1">
            <a:avLst/>
          </a:prstGeom>
          <a:ln w="158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직사각형 17"/>
          <p:cNvSpPr/>
          <p:nvPr/>
        </p:nvSpPr>
        <p:spPr>
          <a:xfrm>
            <a:off x="604537" y="4005064"/>
            <a:ext cx="2044207" cy="45263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spc="-80" dirty="0">
                <a:solidFill>
                  <a:srgbClr val="002060"/>
                </a:solidFill>
                <a:latin typeface="+mn-ea"/>
              </a:rPr>
              <a:t>계약 관리</a:t>
            </a:r>
            <a:endParaRPr lang="ko-KR" altLang="en-US" sz="1200" spc="-100" dirty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33" name="그룹 32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37" name="그림 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39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266290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Ⅲ.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연구모형 및 가설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7092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0"/>
          <p:cNvGrpSpPr/>
          <p:nvPr/>
        </p:nvGrpSpPr>
        <p:grpSpPr>
          <a:xfrm>
            <a:off x="413665" y="2434151"/>
            <a:ext cx="8900667" cy="1008325"/>
            <a:chOff x="442631" y="1654375"/>
            <a:chExt cx="9082369" cy="1008325"/>
          </a:xfrm>
        </p:grpSpPr>
        <p:grpSp>
          <p:nvGrpSpPr>
            <p:cNvPr id="5" name="그룹 11"/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2" name="직사각형 18"/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  <p:sp>
            <p:nvSpPr>
              <p:cNvPr id="3" name="자유형 19"/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  <p:sp>
            <p:nvSpPr>
              <p:cNvPr id="4" name="자유형 20"/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10" name="그룹 12"/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8" name="그룹 14"/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6" name="직사각형 16"/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b="1" kern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+mn-ea"/>
                    </a:rPr>
                    <a:t>H1.</a:t>
                  </a:r>
                  <a:endParaRPr lang="ko-KR" altLang="en-US" sz="1600" b="1" i="0" u="none" kern="0" spc="0" normalizeH="0" baseline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+mn-ea"/>
                    <a:cs typeface="+mn-cs"/>
                  </a:endParaRPr>
                </a:p>
              </p:txBody>
            </p:sp>
            <p:sp>
              <p:nvSpPr>
                <p:cNvPr id="7" name="직사각형 38"/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b="0" i="0" u="none" kern="0" spc="0" normalizeH="0" baseline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KoPub돋움체 Bold"/>
                    <a:ea typeface="KoPub돋움체 Bold"/>
                    <a:cs typeface="+mn-cs"/>
                  </a:endParaRPr>
                </a:p>
              </p:txBody>
            </p:sp>
          </p:grpSp>
          <p:sp>
            <p:nvSpPr>
              <p:cNvPr id="9" name="직각 삼각형 15"/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</p:grpSp>
        <p:sp>
          <p:nvSpPr>
            <p:cNvPr id="11" name="직사각형 13"/>
            <p:cNvSpPr/>
            <p:nvPr/>
          </p:nvSpPr>
          <p:spPr>
            <a:xfrm>
              <a:off x="821755" y="2099892"/>
              <a:ext cx="8522711" cy="342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latinLnBrk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500" b="0" i="0" u="none" kern="0" normalizeH="0" baseline="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latin typeface="맑은 고딕"/>
                  <a:ea typeface="맑은 고딕"/>
                </a:rPr>
                <a:t> </a:t>
              </a:r>
              <a:r>
                <a:rPr lang="ko-KR" altLang="en-US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프로젝트관리오피스의 </a:t>
              </a:r>
              <a:r>
                <a:rPr lang="ko-KR" altLang="en-US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역할</a:t>
              </a:r>
              <a:r>
                <a:rPr lang="ko-KR" altLang="en-US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은 단기 프로젝트성과에 정</a:t>
              </a:r>
              <a:r>
                <a:rPr lang="en-US" altLang="ko-KR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(+)</a:t>
              </a:r>
              <a:r>
                <a:rPr lang="ko-KR" altLang="en-US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의 영향을 미칠 것이다</a:t>
              </a:r>
              <a:r>
                <a:rPr lang="en-US" altLang="ko-KR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. </a:t>
              </a:r>
            </a:p>
          </p:txBody>
        </p:sp>
      </p:grpSp>
      <p:grpSp>
        <p:nvGrpSpPr>
          <p:cNvPr id="16" name="그룹 21"/>
          <p:cNvGrpSpPr/>
          <p:nvPr/>
        </p:nvGrpSpPr>
        <p:grpSpPr>
          <a:xfrm>
            <a:off x="1895415" y="1630001"/>
            <a:ext cx="5937169" cy="360000"/>
            <a:chOff x="2752941" y="1521238"/>
            <a:chExt cx="3355718" cy="360000"/>
          </a:xfrm>
        </p:grpSpPr>
        <p:sp>
          <p:nvSpPr>
            <p:cNvPr id="14" name="직사각형 22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en-US" altLang="ko-KR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PMO</a:t>
              </a:r>
              <a:r>
                <a:rPr lang="ko-KR" altLang="en-US" sz="1500" b="1" kern="0" spc="-100" dirty="0">
                  <a:solidFill>
                    <a:schemeClr val="accent1">
                      <a:lumMod val="75000"/>
                    </a:schemeClr>
                  </a:solidFill>
                  <a:latin typeface="맑은 고딕"/>
                  <a:sym typeface="맑은 고딕"/>
                </a:rPr>
                <a:t>역할</a:t>
              </a:r>
              <a:r>
                <a:rPr lang="ko-KR" altLang="en-US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과 단기 프로젝트 성과 간의 영향관계</a:t>
              </a:r>
            </a:p>
          </p:txBody>
        </p:sp>
        <p:cxnSp>
          <p:nvCxnSpPr>
            <p:cNvPr id="15" name="직선 연결선 23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직사각형 24"/>
          <p:cNvSpPr/>
          <p:nvPr/>
        </p:nvSpPr>
        <p:spPr>
          <a:xfrm>
            <a:off x="907066" y="3693013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H1-1.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일정 준수에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0" name="직사각형 25"/>
          <p:cNvSpPr/>
          <p:nvPr/>
        </p:nvSpPr>
        <p:spPr>
          <a:xfrm>
            <a:off x="907066" y="4093453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H1-2.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예산 준수에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2" name="직사각형 26"/>
          <p:cNvSpPr/>
          <p:nvPr/>
        </p:nvSpPr>
        <p:spPr>
          <a:xfrm>
            <a:off x="907066" y="4493893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H1-3.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품질확보에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4" name="직사각형 27"/>
          <p:cNvSpPr/>
          <p:nvPr/>
        </p:nvSpPr>
        <p:spPr>
          <a:xfrm>
            <a:off x="907066" y="4853933"/>
            <a:ext cx="866637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H1-4.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클레임 및 분쟁 최소화에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0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6" name="직사각형 28"/>
          <p:cNvSpPr/>
          <p:nvPr/>
        </p:nvSpPr>
        <p:spPr>
          <a:xfrm>
            <a:off x="907066" y="5263830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H1-5</a:t>
            </a:r>
            <a:r>
              <a:rPr lang="en-US" altLang="ko-KR" sz="1400" b="0" i="0" u="none" kern="0" spc="-10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.</a:t>
            </a:r>
            <a:r>
              <a:rPr lang="en-US" altLang="ko-KR" sz="1400" b="0" i="0" u="none" kern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Client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요구사항 만족에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0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cxnSp>
        <p:nvCxnSpPr>
          <p:cNvPr id="28" name="직선 연결선 30"/>
          <p:cNvCxnSpPr/>
          <p:nvPr/>
        </p:nvCxnSpPr>
        <p:spPr>
          <a:xfrm>
            <a:off x="863581" y="3624733"/>
            <a:ext cx="0" cy="204497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연구가설 검정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(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단순회귀분석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)</a:t>
            </a:r>
            <a:endParaRPr lang="en-US" altLang="ko-KR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37" name="그룹 3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2" name="오각형 3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33" name="오각형 3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34" name="오각형 40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35" name="오각형 41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36" name="오각형 4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38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59126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IV.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연구결과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>
            <p:extLst>
              <p:ext uri="{D42A27DB-BD31-4B8C-83A1-F6EECF244321}">
                <p14:modId xmlns:p14="http://schemas.microsoft.com/office/powerpoint/2010/main" val="924385566"/>
              </p:ext>
            </p:extLst>
          </p:nvPr>
        </p:nvGraphicFramePr>
        <p:xfrm>
          <a:off x="823791" y="1387473"/>
          <a:ext cx="8243381" cy="2244031"/>
        </p:xfrm>
        <a:graphic>
          <a:graphicData uri="http://schemas.openxmlformats.org/drawingml/2006/table">
            <a:tbl>
              <a:tblPr/>
              <a:tblGrid>
                <a:gridCol w="888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1875808741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7788">
                  <a:extLst>
                    <a:ext uri="{9D8B030D-6E8A-4147-A177-3AD203B41FA5}">
                      <a16:colId xmlns:a16="http://schemas.microsoft.com/office/drawing/2014/main" val="3352591093"/>
                    </a:ext>
                  </a:extLst>
                </a:gridCol>
              </a:tblGrid>
              <a:tr h="3603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dirty="0"/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비표준화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-10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p-value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Adj.R²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F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9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표준오차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86">
                <a:tc rowSpan="5"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일정준수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프로젝트관리정책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.414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.163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.354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2.540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.015</a:t>
                      </a:r>
                      <a:r>
                        <a:rPr lang="en-US" altLang="ko-KR" sz="1200" dirty="0"/>
                        <a:t>** 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.106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6.451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인적자원관리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.549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.154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.470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3.571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.001</a:t>
                      </a:r>
                      <a:r>
                        <a:rPr lang="en-US" altLang="ko-KR" sz="1200" dirty="0"/>
                        <a:t>*** 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.203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12.750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계약관리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.410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.149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.381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2.760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.008</a:t>
                      </a:r>
                      <a:r>
                        <a:rPr lang="en-US" altLang="ko-KR" sz="1200" dirty="0"/>
                        <a:t>*** 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.126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7.620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리스크관리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.629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.162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.500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3.876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.000</a:t>
                      </a:r>
                      <a:r>
                        <a:rPr lang="en-US" altLang="ko-KR" sz="1200" dirty="0"/>
                        <a:t>*** 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.234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15.023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멀티프로젝트관리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.424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.145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.399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2.915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.006</a:t>
                      </a:r>
                      <a:r>
                        <a:rPr lang="en-US" altLang="ko-KR" sz="1200" dirty="0"/>
                        <a:t>*** 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.140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8.497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연구가설 검정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(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단순회귀분석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)</a:t>
            </a:r>
          </a:p>
        </p:txBody>
      </p:sp>
      <p:grpSp>
        <p:nvGrpSpPr>
          <p:cNvPr id="17" name="그룹 26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2" name="오각형 27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8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4" name="오각형 29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5" name="오각형 30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6" name="오각형 31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aphicFrame>
        <p:nvGraphicFramePr>
          <p:cNvPr id="18" name="표 17">
            <a:extLst>
              <a:ext uri="{FF2B5EF4-FFF2-40B4-BE49-F238E27FC236}">
                <a16:creationId xmlns:a16="http://schemas.microsoft.com/office/drawing/2014/main" id="{F9996380-6734-415B-BE70-517D5E5ADB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9948815"/>
              </p:ext>
            </p:extLst>
          </p:nvPr>
        </p:nvGraphicFramePr>
        <p:xfrm>
          <a:off x="825523" y="4174675"/>
          <a:ext cx="8447957" cy="2244031"/>
        </p:xfrm>
        <a:graphic>
          <a:graphicData uri="http://schemas.openxmlformats.org/drawingml/2006/table">
            <a:tbl>
              <a:tblPr/>
              <a:tblGrid>
                <a:gridCol w="910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287">
                  <a:extLst>
                    <a:ext uri="{9D8B030D-6E8A-4147-A177-3AD203B41FA5}">
                      <a16:colId xmlns:a16="http://schemas.microsoft.com/office/drawing/2014/main" val="1875808741"/>
                    </a:ext>
                  </a:extLst>
                </a:gridCol>
                <a:gridCol w="885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93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3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95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7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64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352591093"/>
                    </a:ext>
                  </a:extLst>
                </a:gridCol>
              </a:tblGrid>
              <a:tr h="3603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dirty="0"/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비표준화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-10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p-value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Adj.R²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F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9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표준오차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86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예산준수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프로젝트관리정책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.639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.154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.526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4.151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</a:t>
                      </a:r>
                      <a:r>
                        <a:rPr lang="en-US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000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0.261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17.227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인적자원관리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.740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.1447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.609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5.156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.000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.357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26.582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계약관리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.624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.139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.557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4.500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.000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.295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20.249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리스크관리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.831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.150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.636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5.530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.000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.391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30.579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멀티프로젝트관리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.707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.127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.640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5.583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.000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.396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31.170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0" name="직사각형 24"/>
          <p:cNvSpPr/>
          <p:nvPr/>
        </p:nvSpPr>
        <p:spPr>
          <a:xfrm>
            <a:off x="907066" y="1015358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H1-1.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일정 준수에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1" name="직사각형 25"/>
          <p:cNvSpPr/>
          <p:nvPr/>
        </p:nvSpPr>
        <p:spPr>
          <a:xfrm>
            <a:off x="907066" y="3861048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H1-2.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예산 준수에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2" name="직사각형 25"/>
          <p:cNvSpPr/>
          <p:nvPr/>
        </p:nvSpPr>
        <p:spPr>
          <a:xfrm>
            <a:off x="892529" y="3597578"/>
            <a:ext cx="8352206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000" dirty="0"/>
              <a:t>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.1, **</a:t>
            </a:r>
            <a:r>
              <a:rPr lang="ko-KR" altLang="en-US" sz="1000" dirty="0"/>
              <a:t>𝒑 </a:t>
            </a:r>
            <a:r>
              <a:rPr lang="en-US" altLang="ko-KR" sz="1000" dirty="0"/>
              <a:t>&lt; .05, ***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.01</a:t>
            </a:r>
            <a:endParaRPr lang="en-US" altLang="ko-KR" sz="1400" b="1" spc="-6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3" name="직사각형 25"/>
          <p:cNvSpPr/>
          <p:nvPr/>
        </p:nvSpPr>
        <p:spPr>
          <a:xfrm>
            <a:off x="891457" y="6418706"/>
            <a:ext cx="8352206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000" dirty="0"/>
              <a:t>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.1, **</a:t>
            </a:r>
            <a:r>
              <a:rPr lang="ko-KR" altLang="en-US" sz="1000" dirty="0"/>
              <a:t>𝒑 </a:t>
            </a:r>
            <a:r>
              <a:rPr lang="en-US" altLang="ko-KR" sz="1000" dirty="0"/>
              <a:t>&lt; .05, ***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.01</a:t>
            </a:r>
            <a:endParaRPr lang="en-US" altLang="ko-KR" sz="1400" b="1" spc="-6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25" name="그림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26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59126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IV.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96991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>
            <p:extLst>
              <p:ext uri="{D42A27DB-BD31-4B8C-83A1-F6EECF244321}">
                <p14:modId xmlns:p14="http://schemas.microsoft.com/office/powerpoint/2010/main" val="1390855096"/>
              </p:ext>
            </p:extLst>
          </p:nvPr>
        </p:nvGraphicFramePr>
        <p:xfrm>
          <a:off x="823791" y="1387473"/>
          <a:ext cx="8243381" cy="2244031"/>
        </p:xfrm>
        <a:graphic>
          <a:graphicData uri="http://schemas.openxmlformats.org/drawingml/2006/table">
            <a:tbl>
              <a:tblPr/>
              <a:tblGrid>
                <a:gridCol w="888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1875808741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9796">
                  <a:extLst>
                    <a:ext uri="{9D8B030D-6E8A-4147-A177-3AD203B41FA5}">
                      <a16:colId xmlns:a16="http://schemas.microsoft.com/office/drawing/2014/main" val="3352591093"/>
                    </a:ext>
                  </a:extLst>
                </a:gridCol>
              </a:tblGrid>
              <a:tr h="3603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dirty="0"/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비표준화 계수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-10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p-value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Adj.R²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F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9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표준오차</a:t>
                      </a:r>
                      <a:endParaRPr lang="ko-KR" altLang="en-US" sz="1200" b="0" kern="0" spc="-19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86">
                <a:tc rowSpan="5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품질수준 확보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프로젝트관리정책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.441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.139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.128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3.181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.003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0.165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10.117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인적자원관리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.547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.130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.531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4.207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.000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.266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17.698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계약관리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.464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.123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.489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3.762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.000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.222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14.152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리스크관리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.661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.132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.5975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4.994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.000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.342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24.940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멀티프로젝트관리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.472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.121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.504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3.915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.000</a:t>
                      </a:r>
                      <a:r>
                        <a:rPr lang="en-US" altLang="ko-KR" sz="1200" dirty="0"/>
                        <a:t>***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.237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15.324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연구가설 검정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(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단순회귀분석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)</a:t>
            </a:r>
          </a:p>
        </p:txBody>
      </p:sp>
      <p:grpSp>
        <p:nvGrpSpPr>
          <p:cNvPr id="17" name="그룹 26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2" name="오각형 27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8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4" name="오각형 29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5" name="오각형 30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6" name="오각형 31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aphicFrame>
        <p:nvGraphicFramePr>
          <p:cNvPr id="18" name="표 17">
            <a:extLst>
              <a:ext uri="{FF2B5EF4-FFF2-40B4-BE49-F238E27FC236}">
                <a16:creationId xmlns:a16="http://schemas.microsoft.com/office/drawing/2014/main" id="{F9996380-6734-415B-BE70-517D5E5ADB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0601162"/>
              </p:ext>
            </p:extLst>
          </p:nvPr>
        </p:nvGraphicFramePr>
        <p:xfrm>
          <a:off x="825523" y="4209305"/>
          <a:ext cx="8243381" cy="2342951"/>
        </p:xfrm>
        <a:graphic>
          <a:graphicData uri="http://schemas.openxmlformats.org/drawingml/2006/table">
            <a:tbl>
              <a:tblPr/>
              <a:tblGrid>
                <a:gridCol w="888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1875808741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83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35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4029">
                  <a:extLst>
                    <a:ext uri="{9D8B030D-6E8A-4147-A177-3AD203B41FA5}">
                      <a16:colId xmlns:a16="http://schemas.microsoft.com/office/drawing/2014/main" val="3352591093"/>
                    </a:ext>
                  </a:extLst>
                </a:gridCol>
              </a:tblGrid>
              <a:tr h="3603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dirty="0"/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비표준화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-10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p-value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Adj.R²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F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9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표준오차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86">
                <a:tc rowSpan="5"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클레임 및 분쟁 최소화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프로젝트관리정책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.203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.647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.191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1.302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.199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.015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1.696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인적자원관리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.514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.139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.482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3.689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.001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.215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13.609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계약관리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.236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.142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.240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1.656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.105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.037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2.744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리스크관리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.480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.155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.418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3.087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.003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.156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9.532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멀티프로젝트관리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.432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.130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.445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3.336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.002</a:t>
                      </a:r>
                      <a:r>
                        <a:rPr lang="en-US" altLang="ko-KR" sz="1200" dirty="0"/>
                        <a:t>***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.181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11.132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직사각형 26"/>
          <p:cNvSpPr/>
          <p:nvPr/>
        </p:nvSpPr>
        <p:spPr>
          <a:xfrm>
            <a:off x="907066" y="1015358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H1-3.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품질확보에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0" name="직사각형 27"/>
          <p:cNvSpPr/>
          <p:nvPr/>
        </p:nvSpPr>
        <p:spPr>
          <a:xfrm>
            <a:off x="907066" y="3861048"/>
            <a:ext cx="866637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H1-4.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클레임 및 분쟁 최소화에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0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1" name="직사각형 25"/>
          <p:cNvSpPr/>
          <p:nvPr/>
        </p:nvSpPr>
        <p:spPr>
          <a:xfrm>
            <a:off x="892529" y="3597578"/>
            <a:ext cx="8352206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000" dirty="0"/>
              <a:t>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.1, **</a:t>
            </a:r>
            <a:r>
              <a:rPr lang="ko-KR" altLang="en-US" sz="1000" dirty="0"/>
              <a:t>𝒑 </a:t>
            </a:r>
            <a:r>
              <a:rPr lang="en-US" altLang="ko-KR" sz="1000" dirty="0"/>
              <a:t>&lt; .05, ***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.01</a:t>
            </a:r>
            <a:endParaRPr lang="en-US" altLang="ko-KR" sz="1400" b="1" spc="-6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2" name="직사각형 25"/>
          <p:cNvSpPr/>
          <p:nvPr/>
        </p:nvSpPr>
        <p:spPr>
          <a:xfrm>
            <a:off x="888300" y="6477898"/>
            <a:ext cx="8352206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000" dirty="0"/>
              <a:t>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.1, **</a:t>
            </a:r>
            <a:r>
              <a:rPr lang="ko-KR" altLang="en-US" sz="1000" dirty="0"/>
              <a:t>𝒑 </a:t>
            </a:r>
            <a:r>
              <a:rPr lang="en-US" altLang="ko-KR" sz="1000" dirty="0"/>
              <a:t>&lt; .05, ***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.01</a:t>
            </a:r>
            <a:endParaRPr lang="en-US" altLang="ko-KR" sz="1400" b="1" spc="-6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25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59126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IV.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3979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>
            <p:extLst>
              <p:ext uri="{D42A27DB-BD31-4B8C-83A1-F6EECF244321}">
                <p14:modId xmlns:p14="http://schemas.microsoft.com/office/powerpoint/2010/main" val="2578316548"/>
              </p:ext>
            </p:extLst>
          </p:nvPr>
        </p:nvGraphicFramePr>
        <p:xfrm>
          <a:off x="823791" y="1387473"/>
          <a:ext cx="8243381" cy="2244031"/>
        </p:xfrm>
        <a:graphic>
          <a:graphicData uri="http://schemas.openxmlformats.org/drawingml/2006/table">
            <a:tbl>
              <a:tblPr/>
              <a:tblGrid>
                <a:gridCol w="888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1875808741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6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6926">
                  <a:extLst>
                    <a:ext uri="{9D8B030D-6E8A-4147-A177-3AD203B41FA5}">
                      <a16:colId xmlns:a16="http://schemas.microsoft.com/office/drawing/2014/main" val="3352591093"/>
                    </a:ext>
                  </a:extLst>
                </a:gridCol>
              </a:tblGrid>
              <a:tr h="3603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dirty="0"/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비표준화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-10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p-value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Adj.R²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F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9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표준오차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86">
                <a:tc rowSpan="5">
                  <a:txBody>
                    <a:bodyPr/>
                    <a:lstStyle/>
                    <a:p>
                      <a:pPr marL="0" marR="0" indent="0" algn="ctr" defTabSz="914400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Client </a:t>
                      </a: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요구사항 만족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프로젝트관리정책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.344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.133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.359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2.580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.013</a:t>
                      </a:r>
                      <a:r>
                        <a:rPr lang="en-US" altLang="ko-KR" sz="1200" dirty="0"/>
                        <a:t>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.109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6.655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인적자원관리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.302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.136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.315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2.29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.031</a:t>
                      </a:r>
                      <a:r>
                        <a:rPr lang="en-US" altLang="ko-KR" sz="1200" dirty="0"/>
                        <a:t>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.079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4.967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계약관리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.322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.123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.365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2.627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.012</a:t>
                      </a:r>
                      <a:r>
                        <a:rPr lang="en-US" altLang="ko-KR" sz="1200" dirty="0"/>
                        <a:t>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.114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6.902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리스크관리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.412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.1419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.400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2.929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.005</a:t>
                      </a:r>
                      <a:r>
                        <a:rPr lang="en-US" altLang="ko-KR" sz="1200" dirty="0"/>
                        <a:t>***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.141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8.580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멀티프로젝트관리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.262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.124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.300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2.110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.040</a:t>
                      </a:r>
                      <a:r>
                        <a:rPr lang="en-US" altLang="ko-KR" sz="1200" dirty="0"/>
                        <a:t>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.070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4.452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연구가설 검정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(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단순회귀분석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)</a:t>
            </a:r>
          </a:p>
        </p:txBody>
      </p:sp>
      <p:grpSp>
        <p:nvGrpSpPr>
          <p:cNvPr id="17" name="그룹 26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2" name="오각형 27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8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4" name="오각형 29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5" name="오각형 30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6" name="오각형 31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10" name="직사각형 28"/>
          <p:cNvSpPr/>
          <p:nvPr/>
        </p:nvSpPr>
        <p:spPr>
          <a:xfrm>
            <a:off x="907066" y="980728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H1-5</a:t>
            </a:r>
            <a:r>
              <a:rPr lang="en-US" altLang="ko-KR" sz="1400" b="0" i="0" u="none" kern="0" spc="-10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.</a:t>
            </a:r>
            <a:r>
              <a:rPr lang="en-US" altLang="ko-KR" sz="1400" b="0" i="0" u="none" kern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Client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요구사항 만족에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0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11" name="직사각형 25"/>
          <p:cNvSpPr/>
          <p:nvPr/>
        </p:nvSpPr>
        <p:spPr>
          <a:xfrm>
            <a:off x="892529" y="3597578"/>
            <a:ext cx="8352206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000" dirty="0"/>
              <a:t>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.1, **</a:t>
            </a:r>
            <a:r>
              <a:rPr lang="ko-KR" altLang="en-US" sz="1000" dirty="0"/>
              <a:t>𝒑 </a:t>
            </a:r>
            <a:r>
              <a:rPr lang="en-US" altLang="ko-KR" sz="1000" dirty="0"/>
              <a:t>&lt; .05, ***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.01</a:t>
            </a:r>
            <a:endParaRPr lang="en-US" altLang="ko-KR" sz="1400" b="1" spc="-6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20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59126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IV.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8920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0"/>
          <p:cNvGrpSpPr/>
          <p:nvPr/>
        </p:nvGrpSpPr>
        <p:grpSpPr>
          <a:xfrm>
            <a:off x="413665" y="2434151"/>
            <a:ext cx="8900667" cy="1008325"/>
            <a:chOff x="442631" y="1654375"/>
            <a:chExt cx="9082369" cy="1008325"/>
          </a:xfrm>
        </p:grpSpPr>
        <p:grpSp>
          <p:nvGrpSpPr>
            <p:cNvPr id="5" name="그룹 11"/>
            <p:cNvGrpSpPr/>
            <p:nvPr/>
          </p:nvGrpSpPr>
          <p:grpSpPr>
            <a:xfrm>
              <a:off x="640664" y="1654375"/>
              <a:ext cx="8884336" cy="1008325"/>
              <a:chOff x="254000" y="5450740"/>
              <a:chExt cx="6336000" cy="1701145"/>
            </a:xfrm>
          </p:grpSpPr>
          <p:sp>
            <p:nvSpPr>
              <p:cNvPr id="2" name="직사각형 18"/>
              <p:cNvSpPr/>
              <p:nvPr/>
            </p:nvSpPr>
            <p:spPr>
              <a:xfrm>
                <a:off x="297000" y="5604602"/>
                <a:ext cx="6264000" cy="1547283"/>
              </a:xfrm>
              <a:prstGeom prst="rect">
                <a:avLst/>
              </a:prstGeom>
              <a:solidFill>
                <a:sysClr val="window" lastClr="FFFFFF">
                  <a:lumMod val="95000"/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  <p:sp>
            <p:nvSpPr>
              <p:cNvPr id="3" name="자유형 19"/>
              <p:cNvSpPr/>
              <p:nvPr/>
            </p:nvSpPr>
            <p:spPr>
              <a:xfrm>
                <a:off x="254000" y="7043458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9525" cap="flat" cmpd="sng" algn="ctr">
                <a:solidFill>
                  <a:sysClr val="window" lastClr="FFFFFF">
                    <a:lumMod val="65000"/>
                  </a:sysClr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  <p:sp>
            <p:nvSpPr>
              <p:cNvPr id="4" name="자유형 20"/>
              <p:cNvSpPr/>
              <p:nvPr/>
            </p:nvSpPr>
            <p:spPr>
              <a:xfrm>
                <a:off x="254000" y="5450740"/>
                <a:ext cx="6336000" cy="0"/>
              </a:xfrm>
              <a:custGeom>
                <a:avLst/>
                <a:gdLst>
                  <a:gd name="connsiteX0" fmla="*/ 0 w 6370320"/>
                  <a:gd name="connsiteY0" fmla="*/ 0 h 0"/>
                  <a:gd name="connsiteX1" fmla="*/ 6370320 w 637032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70320">
                    <a:moveTo>
                      <a:pt x="0" y="0"/>
                    </a:moveTo>
                    <a:lnTo>
                      <a:pt x="6370320" y="0"/>
                    </a:lnTo>
                  </a:path>
                </a:pathLst>
              </a:custGeom>
              <a:noFill/>
              <a:ln w="28575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</p:grpSp>
        <p:grpSp>
          <p:nvGrpSpPr>
            <p:cNvPr id="10" name="그룹 12"/>
            <p:cNvGrpSpPr/>
            <p:nvPr/>
          </p:nvGrpSpPr>
          <p:grpSpPr>
            <a:xfrm>
              <a:off x="442631" y="1692693"/>
              <a:ext cx="1982543" cy="571942"/>
              <a:chOff x="571047" y="2210922"/>
              <a:chExt cx="2231065" cy="646409"/>
            </a:xfrm>
          </p:grpSpPr>
          <p:grpSp>
            <p:nvGrpSpPr>
              <p:cNvPr id="8" name="그룹 14"/>
              <p:cNvGrpSpPr/>
              <p:nvPr/>
            </p:nvGrpSpPr>
            <p:grpSpPr>
              <a:xfrm>
                <a:off x="571048" y="2210922"/>
                <a:ext cx="2231064" cy="448094"/>
                <a:chOff x="487363" y="2982597"/>
                <a:chExt cx="5131504" cy="1030628"/>
              </a:xfrm>
            </p:grpSpPr>
            <p:sp>
              <p:nvSpPr>
                <p:cNvPr id="6" name="직사각형 16"/>
                <p:cNvSpPr/>
                <p:nvPr/>
              </p:nvSpPr>
              <p:spPr>
                <a:xfrm>
                  <a:off x="487363" y="3104573"/>
                  <a:ext cx="5131504" cy="785187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8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r>
                    <a:rPr lang="en-US" altLang="ko-KR" sz="1600" b="1" kern="0" dirty="0">
                      <a:ln>
                        <a:solidFill>
                          <a:srgbClr val="5B9BD5">
                            <a:alpha val="0"/>
                          </a:srgbClr>
                        </a:solidFill>
                      </a:ln>
                      <a:solidFill>
                        <a:prstClr val="whiteSmoke"/>
                      </a:solidFill>
                      <a:uFillTx/>
                      <a:latin typeface="+mn-ea"/>
                    </a:rPr>
                    <a:t>H2.</a:t>
                  </a:r>
                  <a:endParaRPr lang="ko-KR" altLang="en-US" sz="1600" b="1" i="0" u="none" kern="0" spc="0" normalizeH="0" baseline="0" dirty="0">
                    <a:ln>
                      <a:solidFill>
                        <a:srgbClr val="5B9BD5">
                          <a:alpha val="0"/>
                        </a:srgbClr>
                      </a:solidFill>
                    </a:ln>
                    <a:solidFill>
                      <a:prstClr val="whiteSmoke"/>
                    </a:solidFill>
                    <a:effectLst/>
                    <a:latin typeface="+mn-ea"/>
                    <a:cs typeface="+mn-cs"/>
                  </a:endParaRPr>
                </a:p>
              </p:txBody>
            </p:sp>
            <p:sp>
              <p:nvSpPr>
                <p:cNvPr id="7" name="직사각형 38"/>
                <p:cNvSpPr/>
                <p:nvPr/>
              </p:nvSpPr>
              <p:spPr>
                <a:xfrm>
                  <a:off x="487363" y="2982597"/>
                  <a:ext cx="1682349" cy="1030628"/>
                </a:xfrm>
                <a:custGeom>
                  <a:avLst/>
                  <a:gdLst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4348800 w 4348800"/>
                    <a:gd name="connsiteY2" fmla="*/ 1134244 h 1134244"/>
                    <a:gd name="connsiteX3" fmla="*/ 0 w 4348800"/>
                    <a:gd name="connsiteY3" fmla="*/ 1134244 h 1134244"/>
                    <a:gd name="connsiteX4" fmla="*/ 0 w 4348800"/>
                    <a:gd name="connsiteY4" fmla="*/ 0 h 1134244"/>
                    <a:gd name="connsiteX0" fmla="*/ 0 w 4348800"/>
                    <a:gd name="connsiteY0" fmla="*/ 0 h 1134244"/>
                    <a:gd name="connsiteX1" fmla="*/ 4348800 w 4348800"/>
                    <a:gd name="connsiteY1" fmla="*/ 0 h 1134244"/>
                    <a:gd name="connsiteX2" fmla="*/ 0 w 4348800"/>
                    <a:gd name="connsiteY2" fmla="*/ 1134244 h 1134244"/>
                    <a:gd name="connsiteX3" fmla="*/ 0 w 4348800"/>
                    <a:gd name="connsiteY3" fmla="*/ 0 h 1134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48800" h="1134244">
                      <a:moveTo>
                        <a:pt x="0" y="0"/>
                      </a:moveTo>
                      <a:lnTo>
                        <a:pt x="4348800" y="0"/>
                      </a:lnTo>
                      <a:lnTo>
                        <a:pt x="0" y="11342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ysClr val="window" lastClr="FFFFFF">
                        <a:alpha val="0"/>
                      </a:sysClr>
                    </a:gs>
                    <a:gs pos="71000">
                      <a:sysClr val="window" lastClr="FFFFFF">
                        <a:lumMod val="98000"/>
                        <a:lumOff val="2000"/>
                        <a:alpha val="9000"/>
                      </a:sysClr>
                    </a:gs>
                  </a:gsLst>
                  <a:lin ang="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latinLnBrk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>
                      <a:uFillTx/>
                    </a:defRPr>
                  </a:pPr>
                  <a:endParaRPr lang="ko-KR" altLang="en-US" sz="1800" b="0" i="0" u="none" kern="0" spc="0" normalizeH="0" baseline="0">
                    <a:ln>
                      <a:noFill/>
                    </a:ln>
                    <a:solidFill>
                      <a:prstClr val="whiteSmoke"/>
                    </a:solidFill>
                    <a:effectLst/>
                    <a:latin typeface="KoPub돋움체 Bold"/>
                    <a:ea typeface="KoPub돋움체 Bold"/>
                    <a:cs typeface="+mn-cs"/>
                  </a:endParaRPr>
                </a:p>
              </p:txBody>
            </p:sp>
          </p:grpSp>
          <p:sp>
            <p:nvSpPr>
              <p:cNvPr id="9" name="직각 삼각형 15"/>
              <p:cNvSpPr/>
              <p:nvPr/>
            </p:nvSpPr>
            <p:spPr>
              <a:xfrm flipH="1" flipV="1">
                <a:off x="571047" y="2594426"/>
                <a:ext cx="289562" cy="262905"/>
              </a:xfrm>
              <a:prstGeom prst="rtTriangle">
                <a:avLst/>
              </a:prstGeom>
              <a:solidFill>
                <a:srgbClr val="4454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latinLnBrk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uFillTx/>
                  </a:defRPr>
                </a:pPr>
                <a:endParaRPr lang="ko-KR" altLang="en-US" sz="1800" b="0" i="0" u="none" kern="0" spc="0" normalizeH="0" baseline="0">
                  <a:ln>
                    <a:noFill/>
                  </a:ln>
                  <a:solidFill>
                    <a:prstClr val="whiteSmoke"/>
                  </a:solidFill>
                  <a:effectLst/>
                  <a:latin typeface="맑은 고딕"/>
                  <a:ea typeface="맑은 고딕"/>
                  <a:cs typeface="+mn-cs"/>
                </a:endParaRPr>
              </a:p>
            </p:txBody>
          </p:sp>
        </p:grpSp>
        <p:sp>
          <p:nvSpPr>
            <p:cNvPr id="11" name="직사각형 13"/>
            <p:cNvSpPr/>
            <p:nvPr/>
          </p:nvSpPr>
          <p:spPr>
            <a:xfrm>
              <a:off x="821755" y="2099892"/>
              <a:ext cx="8522711" cy="342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latinLnBrk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uFillTx/>
                </a:defRPr>
              </a:pPr>
              <a:r>
                <a:rPr lang="en-US" altLang="ko-KR" sz="1500" b="0" i="0" u="none" kern="0" normalizeH="0" baseline="0" dirty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prstClr val="black"/>
                  </a:solidFill>
                  <a:effectLst/>
                  <a:latin typeface="맑은 고딕"/>
                  <a:ea typeface="맑은 고딕"/>
                </a:rPr>
                <a:t> </a:t>
              </a:r>
              <a:r>
                <a:rPr lang="ko-KR" altLang="en-US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프로젝트관리오피스의 </a:t>
              </a:r>
              <a:r>
                <a:rPr lang="ko-KR" altLang="en-US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  <a:ea typeface="맑은 고딕"/>
                </a:rPr>
                <a:t>역할</a:t>
              </a:r>
              <a:r>
                <a:rPr lang="ko-KR" altLang="en-US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은 장기 프로젝트성과에 정</a:t>
              </a:r>
              <a:r>
                <a:rPr lang="en-US" altLang="ko-KR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(+)</a:t>
              </a:r>
              <a:r>
                <a:rPr lang="ko-KR" altLang="en-US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의 영향을 미칠 것이다</a:t>
              </a:r>
              <a:r>
                <a:rPr lang="en-US" altLang="ko-KR" sz="1500" b="1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</a:rPr>
                <a:t>. </a:t>
              </a:r>
            </a:p>
          </p:txBody>
        </p:sp>
      </p:grpSp>
      <p:grpSp>
        <p:nvGrpSpPr>
          <p:cNvPr id="16" name="그룹 21"/>
          <p:cNvGrpSpPr/>
          <p:nvPr/>
        </p:nvGrpSpPr>
        <p:grpSpPr>
          <a:xfrm>
            <a:off x="1895415" y="1630001"/>
            <a:ext cx="5937169" cy="360000"/>
            <a:chOff x="2752941" y="1521238"/>
            <a:chExt cx="3355718" cy="360000"/>
          </a:xfrm>
        </p:grpSpPr>
        <p:sp>
          <p:nvSpPr>
            <p:cNvPr id="14" name="직사각형 22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en-US" altLang="ko-KR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PMO</a:t>
              </a:r>
              <a:r>
                <a:rPr lang="ko-KR" altLang="en-US" sz="1500" b="1" kern="0" spc="-100" dirty="0">
                  <a:solidFill>
                    <a:schemeClr val="accent1">
                      <a:lumMod val="75000"/>
                    </a:schemeClr>
                  </a:solidFill>
                  <a:latin typeface="맑은 고딕"/>
                  <a:sym typeface="맑은 고딕"/>
                </a:rPr>
                <a:t>역할</a:t>
              </a:r>
              <a:r>
                <a:rPr lang="ko-KR" altLang="en-US" sz="1500" b="1" kern="0" spc="-100" dirty="0">
                  <a:solidFill>
                    <a:schemeClr val="accent1">
                      <a:lumMod val="75000"/>
                    </a:schemeClr>
                  </a:solidFill>
                  <a:uFillTx/>
                  <a:latin typeface="맑은 고딕"/>
                  <a:sym typeface="맑은 고딕"/>
                </a:rPr>
                <a:t>과 장기 프로젝트 성과 간의 영향관계</a:t>
              </a:r>
            </a:p>
          </p:txBody>
        </p:sp>
        <p:cxnSp>
          <p:nvCxnSpPr>
            <p:cNvPr id="15" name="직선 연결선 23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직사각형 24"/>
          <p:cNvSpPr/>
          <p:nvPr/>
        </p:nvSpPr>
        <p:spPr>
          <a:xfrm>
            <a:off x="907066" y="3693013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H2-1.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프로젝트관리지식 확보에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0" name="직사각형 25"/>
          <p:cNvSpPr/>
          <p:nvPr/>
        </p:nvSpPr>
        <p:spPr>
          <a:xfrm>
            <a:off x="907066" y="4093453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H2-2.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프로젝트 통합관리 역량확보에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2" name="직사각형 26"/>
          <p:cNvSpPr/>
          <p:nvPr/>
        </p:nvSpPr>
        <p:spPr>
          <a:xfrm>
            <a:off x="907066" y="4493893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H2-3.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프로젝트관리 거버넌스 확보에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4" name="직사각형 27"/>
          <p:cNvSpPr/>
          <p:nvPr/>
        </p:nvSpPr>
        <p:spPr>
          <a:xfrm>
            <a:off x="907066" y="4894333"/>
            <a:ext cx="866637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H2-4.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글로벌 기업과 협력기회 증대에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0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6" name="직사각형 28"/>
          <p:cNvSpPr/>
          <p:nvPr/>
        </p:nvSpPr>
        <p:spPr>
          <a:xfrm>
            <a:off x="907066" y="5294775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H2-5</a:t>
            </a:r>
            <a:r>
              <a:rPr lang="en-US" altLang="ko-KR" sz="1400" b="0" i="0" u="none" kern="0" spc="-10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.</a:t>
            </a:r>
            <a:r>
              <a:rPr lang="en-US" altLang="ko-KR" sz="1400" b="0" i="0" u="none" kern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신규수주 기회 증대에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0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cxnSp>
        <p:nvCxnSpPr>
          <p:cNvPr id="28" name="직선 연결선 30"/>
          <p:cNvCxnSpPr/>
          <p:nvPr/>
        </p:nvCxnSpPr>
        <p:spPr>
          <a:xfrm>
            <a:off x="863581" y="3624733"/>
            <a:ext cx="0" cy="2044977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연구가설 검정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(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단순회귀분석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)</a:t>
            </a:r>
          </a:p>
        </p:txBody>
      </p:sp>
      <p:grpSp>
        <p:nvGrpSpPr>
          <p:cNvPr id="37" name="그룹 37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2" name="오각형 3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33" name="오각형 3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34" name="오각형 40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35" name="오각형 41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36" name="오각형 4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38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59126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IV.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9058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>
            <p:extLst>
              <p:ext uri="{D42A27DB-BD31-4B8C-83A1-F6EECF244321}">
                <p14:modId xmlns:p14="http://schemas.microsoft.com/office/powerpoint/2010/main" val="1104623394"/>
              </p:ext>
            </p:extLst>
          </p:nvPr>
        </p:nvGraphicFramePr>
        <p:xfrm>
          <a:off x="823791" y="1387473"/>
          <a:ext cx="8243381" cy="2244031"/>
        </p:xfrm>
        <a:graphic>
          <a:graphicData uri="http://schemas.openxmlformats.org/drawingml/2006/table">
            <a:tbl>
              <a:tblPr/>
              <a:tblGrid>
                <a:gridCol w="888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1875808741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6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6926">
                  <a:extLst>
                    <a:ext uri="{9D8B030D-6E8A-4147-A177-3AD203B41FA5}">
                      <a16:colId xmlns:a16="http://schemas.microsoft.com/office/drawing/2014/main" val="3352591093"/>
                    </a:ext>
                  </a:extLst>
                </a:gridCol>
              </a:tblGrid>
              <a:tr h="3603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dirty="0"/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비표준화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-10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p-value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Adj.R²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F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9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표준오차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86">
                <a:tc rowSpan="5">
                  <a:txBody>
                    <a:bodyPr/>
                    <a:lstStyle/>
                    <a:p>
                      <a:pPr algn="ctr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프로젝트 관리지식확보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프로젝트관리정책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.242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.184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.192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1.311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.197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.015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1.719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인적자원관리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.435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.176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.345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2.470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.017</a:t>
                      </a:r>
                      <a:r>
                        <a:rPr lang="en-US" altLang="ko-KR" sz="1200" dirty="0"/>
                        <a:t>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.100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6.098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계약관리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.230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.170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.198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1.353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.183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.018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1.830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리스크관리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.424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.192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.313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2.211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.032</a:t>
                      </a:r>
                      <a:r>
                        <a:rPr lang="en-US" altLang="ko-KR" sz="1200" dirty="0"/>
                        <a:t>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.078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4.886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멀티프로젝트관리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.259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.167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.226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1.558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.126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.030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2.426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연구가설 검정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(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단순회귀분석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)</a:t>
            </a:r>
          </a:p>
        </p:txBody>
      </p:sp>
      <p:grpSp>
        <p:nvGrpSpPr>
          <p:cNvPr id="17" name="그룹 26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2" name="오각형 27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8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4" name="오각형 29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5" name="오각형 30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6" name="오각형 31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aphicFrame>
        <p:nvGraphicFramePr>
          <p:cNvPr id="18" name="표 17">
            <a:extLst>
              <a:ext uri="{FF2B5EF4-FFF2-40B4-BE49-F238E27FC236}">
                <a16:creationId xmlns:a16="http://schemas.microsoft.com/office/drawing/2014/main" id="{F9996380-6734-415B-BE70-517D5E5ADB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5725020"/>
              </p:ext>
            </p:extLst>
          </p:nvPr>
        </p:nvGraphicFramePr>
        <p:xfrm>
          <a:off x="825523" y="4137297"/>
          <a:ext cx="8243381" cy="2244031"/>
        </p:xfrm>
        <a:graphic>
          <a:graphicData uri="http://schemas.openxmlformats.org/drawingml/2006/table">
            <a:tbl>
              <a:tblPr/>
              <a:tblGrid>
                <a:gridCol w="888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1875808741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83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9520">
                  <a:extLst>
                    <a:ext uri="{9D8B030D-6E8A-4147-A177-3AD203B41FA5}">
                      <a16:colId xmlns:a16="http://schemas.microsoft.com/office/drawing/2014/main" val="3352591093"/>
                    </a:ext>
                  </a:extLst>
                </a:gridCol>
              </a:tblGrid>
              <a:tr h="3603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dirty="0"/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비표준화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-10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p-value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Adj.R²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F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9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표준오차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86">
                <a:tc rowSpan="5">
                  <a:txBody>
                    <a:bodyPr/>
                    <a:lstStyle/>
                    <a:p>
                      <a:pPr algn="ctr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프로젝트 통합관리역량확보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프로젝트관리정책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.408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.189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.307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2.160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.036</a:t>
                      </a:r>
                      <a:r>
                        <a:rPr lang="en-US" altLang="ko-KR" sz="1200" dirty="0"/>
                        <a:t>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.074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4.667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인적자원관리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.543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.181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.408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2.996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.004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.148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8.976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계약관리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.528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.165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.430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3.197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.003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.167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10.224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리스크관리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.564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.196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.394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2.877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.006</a:t>
                      </a:r>
                      <a:r>
                        <a:rPr lang="en-US" altLang="ko-KR" sz="1200" dirty="0"/>
                        <a:t>***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.137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8.277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멀티프로젝트관리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.442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.168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.365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2.626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.012</a:t>
                      </a:r>
                      <a:r>
                        <a:rPr lang="en-US" altLang="ko-KR" sz="1200" dirty="0"/>
                        <a:t>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.114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6.895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직사각형 24"/>
          <p:cNvSpPr/>
          <p:nvPr/>
        </p:nvSpPr>
        <p:spPr>
          <a:xfrm>
            <a:off x="907066" y="1052736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H2-1.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프로젝트관리지식 확보에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19" name="직사각형 25"/>
          <p:cNvSpPr/>
          <p:nvPr/>
        </p:nvSpPr>
        <p:spPr>
          <a:xfrm>
            <a:off x="907066" y="3861048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H2-2.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프로젝트 통합관리 역량확보에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</a:p>
        </p:txBody>
      </p:sp>
      <p:sp>
        <p:nvSpPr>
          <p:cNvPr id="20" name="직사각형 25"/>
          <p:cNvSpPr/>
          <p:nvPr/>
        </p:nvSpPr>
        <p:spPr>
          <a:xfrm>
            <a:off x="892529" y="3597578"/>
            <a:ext cx="8352206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000" dirty="0"/>
              <a:t>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.1, **</a:t>
            </a:r>
            <a:r>
              <a:rPr lang="ko-KR" altLang="en-US" sz="1000" dirty="0"/>
              <a:t>𝒑 </a:t>
            </a:r>
            <a:r>
              <a:rPr lang="en-US" altLang="ko-KR" sz="1000" dirty="0"/>
              <a:t>&lt; .05, ***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.01</a:t>
            </a:r>
            <a:endParaRPr lang="en-US" altLang="ko-KR" sz="1400" b="1" spc="-6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1" name="직사각형 25"/>
          <p:cNvSpPr/>
          <p:nvPr/>
        </p:nvSpPr>
        <p:spPr>
          <a:xfrm>
            <a:off x="888300" y="6333882"/>
            <a:ext cx="8352206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000" dirty="0"/>
              <a:t>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.1, **</a:t>
            </a:r>
            <a:r>
              <a:rPr lang="ko-KR" altLang="en-US" sz="1000" dirty="0"/>
              <a:t>𝒑 </a:t>
            </a:r>
            <a:r>
              <a:rPr lang="en-US" altLang="ko-KR" sz="1000" dirty="0"/>
              <a:t>&lt; .05, ***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.01</a:t>
            </a:r>
            <a:endParaRPr lang="en-US" altLang="ko-KR" sz="1400" b="1" spc="-6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24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59126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IV.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74152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>
            <p:extLst>
              <p:ext uri="{D42A27DB-BD31-4B8C-83A1-F6EECF244321}">
                <p14:modId xmlns:p14="http://schemas.microsoft.com/office/powerpoint/2010/main" val="2321794703"/>
              </p:ext>
            </p:extLst>
          </p:nvPr>
        </p:nvGraphicFramePr>
        <p:xfrm>
          <a:off x="823791" y="1387473"/>
          <a:ext cx="8243381" cy="2244031"/>
        </p:xfrm>
        <a:graphic>
          <a:graphicData uri="http://schemas.openxmlformats.org/drawingml/2006/table">
            <a:tbl>
              <a:tblPr/>
              <a:tblGrid>
                <a:gridCol w="888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1875808741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6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6926">
                  <a:extLst>
                    <a:ext uri="{9D8B030D-6E8A-4147-A177-3AD203B41FA5}">
                      <a16:colId xmlns:a16="http://schemas.microsoft.com/office/drawing/2014/main" val="3352591093"/>
                    </a:ext>
                  </a:extLst>
                </a:gridCol>
              </a:tblGrid>
              <a:tr h="3603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dirty="0"/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비표준화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-10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p-value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Adj.R²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F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9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표준오차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86">
                <a:tc rowSpan="5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프로젝트관리 거버넌스 역량확보</a:t>
                      </a:r>
                    </a:p>
                    <a:p>
                      <a:pPr algn="ctr"/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프로젝트관리정책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.011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.181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.009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.059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.953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-.022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.004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인적자원관리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.427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.170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.351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2.515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.016</a:t>
                      </a:r>
                      <a:r>
                        <a:rPr lang="en-US" altLang="ko-KR" sz="1200" dirty="0"/>
                        <a:t>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.104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6.324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계약관리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.406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.156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.362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2.607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.012</a:t>
                      </a:r>
                      <a:r>
                        <a:rPr lang="en-US" altLang="ko-KR" sz="1200" dirty="0"/>
                        <a:t>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.112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6.795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리스크관리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.204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.193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.156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1.062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.294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.003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1.127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멀티프로젝트관리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.206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.162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.186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1.272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.210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.013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1.617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연구가설 검정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(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단순회귀분석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)</a:t>
            </a:r>
          </a:p>
        </p:txBody>
      </p:sp>
      <p:grpSp>
        <p:nvGrpSpPr>
          <p:cNvPr id="17" name="그룹 26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2" name="오각형 27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8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4" name="오각형 29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5" name="오각형 30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6" name="오각형 31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aphicFrame>
        <p:nvGraphicFramePr>
          <p:cNvPr id="18" name="표 17">
            <a:extLst>
              <a:ext uri="{FF2B5EF4-FFF2-40B4-BE49-F238E27FC236}">
                <a16:creationId xmlns:a16="http://schemas.microsoft.com/office/drawing/2014/main" id="{F9996380-6734-415B-BE70-517D5E5ADB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3651625"/>
              </p:ext>
            </p:extLst>
          </p:nvPr>
        </p:nvGraphicFramePr>
        <p:xfrm>
          <a:off x="825523" y="4137297"/>
          <a:ext cx="8243381" cy="2244031"/>
        </p:xfrm>
        <a:graphic>
          <a:graphicData uri="http://schemas.openxmlformats.org/drawingml/2006/table">
            <a:tbl>
              <a:tblPr/>
              <a:tblGrid>
                <a:gridCol w="888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1875808741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6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6926">
                  <a:extLst>
                    <a:ext uri="{9D8B030D-6E8A-4147-A177-3AD203B41FA5}">
                      <a16:colId xmlns:a16="http://schemas.microsoft.com/office/drawing/2014/main" val="3352591093"/>
                    </a:ext>
                  </a:extLst>
                </a:gridCol>
              </a:tblGrid>
              <a:tr h="3603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dirty="0"/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비표준화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-10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p-value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Adj.R²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F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9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표준오차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86">
                <a:tc rowSpan="5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글로벌 기업과 협력기회 증대</a:t>
                      </a:r>
                    </a:p>
                    <a:p>
                      <a:pPr marL="0" algn="ctr" defTabSz="914400" latinLnBrk="1"/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프로젝트관리정책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-.007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.186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-.005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-.036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.971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-.022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.001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인적자원관리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.404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.176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.325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2.304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.026</a:t>
                      </a:r>
                      <a:r>
                        <a:rPr lang="en-US" altLang="ko-KR" sz="1200" dirty="0"/>
                        <a:t>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.086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5.308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계약관리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.100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.170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.087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.588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.559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-.014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.346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리스크관리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.156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.198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.116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.787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.436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-.008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.619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멀티프로젝트관리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.089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.168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.079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.531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.598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-.016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.281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직사각형 26"/>
          <p:cNvSpPr/>
          <p:nvPr/>
        </p:nvSpPr>
        <p:spPr>
          <a:xfrm>
            <a:off x="907066" y="1052736"/>
            <a:ext cx="8848712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H2-3.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프로젝트관리 거버넌스 확보에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5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19" name="직사각형 27"/>
          <p:cNvSpPr/>
          <p:nvPr/>
        </p:nvSpPr>
        <p:spPr>
          <a:xfrm>
            <a:off x="907066" y="3861048"/>
            <a:ext cx="866637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H2-4.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글로벌 기업과 협력기회 증대에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0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0" name="직사각형 25"/>
          <p:cNvSpPr/>
          <p:nvPr/>
        </p:nvSpPr>
        <p:spPr>
          <a:xfrm>
            <a:off x="892529" y="3597578"/>
            <a:ext cx="8352206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000" dirty="0"/>
              <a:t>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.1, **</a:t>
            </a:r>
            <a:r>
              <a:rPr lang="ko-KR" altLang="en-US" sz="1000" dirty="0"/>
              <a:t>𝒑 </a:t>
            </a:r>
            <a:r>
              <a:rPr lang="en-US" altLang="ko-KR" sz="1000" dirty="0"/>
              <a:t>&lt; .05, ***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.01</a:t>
            </a:r>
            <a:endParaRPr lang="en-US" altLang="ko-KR" sz="1400" b="1" spc="-6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21" name="직사각형 25"/>
          <p:cNvSpPr/>
          <p:nvPr/>
        </p:nvSpPr>
        <p:spPr>
          <a:xfrm>
            <a:off x="888300" y="6333882"/>
            <a:ext cx="8352206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000" dirty="0"/>
              <a:t>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.1, **</a:t>
            </a:r>
            <a:r>
              <a:rPr lang="ko-KR" altLang="en-US" sz="1000" dirty="0"/>
              <a:t>𝒑 </a:t>
            </a:r>
            <a:r>
              <a:rPr lang="en-US" altLang="ko-KR" sz="1000" dirty="0"/>
              <a:t>&lt; .05, ***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.01</a:t>
            </a:r>
            <a:endParaRPr lang="en-US" altLang="ko-KR" sz="1400" b="1" spc="-6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24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59126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IV.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79465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/>
          <p:nvPr>
            <p:extLst>
              <p:ext uri="{D42A27DB-BD31-4B8C-83A1-F6EECF244321}">
                <p14:modId xmlns:p14="http://schemas.microsoft.com/office/powerpoint/2010/main" val="2583975453"/>
              </p:ext>
            </p:extLst>
          </p:nvPr>
        </p:nvGraphicFramePr>
        <p:xfrm>
          <a:off x="823791" y="1387473"/>
          <a:ext cx="8243381" cy="2244031"/>
        </p:xfrm>
        <a:graphic>
          <a:graphicData uri="http://schemas.openxmlformats.org/drawingml/2006/table">
            <a:tbl>
              <a:tblPr/>
              <a:tblGrid>
                <a:gridCol w="888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5">
                  <a:extLst>
                    <a:ext uri="{9D8B030D-6E8A-4147-A177-3AD203B41FA5}">
                      <a16:colId xmlns:a16="http://schemas.microsoft.com/office/drawing/2014/main" val="1875808741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9796">
                  <a:extLst>
                    <a:ext uri="{9D8B030D-6E8A-4147-A177-3AD203B41FA5}">
                      <a16:colId xmlns:a16="http://schemas.microsoft.com/office/drawing/2014/main" val="3352591093"/>
                    </a:ext>
                  </a:extLst>
                </a:gridCol>
              </a:tblGrid>
              <a:tr h="36037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종속변수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독립변수</a:t>
                      </a:r>
                      <a:endParaRPr lang="ko-KR" altLang="en-US" dirty="0"/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비표준화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5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표준화 계수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t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-10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p-value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altLang="ko-KR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Adj.R²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F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B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-19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표준오차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1200" b="0" kern="0" spc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β</a:t>
                      </a: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rgbClr val="E6EEF7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>
                        <a:uFillTx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386">
                <a:tc rowSpan="5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  <a:cs typeface="+mn-cs"/>
                        </a:rPr>
                        <a:t>신규수주기회 증대</a:t>
                      </a:r>
                    </a:p>
                    <a:p>
                      <a:pPr algn="ctr"/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프로젝트관리정책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.125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.192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.097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.651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.518</a:t>
                      </a: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-.013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0.424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인적자원관리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.564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.174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.435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3.240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.002</a:t>
                      </a:r>
                      <a:r>
                        <a:rPr lang="en-US" altLang="ko-KR" sz="1200" dirty="0"/>
                        <a:t>***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.171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10.499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계약관리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.431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.166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.360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2.591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.013</a:t>
                      </a:r>
                      <a:r>
                        <a:rPr lang="en-US" altLang="ko-KR" sz="1200" dirty="0"/>
                        <a:t>**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.110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6.713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 err="1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리스크관리</a:t>
                      </a: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.360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.201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.258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1.791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   .080</a:t>
                      </a:r>
                      <a:r>
                        <a:rPr lang="en-US" altLang="ko-KR" sz="1200" dirty="0"/>
                        <a:t>*</a:t>
                      </a:r>
                      <a:endParaRPr 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.046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3.206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654"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0" cap="flat" cmpd="sng" algn="ctr"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멀티프로젝트관리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.376</a:t>
                      </a:r>
                    </a:p>
                  </a:txBody>
                  <a:tcPr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.167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.318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2.253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.029</a:t>
                      </a:r>
                      <a:r>
                        <a:rPr lang="en-US" altLang="ko-KR" sz="1200" dirty="0"/>
                        <a:t>**</a:t>
                      </a:r>
                      <a:endParaRPr lang="en-US" altLang="ko-KR" sz="1200" b="0" kern="0" spc="0" dirty="0">
                        <a:solidFill>
                          <a:srgbClr val="000000"/>
                        </a:solidFill>
                        <a:effectLst/>
                        <a:uFillTx/>
                        <a:latin typeface="+mn-ea"/>
                        <a:ea typeface="+mn-ea"/>
                      </a:endParaRPr>
                    </a:p>
                  </a:txBody>
                  <a:tcPr marR="107950"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.081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0" spc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ea"/>
                          <a:ea typeface="+mn-ea"/>
                        </a:rPr>
                        <a:t>5.077</a:t>
                      </a:r>
                    </a:p>
                  </a:txBody>
                  <a:tcPr marT="17907" marB="17907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연구가설 검정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(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단순회귀분석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ea typeface="맑은 고딕"/>
                <a:sym typeface="맑은 고딕"/>
              </a:rPr>
              <a:t>)</a:t>
            </a:r>
          </a:p>
        </p:txBody>
      </p:sp>
      <p:grpSp>
        <p:nvGrpSpPr>
          <p:cNvPr id="17" name="그룹 26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2" name="오각형 27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solidFill>
              <a:schemeClr val="bg1"/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8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14" name="오각형 29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5" name="오각형 30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6" name="오각형 31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10" name="직사각형 28"/>
          <p:cNvSpPr/>
          <p:nvPr/>
        </p:nvSpPr>
        <p:spPr>
          <a:xfrm>
            <a:off x="907066" y="1087366"/>
            <a:ext cx="8352206" cy="325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latinLnBrk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en-US" altLang="ko-KR" sz="1400" b="0" i="0" u="none" kern="0" spc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H2-5</a:t>
            </a:r>
            <a:r>
              <a:rPr lang="en-US" altLang="ko-KR" sz="1400" b="0" i="0" u="none" kern="0" spc="-10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.</a:t>
            </a:r>
            <a:r>
              <a:rPr lang="en-US" altLang="ko-KR" sz="1400" b="0" i="0" u="none" kern="0" normalizeH="0" baseline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/>
                </a:solidFill>
                <a:effectLst/>
                <a:latin typeface="맑은 고딕"/>
                <a:ea typeface="맑은 고딕"/>
              </a:rPr>
              <a:t> 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 역할은 신규수주 기회 증대에 정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(+)</a:t>
            </a:r>
            <a:r>
              <a:rPr lang="ko-KR" altLang="en-US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영향을 미칠 것이다</a:t>
            </a:r>
            <a:r>
              <a:rPr lang="en-US" altLang="ko-KR" sz="1400" b="1" spc="-60" dirty="0">
                <a:gradFill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85000"/>
                        <a:lumOff val="15000"/>
                      </a:sys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. </a:t>
            </a:r>
            <a:endParaRPr lang="en-US" altLang="ko-KR" sz="1400" b="1" spc="-10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sp>
        <p:nvSpPr>
          <p:cNvPr id="11" name="직사각형 25"/>
          <p:cNvSpPr/>
          <p:nvPr/>
        </p:nvSpPr>
        <p:spPr>
          <a:xfrm>
            <a:off x="888300" y="3597578"/>
            <a:ext cx="8352206" cy="263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lnSpc>
                <a:spcPct val="120000"/>
              </a:lnSpc>
              <a:defRPr>
                <a:uFillTx/>
              </a:defRPr>
            </a:pPr>
            <a:r>
              <a:rPr lang="en-US" altLang="ko-KR" sz="1000" dirty="0"/>
              <a:t>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.1, **</a:t>
            </a:r>
            <a:r>
              <a:rPr lang="ko-KR" altLang="en-US" sz="1000" dirty="0"/>
              <a:t>𝒑 </a:t>
            </a:r>
            <a:r>
              <a:rPr lang="en-US" altLang="ko-KR" sz="1000" dirty="0"/>
              <a:t>&lt; .05, *** </a:t>
            </a:r>
            <a:r>
              <a:rPr lang="ko-KR" altLang="en-US" sz="1000" dirty="0"/>
              <a:t>𝒑</a:t>
            </a:r>
            <a:r>
              <a:rPr lang="en-US" altLang="ko-KR" sz="1000" dirty="0"/>
              <a:t>&lt; .01</a:t>
            </a:r>
            <a:endParaRPr lang="en-US" altLang="ko-KR" sz="1400" b="1" spc="-60" dirty="0">
              <a:gradFill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20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59126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IV.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연구결과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254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43747" y="552557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  <a:sym typeface="맑은 고딕"/>
              </a:rPr>
              <a:t>1.  </a:t>
            </a:r>
            <a:r>
              <a:rPr lang="ko-KR" altLang="en-US" b="1" spc="-150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  <a:sym typeface="맑은 고딕"/>
              </a:rPr>
              <a:t>연구의 배경 </a:t>
            </a:r>
            <a:r>
              <a:rPr lang="en-US" altLang="ko-KR" sz="2400" b="1" dirty="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  <a:sym typeface="맑은 고딕"/>
              </a:rPr>
              <a:t>	</a:t>
            </a:r>
            <a:endParaRPr lang="en-US" altLang="ko-KR" sz="2000" b="1" spc="-150" dirty="0">
              <a:solidFill>
                <a:prstClr val="black">
                  <a:lumMod val="75000"/>
                  <a:lumOff val="25000"/>
                </a:prstClr>
              </a:solidFill>
              <a:uFillTx/>
              <a:latin typeface="맑은 고딕"/>
              <a:sym typeface="맑은 고딕"/>
            </a:endParaRPr>
          </a:p>
        </p:txBody>
      </p:sp>
      <p:grpSp>
        <p:nvGrpSpPr>
          <p:cNvPr id="35" name="그룹 3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30" name="오각형 10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31" name="오각형 11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32" name="오각형 12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prstClr val="whiteSmoke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prstClr val="whiteSmoke"/>
                </a:solidFill>
                <a:uFillTx/>
                <a:latin typeface="맑은 고딕"/>
              </a:endParaRPr>
            </a:p>
          </p:txBody>
        </p:sp>
        <p:sp>
          <p:nvSpPr>
            <p:cNvPr id="33" name="오각형 13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34" name="오각형 3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36" name="그림 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37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11120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Ⅰ.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서론</a:t>
              </a:r>
            </a:p>
          </p:txBody>
        </p:sp>
      </p:grpSp>
      <p:grpSp>
        <p:nvGrpSpPr>
          <p:cNvPr id="62" name="그룹 61"/>
          <p:cNvGrpSpPr/>
          <p:nvPr/>
        </p:nvGrpSpPr>
        <p:grpSpPr>
          <a:xfrm>
            <a:off x="559961" y="1396492"/>
            <a:ext cx="9001551" cy="4768812"/>
            <a:chOff x="559961" y="1396492"/>
            <a:chExt cx="9001551" cy="4768812"/>
          </a:xfrm>
        </p:grpSpPr>
        <p:sp>
          <p:nvSpPr>
            <p:cNvPr id="63" name="직사각형 19"/>
            <p:cNvSpPr/>
            <p:nvPr/>
          </p:nvSpPr>
          <p:spPr>
            <a:xfrm>
              <a:off x="3172798" y="2276872"/>
              <a:ext cx="6100682" cy="651637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lIns="126000" rIns="126000" rtlCol="0" anchor="ctr">
              <a:noAutofit/>
            </a:bodyPr>
            <a:lstStyle/>
            <a:p>
              <a:pPr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+mn-ea"/>
                </a:rPr>
                <a:t>“ 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+mn-ea"/>
                </a:rPr>
                <a:t>국내 건설엔지니어링 산업은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+mn-ea"/>
                </a:rPr>
                <a:t>성숙화 단계 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+mn-ea"/>
                </a:rPr>
                <a:t>로 접어 들고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인프라 투자 감소 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등으로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시장은 축소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되고 있는 추세이며 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2010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년대 중반 글로벌 경기침체와 더불어 해외건설 수주 급감과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기술경쟁력 저하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로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 건설엔지니어링 기업이 위기에 직면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하고 있다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(STEPI, 2019)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uFillTx/>
                  <a:latin typeface="+mn-ea"/>
                </a:rPr>
                <a:t>“</a:t>
              </a:r>
              <a:endPara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+mn-ea"/>
              </a:endParaRPr>
            </a:p>
          </p:txBody>
        </p:sp>
        <p:sp>
          <p:nvSpPr>
            <p:cNvPr id="64" name="직사각형 20"/>
            <p:cNvSpPr/>
            <p:nvPr/>
          </p:nvSpPr>
          <p:spPr>
            <a:xfrm>
              <a:off x="1269723" y="2333844"/>
              <a:ext cx="1717962" cy="53955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</a:ln>
            <a:effectLst/>
            <a:scene3d>
              <a:camera prst="orthographicFront"/>
              <a:lightRig rig="freezing" dir="t"/>
            </a:scene3d>
            <a:sp3d prstMaterial="matte"/>
          </p:spPr>
          <p:txBody>
            <a:bodyPr lIns="144000" rIns="0" rtlCol="0" anchor="ctr">
              <a:noAutofit/>
            </a:bodyPr>
            <a:lstStyle/>
            <a:p>
              <a:pPr algn="ctr"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건설엔지니어링</a:t>
              </a:r>
              <a:endParaRPr lang="en-US" altLang="ko-KR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endParaRPr>
            </a:p>
            <a:p>
              <a:pPr algn="ctr"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산업위기</a:t>
              </a:r>
              <a:endParaRPr lang="ko-KR" altLang="en-US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</p:txBody>
        </p:sp>
        <p:sp>
          <p:nvSpPr>
            <p:cNvPr id="65" name="직사각형 21"/>
            <p:cNvSpPr/>
            <p:nvPr/>
          </p:nvSpPr>
          <p:spPr bwMode="gray">
            <a:xfrm>
              <a:off x="559961" y="1484784"/>
              <a:ext cx="288032" cy="28803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t"/>
            <a:lstStyle/>
            <a:p>
              <a:pPr algn="ctr" fontAlgn="base" latinLnBrk="0">
                <a:spcBef>
                  <a:spcPct val="200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2800" b="1" i="1" kern="0" spc="-150" dirty="0">
                  <a:solidFill>
                    <a:srgbClr val="4472C4">
                      <a:lumMod val="75000"/>
                    </a:srgbClr>
                  </a:solidFill>
                  <a:uFillTx/>
                  <a:latin typeface="맑은 고딕"/>
                  <a:sym typeface="맑은 고딕"/>
                </a:rPr>
                <a:t>1</a:t>
              </a:r>
              <a:endParaRPr lang="ko-KR" altLang="en-US" sz="2800" b="1" i="1" kern="0" spc="-150" dirty="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endParaRPr>
            </a:p>
          </p:txBody>
        </p:sp>
        <p:sp>
          <p:nvSpPr>
            <p:cNvPr id="66" name="직사각형 27"/>
            <p:cNvSpPr/>
            <p:nvPr/>
          </p:nvSpPr>
          <p:spPr>
            <a:xfrm>
              <a:off x="1269723" y="1521289"/>
              <a:ext cx="1717962" cy="53955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</a:ln>
            <a:effectLst/>
            <a:scene3d>
              <a:camera prst="orthographicFront"/>
              <a:lightRig rig="freezing" dir="t"/>
            </a:scene3d>
            <a:sp3d prstMaterial="matte"/>
          </p:spPr>
          <p:txBody>
            <a:bodyPr lIns="144000" rIns="0" rtlCol="0" anchor="ctr">
              <a:noAutofit/>
            </a:bodyPr>
            <a:lstStyle/>
            <a:p>
              <a:pPr algn="ctr" fontAlgn="base" latinLnBrk="0">
                <a:lnSpc>
                  <a:spcPct val="120000"/>
                </a:lnSpc>
                <a:spcAft>
                  <a:spcPct val="0"/>
                </a:spcAft>
                <a:defRPr>
                  <a:uFillTx/>
                </a:defRPr>
              </a:pP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건설엔지니어링</a:t>
              </a:r>
              <a:r>
                <a:rPr lang="en-US" altLang="ko-KR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 </a:t>
              </a: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산업의  중요성</a:t>
              </a:r>
            </a:p>
          </p:txBody>
        </p:sp>
        <p:sp>
          <p:nvSpPr>
            <p:cNvPr id="67" name="직사각형 28"/>
            <p:cNvSpPr/>
            <p:nvPr/>
          </p:nvSpPr>
          <p:spPr>
            <a:xfrm>
              <a:off x="3203710" y="1396492"/>
              <a:ext cx="6069770" cy="736364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lIns="126000" rIns="126000" rtlCol="0" anchor="ctr">
              <a:noAutofit/>
            </a:bodyPr>
            <a:lstStyle/>
            <a:p>
              <a:pPr fontAlgn="base"/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“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개별 전문기술을 종합적 유기적으로 운용하는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고도의 지식 집약적 산업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이고 단위 설비 및 기술의 패키지화로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국가차원의 부가가치를 증폭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시키는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고부가 가치 산업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이며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과학기술과 산업경제를 연결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시켜주는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시스템산업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으로서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파급효과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가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광범위한 특성 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을 지닌 산업 임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(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엔지니어링백서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, 2017)</a:t>
              </a:r>
              <a:endPara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endParaRPr>
            </a:p>
          </p:txBody>
        </p:sp>
        <p:sp>
          <p:nvSpPr>
            <p:cNvPr id="68" name="직사각형 29"/>
            <p:cNvSpPr/>
            <p:nvPr/>
          </p:nvSpPr>
          <p:spPr bwMode="gray">
            <a:xfrm>
              <a:off x="559961" y="2316942"/>
              <a:ext cx="288032" cy="28803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t"/>
            <a:lstStyle/>
            <a:p>
              <a:pPr algn="ctr" fontAlgn="base" latinLnBrk="0">
                <a:spcBef>
                  <a:spcPct val="200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2800" b="1" i="1" kern="0" spc="-150">
                  <a:solidFill>
                    <a:srgbClr val="4472C4">
                      <a:lumMod val="75000"/>
                    </a:srgbClr>
                  </a:solidFill>
                  <a:uFillTx/>
                  <a:latin typeface="맑은 고딕"/>
                  <a:sym typeface="맑은 고딕"/>
                </a:rPr>
                <a:t>2</a:t>
              </a:r>
              <a:endParaRPr lang="ko-KR" altLang="en-US" sz="2800" b="1" i="1" kern="0" spc="-15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endParaRPr>
            </a:p>
          </p:txBody>
        </p:sp>
        <p:sp>
          <p:nvSpPr>
            <p:cNvPr id="69" name="직사각형 47"/>
            <p:cNvSpPr/>
            <p:nvPr/>
          </p:nvSpPr>
          <p:spPr>
            <a:xfrm>
              <a:off x="1269723" y="3121749"/>
              <a:ext cx="1717962" cy="53955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</a:ln>
            <a:effectLst/>
            <a:scene3d>
              <a:camera prst="orthographicFront"/>
              <a:lightRig rig="freezing" dir="t"/>
            </a:scene3d>
            <a:sp3d prstMaterial="matte"/>
          </p:spPr>
          <p:txBody>
            <a:bodyPr lIns="144000" rIns="0" rtlCol="0" anchor="ctr">
              <a:noAutofit/>
            </a:bodyPr>
            <a:lstStyle/>
            <a:p>
              <a:pPr algn="ctr"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건설엔지니어링</a:t>
              </a:r>
              <a:endParaRPr lang="en-US" altLang="ko-KR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  <a:p>
              <a:pPr algn="ctr"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uFillTx/>
                  <a:latin typeface="맑은 고딕"/>
                </a:rPr>
                <a:t>시장환경의 변화</a:t>
              </a:r>
            </a:p>
          </p:txBody>
        </p:sp>
        <p:sp>
          <p:nvSpPr>
            <p:cNvPr id="70" name="직사각형 48"/>
            <p:cNvSpPr/>
            <p:nvPr/>
          </p:nvSpPr>
          <p:spPr>
            <a:xfrm>
              <a:off x="3213982" y="3068960"/>
              <a:ext cx="6117041" cy="775186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lIns="126000" rIns="126000" rtlCol="0" anchor="ctr">
              <a:noAutofit/>
            </a:bodyPr>
            <a:lstStyle/>
            <a:p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“ PMC 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프로젝트의 경우 </a:t>
              </a:r>
              <a:r>
                <a:rPr lang="ko-KR" altLang="en-US" sz="1200" b="1" kern="0" spc="-15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기획단계</a:t>
              </a:r>
              <a:r>
                <a:rPr lang="ko-KR" altLang="en-US" sz="1200" kern="0" spc="-15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와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입찰 계약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,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시공 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및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운영관리 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등을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총괄하며 컨설팅 서비스를 제공 하는 고부가가치 사업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으로써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,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이미 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Bechtel, CH2M Hill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등의 선진 기업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에서는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PMC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로 주력사업을 전향하고 있는 추세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이 다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(KENCA, 2017) “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</a:t>
              </a:r>
            </a:p>
          </p:txBody>
        </p:sp>
        <p:sp>
          <p:nvSpPr>
            <p:cNvPr id="71" name="직사각형 49"/>
            <p:cNvSpPr/>
            <p:nvPr/>
          </p:nvSpPr>
          <p:spPr bwMode="gray">
            <a:xfrm>
              <a:off x="559961" y="3112676"/>
              <a:ext cx="288032" cy="28803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t"/>
            <a:lstStyle/>
            <a:p>
              <a:pPr algn="ctr" fontAlgn="base" latinLnBrk="0">
                <a:spcBef>
                  <a:spcPct val="200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2800" b="1" i="1" kern="0" spc="-150">
                  <a:solidFill>
                    <a:srgbClr val="4472C4">
                      <a:lumMod val="75000"/>
                    </a:srgbClr>
                  </a:solidFill>
                  <a:uFillTx/>
                  <a:latin typeface="맑은 고딕"/>
                  <a:sym typeface="맑은 고딕"/>
                </a:rPr>
                <a:t>3</a:t>
              </a:r>
              <a:endParaRPr lang="ko-KR" altLang="en-US" sz="2800" b="1" i="1" kern="0" spc="-15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endParaRPr>
            </a:p>
          </p:txBody>
        </p:sp>
        <p:sp>
          <p:nvSpPr>
            <p:cNvPr id="72" name="직사각형 53"/>
            <p:cNvSpPr/>
            <p:nvPr/>
          </p:nvSpPr>
          <p:spPr bwMode="gray">
            <a:xfrm>
              <a:off x="559961" y="3925889"/>
              <a:ext cx="288032" cy="28803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t"/>
            <a:lstStyle/>
            <a:p>
              <a:pPr algn="ctr" fontAlgn="base" latinLnBrk="0">
                <a:spcBef>
                  <a:spcPct val="200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2800" b="1" i="1" kern="0" spc="-150" dirty="0">
                  <a:solidFill>
                    <a:srgbClr val="4472C4">
                      <a:lumMod val="75000"/>
                    </a:srgbClr>
                  </a:solidFill>
                  <a:uFillTx/>
                  <a:latin typeface="맑은 고딕"/>
                  <a:sym typeface="맑은 고딕"/>
                </a:rPr>
                <a:t>4</a:t>
              </a:r>
              <a:endParaRPr lang="ko-KR" altLang="en-US" sz="2800" b="1" i="1" kern="0" spc="-150" dirty="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endParaRPr>
            </a:p>
          </p:txBody>
        </p:sp>
        <p:sp>
          <p:nvSpPr>
            <p:cNvPr id="73" name="직사각형 55"/>
            <p:cNvSpPr/>
            <p:nvPr/>
          </p:nvSpPr>
          <p:spPr>
            <a:xfrm>
              <a:off x="1269723" y="3898137"/>
              <a:ext cx="1717962" cy="68328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</a:ln>
            <a:effectLst/>
            <a:scene3d>
              <a:camera prst="orthographicFront"/>
              <a:lightRig rig="freezing" dir="t"/>
            </a:scene3d>
            <a:sp3d prstMaterial="matte"/>
          </p:spPr>
          <p:txBody>
            <a:bodyPr lIns="144000" rIns="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PMO </a:t>
              </a: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역할과</a:t>
              </a:r>
              <a:endParaRPr lang="en-US" altLang="ko-KR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endParaRP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프로젝트관리 능력 중요성</a:t>
              </a:r>
              <a:endParaRPr lang="en-US" altLang="ko-KR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endParaRPr>
            </a:p>
          </p:txBody>
        </p:sp>
        <p:sp>
          <p:nvSpPr>
            <p:cNvPr id="74" name="직사각형 56"/>
            <p:cNvSpPr/>
            <p:nvPr/>
          </p:nvSpPr>
          <p:spPr>
            <a:xfrm>
              <a:off x="3234531" y="3861048"/>
              <a:ext cx="5893991" cy="720372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lIns="126000" rIns="126000" rtlCol="0" anchor="ctr">
              <a:noAutofit/>
            </a:bodyPr>
            <a:lstStyle/>
            <a:p>
              <a:pPr indent="-95250" fontAlgn="base" latinLnBrk="0">
                <a:lnSpc>
                  <a:spcPct val="120000"/>
                </a:lnSpc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“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국내 정부주도 대규모 건설사업들도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대규모 예산이 투입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되지만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사업관리 기능 부족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으로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초기 계획에 실패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하고 최적의 조건으로 사업을 수행하지 못함으로써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예산 낭비 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뿐만 아니라 사업수행으로 기대한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사회적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,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+mn-ea"/>
                </a:rPr>
                <a:t>경제적 효과를 상실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한다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(CERIK, 2020)” </a:t>
              </a:r>
            </a:p>
          </p:txBody>
        </p:sp>
        <p:sp>
          <p:nvSpPr>
            <p:cNvPr id="75" name="직사각형 57"/>
            <p:cNvSpPr/>
            <p:nvPr/>
          </p:nvSpPr>
          <p:spPr bwMode="gray">
            <a:xfrm>
              <a:off x="559961" y="4763819"/>
              <a:ext cx="288032" cy="28803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t"/>
            <a:lstStyle/>
            <a:p>
              <a:pPr algn="ctr" fontAlgn="base" latinLnBrk="0">
                <a:spcBef>
                  <a:spcPct val="200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2800" b="1" i="1" kern="0" spc="-150" dirty="0">
                  <a:solidFill>
                    <a:srgbClr val="4472C4">
                      <a:lumMod val="75000"/>
                    </a:srgbClr>
                  </a:solidFill>
                  <a:uFillTx/>
                  <a:latin typeface="맑은 고딕"/>
                  <a:sym typeface="맑은 고딕"/>
                </a:rPr>
                <a:t>5</a:t>
              </a:r>
              <a:endParaRPr lang="ko-KR" altLang="en-US" sz="2800" b="1" i="1" kern="0" spc="-150" dirty="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endParaRPr>
            </a:p>
          </p:txBody>
        </p:sp>
        <p:sp>
          <p:nvSpPr>
            <p:cNvPr id="76" name="직사각형 67"/>
            <p:cNvSpPr/>
            <p:nvPr/>
          </p:nvSpPr>
          <p:spPr>
            <a:xfrm>
              <a:off x="1269723" y="4745331"/>
              <a:ext cx="1717962" cy="70018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</a:ln>
            <a:effectLst/>
            <a:scene3d>
              <a:camera prst="orthographicFront"/>
              <a:lightRig rig="freezing" dir="t"/>
            </a:scene3d>
            <a:sp3d prstMaterial="matte"/>
          </p:spPr>
          <p:txBody>
            <a:bodyPr lIns="144000" rIns="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PMO </a:t>
              </a: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역할과</a:t>
              </a:r>
              <a:endParaRPr lang="en-US" altLang="ko-KR" sz="1400" b="1" kern="0" spc="-150" dirty="0">
                <a:gradFill>
                  <a:gsLst>
                    <a:gs pos="0">
                      <a:prstClr val="whiteSmoke"/>
                    </a:gs>
                    <a:gs pos="100000">
                      <a:prstClr val="whiteSmoke"/>
                    </a:gs>
                  </a:gsLst>
                  <a:lin ang="10800000" scaled="1"/>
                </a:gradFill>
                <a:latin typeface="맑은 고딕"/>
              </a:endParaRP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프로젝트성과 관계 증명</a:t>
              </a:r>
            </a:p>
          </p:txBody>
        </p:sp>
        <p:sp>
          <p:nvSpPr>
            <p:cNvPr id="77" name="직사각형 68"/>
            <p:cNvSpPr/>
            <p:nvPr/>
          </p:nvSpPr>
          <p:spPr>
            <a:xfrm>
              <a:off x="3246533" y="4581420"/>
              <a:ext cx="6225214" cy="864095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lIns="126000" rIns="126000" rtlCol="0" anchor="ctr">
              <a:noAutofit/>
            </a:bodyPr>
            <a:lstStyle/>
            <a:p>
              <a:pPr marL="95250" indent="-95250" fontAlgn="base" latinLnBrk="0">
                <a:lnSpc>
                  <a:spcPct val="150000"/>
                </a:lnSpc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“ PMO 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성과에 대한 연구는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프로젝트 성공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,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프로젝트 관리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및 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PMO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와 관련된 요소에 대해 충분한 경험적 증거를 제시하지 못함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( </a:t>
              </a:r>
              <a:r>
                <a:rPr lang="en-US" altLang="ko-KR" sz="1200" kern="0" spc="-15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Aubry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&amp; Hobbs, 2011),  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PMO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의 역할 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,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역량 및 리더십은 프로젝트에 부정적 영향을 미치고 있어 프로젝트 성과에 중요하지 않다고 함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(</a:t>
              </a:r>
              <a:r>
                <a:rPr lang="en-US" altLang="ko-KR" sz="1200" kern="0" spc="-15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Darmanto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&amp; </a:t>
              </a:r>
              <a:r>
                <a:rPr lang="en-US" altLang="ko-KR" sz="1200" kern="0" spc="-150" dirty="0" err="1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Husin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, 2019)</a:t>
              </a:r>
              <a:endPara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endParaRPr>
            </a:p>
          </p:txBody>
        </p:sp>
        <p:sp>
          <p:nvSpPr>
            <p:cNvPr id="78" name="직사각형 69"/>
            <p:cNvSpPr/>
            <p:nvPr/>
          </p:nvSpPr>
          <p:spPr bwMode="gray">
            <a:xfrm>
              <a:off x="559961" y="5539006"/>
              <a:ext cx="288032" cy="28803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t"/>
            <a:lstStyle/>
            <a:p>
              <a:pPr algn="ctr" fontAlgn="base" latinLnBrk="0">
                <a:spcBef>
                  <a:spcPct val="200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2800" b="1" i="1" kern="0" spc="-150" dirty="0">
                  <a:solidFill>
                    <a:srgbClr val="4472C4">
                      <a:lumMod val="75000"/>
                    </a:srgbClr>
                  </a:solidFill>
                  <a:uFillTx/>
                  <a:latin typeface="맑은 고딕"/>
                  <a:sym typeface="맑은 고딕"/>
                </a:rPr>
                <a:t>6</a:t>
              </a:r>
              <a:endParaRPr lang="ko-KR" altLang="en-US" sz="2800" b="1" i="1" kern="0" spc="-150" dirty="0">
                <a:solidFill>
                  <a:srgbClr val="4472C4">
                    <a:lumMod val="75000"/>
                  </a:srgbClr>
                </a:solidFill>
                <a:uFillTx/>
                <a:latin typeface="맑은 고딕"/>
                <a:sym typeface="맑은 고딕"/>
              </a:endParaRPr>
            </a:p>
          </p:txBody>
        </p:sp>
        <p:sp>
          <p:nvSpPr>
            <p:cNvPr id="79" name="직사각형 51"/>
            <p:cNvSpPr/>
            <p:nvPr/>
          </p:nvSpPr>
          <p:spPr>
            <a:xfrm>
              <a:off x="3234531" y="5535925"/>
              <a:ext cx="6326981" cy="629379"/>
            </a:xfrm>
            <a:prstGeom prst="rect">
              <a:avLst/>
            </a:prstGeom>
            <a:noFill/>
            <a:ln w="9525">
              <a:noFill/>
            </a:ln>
            <a:effectLst/>
          </p:spPr>
          <p:txBody>
            <a:bodyPr lIns="126000" rIns="126000" rtlCol="0" anchor="ctr">
              <a:noAutofit/>
            </a:bodyPr>
            <a:lstStyle/>
            <a:p>
              <a:pPr marL="95250" indent="-95250" fontAlgn="base" latinLnBrk="0"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“  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PMO 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의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선행연구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는  주로 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지식공유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와 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IT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분야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,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일부 금융권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에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국한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되어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연구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되어 왔고 </a:t>
              </a:r>
              <a:endParaRPr lang="en-US" altLang="ko-KR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latin typeface="맑은 고딕"/>
              </a:endParaRPr>
            </a:p>
            <a:p>
              <a:pPr marL="95250" indent="-95250" fontAlgn="base" latinLnBrk="0"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 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대형 건설 프로젝트의 사례중심 연구가 대부분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이어서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건설엔지니어링산업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에서 </a:t>
              </a:r>
              <a:r>
                <a:rPr lang="en-US" altLang="ko-KR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시장환경 변화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에 따른 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PMO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에 대한 연구</a:t>
              </a:r>
              <a:r>
                <a:rPr lang="ko-KR" altLang="en-US" sz="1200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의 </a:t>
              </a:r>
              <a:r>
                <a:rPr lang="ko-KR" altLang="en-US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확장 필요</a:t>
              </a:r>
              <a:r>
                <a:rPr lang="en-US" altLang="ko-KR" sz="1200" b="1" kern="0" spc="-15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75000"/>
                          <a:lumOff val="25000"/>
                        </a:prstClr>
                      </a:gs>
                    </a:gsLst>
                    <a:lin ang="10800000" scaled="1"/>
                  </a:gradFill>
                  <a:latin typeface="맑은 고딕"/>
                </a:rPr>
                <a:t>”</a:t>
              </a:r>
              <a:endParaRPr lang="ko-KR" altLang="en-US" sz="1200" kern="0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</a:gsLst>
                  <a:lin ang="10800000" scaled="1"/>
                </a:gradFill>
                <a:uFillTx/>
                <a:latin typeface="맑은 고딕"/>
              </a:endParaRPr>
            </a:p>
          </p:txBody>
        </p:sp>
        <p:sp>
          <p:nvSpPr>
            <p:cNvPr id="80" name="직사각형 52"/>
            <p:cNvSpPr/>
            <p:nvPr/>
          </p:nvSpPr>
          <p:spPr>
            <a:xfrm>
              <a:off x="1269723" y="5580836"/>
              <a:ext cx="1717962" cy="53955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</a:ln>
            <a:effectLst/>
            <a:scene3d>
              <a:camera prst="orthographicFront"/>
              <a:lightRig rig="freezing" dir="t"/>
            </a:scene3d>
            <a:sp3d prstMaterial="matte"/>
          </p:spPr>
          <p:txBody>
            <a:bodyPr lIns="144000" rIns="0" rtlCol="0" anchor="ctr">
              <a:noAutofit/>
            </a:bodyPr>
            <a:lstStyle/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en-US" altLang="ko-KR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PMO</a:t>
              </a: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의 연구분야 </a:t>
              </a:r>
              <a:r>
                <a:rPr lang="en-US" altLang="ko-KR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 </a:t>
              </a:r>
            </a:p>
            <a:p>
              <a:pPr algn="ctr" fontAlgn="base" latinLnBrk="0">
                <a:spcBef>
                  <a:spcPts val="200"/>
                </a:spcBef>
                <a:spcAft>
                  <a:spcPct val="0"/>
                </a:spcAft>
                <a:defRPr>
                  <a:uFillTx/>
                </a:defRPr>
              </a:pPr>
              <a:r>
                <a:rPr lang="ko-KR" altLang="en-US" sz="1400" b="1" kern="0" spc="-150" dirty="0">
                  <a:gradFill>
                    <a:gsLst>
                      <a:gs pos="0">
                        <a:prstClr val="whiteSmoke"/>
                      </a:gs>
                      <a:gs pos="100000">
                        <a:prstClr val="whiteSmoke"/>
                      </a:gs>
                    </a:gsLst>
                    <a:lin ang="10800000" scaled="1"/>
                  </a:gradFill>
                  <a:latin typeface="맑은 고딕"/>
                </a:rPr>
                <a:t>다양성 확장 필요</a:t>
              </a: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01_프레젠테이션\00_프리03\201304_04 탑_미래창조과학부\PSD\IMG\img0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954141" y="1194448"/>
            <a:ext cx="1526008" cy="995336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연구의 시사점</a:t>
            </a:r>
            <a:endParaRPr lang="en-US" altLang="ko-KR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1" name="그룹 11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6" name="오각형 12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7" name="오각형 13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8" name="오각형 1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9" name="오각형 1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0" name="오각형 1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13" name="한쪽 모서리가 잘린 사각형 6"/>
          <p:cNvSpPr/>
          <p:nvPr/>
        </p:nvSpPr>
        <p:spPr>
          <a:xfrm>
            <a:off x="481494" y="1546979"/>
            <a:ext cx="1920239" cy="403780"/>
          </a:xfrm>
          <a:custGeom>
            <a:avLst/>
            <a:gdLst>
              <a:gd name="connsiteX0" fmla="*/ 0 w 2232248"/>
              <a:gd name="connsiteY0" fmla="*/ 0 h 504056"/>
              <a:gd name="connsiteX1" fmla="*/ 1980598 w 2232248"/>
              <a:gd name="connsiteY1" fmla="*/ 0 h 504056"/>
              <a:gd name="connsiteX2" fmla="*/ 2232248 w 2232248"/>
              <a:gd name="connsiteY2" fmla="*/ 251650 h 504056"/>
              <a:gd name="connsiteX3" fmla="*/ 2232248 w 2232248"/>
              <a:gd name="connsiteY3" fmla="*/ 504056 h 504056"/>
              <a:gd name="connsiteX4" fmla="*/ 0 w 2232248"/>
              <a:gd name="connsiteY4" fmla="*/ 504056 h 504056"/>
              <a:gd name="connsiteX5" fmla="*/ 0 w 2232248"/>
              <a:gd name="connsiteY5" fmla="*/ 0 h 504056"/>
              <a:gd name="connsiteX0" fmla="*/ 0 w 2232248"/>
              <a:gd name="connsiteY0" fmla="*/ 0 h 504056"/>
              <a:gd name="connsiteX1" fmla="*/ 1980598 w 2232248"/>
              <a:gd name="connsiteY1" fmla="*/ 0 h 504056"/>
              <a:gd name="connsiteX2" fmla="*/ 2232248 w 2232248"/>
              <a:gd name="connsiteY2" fmla="*/ 504056 h 504056"/>
              <a:gd name="connsiteX3" fmla="*/ 0 w 2232248"/>
              <a:gd name="connsiteY3" fmla="*/ 504056 h 504056"/>
              <a:gd name="connsiteX4" fmla="*/ 0 w 2232248"/>
              <a:gd name="connsiteY4" fmla="*/ 0 h 504056"/>
              <a:gd name="connsiteX0" fmla="*/ 0 w 2377028"/>
              <a:gd name="connsiteY0" fmla="*/ 0 h 504056"/>
              <a:gd name="connsiteX1" fmla="*/ 1980598 w 2377028"/>
              <a:gd name="connsiteY1" fmla="*/ 0 h 504056"/>
              <a:gd name="connsiteX2" fmla="*/ 2377028 w 2377028"/>
              <a:gd name="connsiteY2" fmla="*/ 504056 h 504056"/>
              <a:gd name="connsiteX3" fmla="*/ 0 w 2377028"/>
              <a:gd name="connsiteY3" fmla="*/ 504056 h 504056"/>
              <a:gd name="connsiteX4" fmla="*/ 0 w 2377028"/>
              <a:gd name="connsiteY4" fmla="*/ 0 h 504056"/>
              <a:gd name="connsiteX0" fmla="*/ 0 w 2267893"/>
              <a:gd name="connsiteY0" fmla="*/ 0 h 513751"/>
              <a:gd name="connsiteX1" fmla="*/ 1980598 w 2267893"/>
              <a:gd name="connsiteY1" fmla="*/ 0 h 513751"/>
              <a:gd name="connsiteX2" fmla="*/ 2267893 w 2267893"/>
              <a:gd name="connsiteY2" fmla="*/ 513751 h 513751"/>
              <a:gd name="connsiteX3" fmla="*/ 0 w 2267893"/>
              <a:gd name="connsiteY3" fmla="*/ 504056 h 513751"/>
              <a:gd name="connsiteX4" fmla="*/ 0 w 2267893"/>
              <a:gd name="connsiteY4" fmla="*/ 0 h 513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7893" h="513751">
                <a:moveTo>
                  <a:pt x="0" y="0"/>
                </a:moveTo>
                <a:lnTo>
                  <a:pt x="1980598" y="0"/>
                </a:lnTo>
                <a:lnTo>
                  <a:pt x="2267893" y="513751"/>
                </a:lnTo>
                <a:lnTo>
                  <a:pt x="0" y="50405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duotone>
                <a:prstClr val="black"/>
                <a:srgbClr val="00B050">
                  <a:tint val="45000"/>
                  <a:satMod val="400000"/>
                </a:srgbClr>
              </a:duotone>
            </a:blip>
            <a:srcRect/>
            <a:tile tx="0" ty="0" sx="100000" sy="100000" flip="none" algn="tl"/>
          </a:blip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216000" bIns="0" anchor="ctr">
            <a:scene3d>
              <a:camera prst="orthographicFront"/>
              <a:lightRig rig="threePt" dir="t"/>
            </a:scene3d>
            <a:sp3d>
              <a:bevelT w="1270" h="6350"/>
              <a:contourClr>
                <a:schemeClr val="tx1"/>
              </a:contourClr>
            </a:sp3d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SzPct val="100000"/>
            </a:pPr>
            <a:r>
              <a:rPr lang="ko-KR" altLang="en-US" sz="1600" b="1">
                <a:ln>
                  <a:solidFill>
                    <a:schemeClr val="bg1">
                      <a:lumMod val="65000"/>
                      <a:alpha val="0"/>
                    </a:schemeClr>
                  </a:solidFill>
                </a:ln>
                <a:solidFill>
                  <a:schemeClr val="bg1"/>
                </a:solidFill>
                <a:uFillTx/>
                <a:latin typeface="+mn-ea"/>
              </a:rPr>
              <a:t>학문적 시사점</a:t>
            </a:r>
          </a:p>
        </p:txBody>
      </p:sp>
      <p:sp>
        <p:nvSpPr>
          <p:cNvPr id="15" name="직사각형 48"/>
          <p:cNvSpPr/>
          <p:nvPr/>
        </p:nvSpPr>
        <p:spPr bwMode="auto">
          <a:xfrm>
            <a:off x="933128" y="2118552"/>
            <a:ext cx="8476366" cy="45473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2250" lvl="0" indent="-222250" algn="just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buBlip>
                <a:blip r:embed="rId5"/>
              </a:buBlip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ko-KR" altLang="en-US" sz="1400" b="1" kern="0" spc="-5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프로젝트의 대형화</a:t>
            </a:r>
            <a:r>
              <a:rPr lang="en-US" altLang="ko-KR" sz="1400" b="1" kern="0" spc="-5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,</a:t>
            </a:r>
            <a:r>
              <a:rPr lang="ko-KR" altLang="en-US" sz="1400" b="1" kern="0" spc="-5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</a:t>
            </a:r>
            <a:r>
              <a:rPr lang="ko-KR" altLang="en-US" sz="1400" b="1" kern="0" spc="-50" dirty="0" err="1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복잡화로</a:t>
            </a:r>
            <a:r>
              <a:rPr lang="ko-KR" altLang="en-US" sz="1400" b="1" kern="0" spc="-5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다수의 프로젝트 관리의 필요성이 있음에도 불구하고</a:t>
            </a:r>
            <a:r>
              <a:rPr lang="en-US" altLang="ko-KR" sz="1400" b="1" kern="0" spc="-5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,</a:t>
            </a:r>
            <a:r>
              <a:rPr lang="en-US" altLang="ko-KR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</a:t>
            </a:r>
            <a:r>
              <a:rPr lang="ko-KR" altLang="en-US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이에 관한 건설엔지니어링산업에서의 국내 연구는 거의 되어 있지 않는 상황으로 본 연구가 처음으로 시도 됨에 따라 실증연구가 부족한 국내</a:t>
            </a:r>
            <a:r>
              <a:rPr lang="en-US" altLang="ko-KR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</a:t>
            </a:r>
            <a:r>
              <a:rPr lang="ko-KR" altLang="en-US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건설엔지니어링 산업의 </a:t>
            </a:r>
            <a:r>
              <a:rPr lang="en-US" altLang="ko-KR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PM</a:t>
            </a:r>
            <a:r>
              <a:rPr lang="ko-KR" altLang="en-US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분야에 새로운 방향을 제시할 수 있음에 학술적 의의가 있음 </a:t>
            </a:r>
            <a:endParaRPr lang="en-US" altLang="ko-KR" sz="1400" b="1" kern="0" dirty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uFillTx/>
              <a:latin typeface="맑은 고딕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en-US" altLang="ko-KR" sz="5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</a:t>
            </a:r>
          </a:p>
          <a:p>
            <a:pPr marL="222250" lvl="0" indent="-222250" algn="just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buBlip>
                <a:blip r:embed="rId5"/>
              </a:buBlip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ko-KR" altLang="en-US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국내 기존 연구는 </a:t>
            </a:r>
            <a:r>
              <a:rPr lang="en-US" altLang="ko-KR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PMO </a:t>
            </a:r>
            <a:r>
              <a:rPr lang="ko-KR" altLang="en-US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정책 연구 또는 </a:t>
            </a:r>
            <a:r>
              <a:rPr lang="en-US" altLang="ko-KR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IT </a:t>
            </a:r>
            <a:r>
              <a:rPr lang="ko-KR" altLang="en-US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분야에 제한적인데 반해</a:t>
            </a:r>
            <a:r>
              <a:rPr lang="en-US" altLang="ko-KR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, </a:t>
            </a:r>
            <a:r>
              <a:rPr lang="ko-KR" altLang="en-US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본 연구는 건설엔지니어링 산업에 종사하는 종사자들을 통해 측정 </a:t>
            </a:r>
            <a:r>
              <a:rPr lang="ko-KR" altLang="en-US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지표를 재구성하고 적용한 실증연구라는 점에서 학술적 연구의 의미가 있음 </a:t>
            </a:r>
            <a:endParaRPr lang="en-US" altLang="ko-KR" sz="1400" b="1" kern="0" dirty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uFillTx/>
              <a:latin typeface="맑은 고딕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en-US" altLang="ko-KR" sz="5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</a:t>
            </a:r>
          </a:p>
          <a:p>
            <a:pPr marL="222250" lvl="0" indent="-222250" algn="just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buBlip>
                <a:blip r:embed="rId5"/>
              </a:buBlip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ko-KR" altLang="en-US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국내에 도입하려는 </a:t>
            </a:r>
            <a:r>
              <a:rPr lang="en-US" altLang="ko-KR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PM</a:t>
            </a:r>
            <a:r>
              <a:rPr lang="ko-KR" altLang="en-US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분야의 새로운 패러다임인 </a:t>
            </a:r>
            <a:r>
              <a:rPr lang="en-US" altLang="ko-KR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PMO</a:t>
            </a:r>
            <a:r>
              <a:rPr lang="ko-KR" altLang="en-US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연구 분야를 실증</a:t>
            </a:r>
            <a:r>
              <a:rPr lang="ko-KR" altLang="en-US" sz="1400" b="1" kern="0" spc="-3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적</a:t>
            </a:r>
            <a:r>
              <a:rPr lang="ko-KR" altLang="en-US" sz="1400" b="1" kern="0" spc="-1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으로 연구하였다는 점과 </a:t>
            </a:r>
            <a:r>
              <a:rPr lang="en-US" altLang="ko-KR" sz="1400" b="1" kern="0" spc="-1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맑은 고딕"/>
              </a:rPr>
              <a:t>PMO </a:t>
            </a:r>
            <a:r>
              <a:rPr lang="ko-KR" altLang="en-US" sz="1400" b="1" kern="0" spc="-1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맑은 고딕"/>
              </a:rPr>
              <a:t>역할과</a:t>
            </a:r>
            <a:r>
              <a:rPr lang="ko-KR" altLang="en-US" sz="1400" b="1" kern="0" spc="-1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</a:t>
            </a:r>
            <a:r>
              <a:rPr lang="ko-KR" altLang="en-US" sz="1400" b="1" kern="0" spc="-1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맑은 고딕"/>
              </a:rPr>
              <a:t>인적자원 역량</a:t>
            </a:r>
            <a:r>
              <a:rPr lang="en-US" altLang="ko-KR" sz="1400" b="1" kern="0" spc="-1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맑은 고딕"/>
              </a:rPr>
              <a:t>,</a:t>
            </a:r>
            <a:r>
              <a:rPr lang="ko-KR" altLang="en-US" sz="1400" b="1" kern="0" spc="-1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맑은 고딕"/>
              </a:rPr>
              <a:t> 프로젝트 성과 </a:t>
            </a:r>
            <a:r>
              <a:rPr lang="ko-KR" altLang="en-US" sz="1400" b="1" kern="0" spc="-1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간의 새로운 프레임을</a:t>
            </a:r>
            <a:r>
              <a:rPr lang="ko-KR" altLang="en-US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보여주고 있음에 의의가 있음 </a:t>
            </a:r>
            <a:endParaRPr lang="en-US" altLang="ko-KR" sz="1400" b="1" kern="0" dirty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uFillTx/>
              <a:latin typeface="맑은 고딕"/>
            </a:endParaRPr>
          </a:p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en-US" altLang="ko-KR" sz="5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</a:t>
            </a:r>
          </a:p>
          <a:p>
            <a:pPr marL="222250" lvl="0" indent="-222250" algn="just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buBlip>
                <a:blip r:embed="rId5"/>
              </a:buBlip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ko-KR" altLang="en-US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본 연구는 </a:t>
            </a:r>
            <a:r>
              <a:rPr lang="en-US" altLang="ko-KR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맑은 고딕"/>
              </a:rPr>
              <a:t>PMO</a:t>
            </a:r>
            <a:r>
              <a:rPr lang="ko-KR" altLang="en-US" sz="1400" b="1" kern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 도입의 동기부여 및 학문적 이론 발</a:t>
            </a:r>
            <a:r>
              <a:rPr lang="ko-KR" altLang="en-US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전에 기여할 수 있으며</a:t>
            </a:r>
            <a:r>
              <a:rPr lang="en-US" altLang="ko-KR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, </a:t>
            </a:r>
            <a:r>
              <a:rPr lang="ko-KR" altLang="en-US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맑은 고딕"/>
              </a:rPr>
              <a:t>건설엔지니어링 </a:t>
            </a:r>
            <a:r>
              <a:rPr lang="ko-KR" altLang="en-US" sz="1400" b="1" kern="0" spc="-2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uFillTx/>
                <a:latin typeface="맑은 고딕"/>
              </a:rPr>
              <a:t>기업의 전략적 목표 달성과 프로젝트 관리에 대한 통찰력을 제공할 수 있는 기초를 마련하였다는 점에 의의가 있음 </a:t>
            </a:r>
            <a:endParaRPr lang="en-US" altLang="ko-KR" sz="1400" b="1" kern="0" spc="-20" dirty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uFillTx/>
              <a:latin typeface="맑은 고딕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18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9981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V.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결론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66171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윤여정\Desktop\아이콘\building\그림1 (2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168053" y="1213002"/>
            <a:ext cx="1438747" cy="905550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81494" y="598928"/>
            <a:ext cx="8928000" cy="366767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2.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연구의 시사점</a:t>
            </a:r>
            <a:endParaRPr lang="en-US" altLang="ko-KR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1" name="그룹 11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6" name="오각형 12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7" name="오각형 13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tx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tx1"/>
                </a:solidFill>
                <a:uFillTx/>
                <a:latin typeface="맑은 고딕"/>
              </a:endParaRPr>
            </a:p>
          </p:txBody>
        </p:sp>
        <p:sp>
          <p:nvSpPr>
            <p:cNvPr id="8" name="오각형 1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9" name="오각형 1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0" name="오각형 1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13" name="한쪽 모서리가 잘린 사각형 6"/>
          <p:cNvSpPr/>
          <p:nvPr/>
        </p:nvSpPr>
        <p:spPr>
          <a:xfrm>
            <a:off x="481494" y="1546979"/>
            <a:ext cx="1920239" cy="403780"/>
          </a:xfrm>
          <a:custGeom>
            <a:avLst/>
            <a:gdLst>
              <a:gd name="connsiteX0" fmla="*/ 0 w 2232248"/>
              <a:gd name="connsiteY0" fmla="*/ 0 h 504056"/>
              <a:gd name="connsiteX1" fmla="*/ 1980598 w 2232248"/>
              <a:gd name="connsiteY1" fmla="*/ 0 h 504056"/>
              <a:gd name="connsiteX2" fmla="*/ 2232248 w 2232248"/>
              <a:gd name="connsiteY2" fmla="*/ 251650 h 504056"/>
              <a:gd name="connsiteX3" fmla="*/ 2232248 w 2232248"/>
              <a:gd name="connsiteY3" fmla="*/ 504056 h 504056"/>
              <a:gd name="connsiteX4" fmla="*/ 0 w 2232248"/>
              <a:gd name="connsiteY4" fmla="*/ 504056 h 504056"/>
              <a:gd name="connsiteX5" fmla="*/ 0 w 2232248"/>
              <a:gd name="connsiteY5" fmla="*/ 0 h 504056"/>
              <a:gd name="connsiteX0" fmla="*/ 0 w 2232248"/>
              <a:gd name="connsiteY0" fmla="*/ 0 h 504056"/>
              <a:gd name="connsiteX1" fmla="*/ 1980598 w 2232248"/>
              <a:gd name="connsiteY1" fmla="*/ 0 h 504056"/>
              <a:gd name="connsiteX2" fmla="*/ 2232248 w 2232248"/>
              <a:gd name="connsiteY2" fmla="*/ 504056 h 504056"/>
              <a:gd name="connsiteX3" fmla="*/ 0 w 2232248"/>
              <a:gd name="connsiteY3" fmla="*/ 504056 h 504056"/>
              <a:gd name="connsiteX4" fmla="*/ 0 w 2232248"/>
              <a:gd name="connsiteY4" fmla="*/ 0 h 504056"/>
              <a:gd name="connsiteX0" fmla="*/ 0 w 2377028"/>
              <a:gd name="connsiteY0" fmla="*/ 0 h 504056"/>
              <a:gd name="connsiteX1" fmla="*/ 1980598 w 2377028"/>
              <a:gd name="connsiteY1" fmla="*/ 0 h 504056"/>
              <a:gd name="connsiteX2" fmla="*/ 2377028 w 2377028"/>
              <a:gd name="connsiteY2" fmla="*/ 504056 h 504056"/>
              <a:gd name="connsiteX3" fmla="*/ 0 w 2377028"/>
              <a:gd name="connsiteY3" fmla="*/ 504056 h 504056"/>
              <a:gd name="connsiteX4" fmla="*/ 0 w 2377028"/>
              <a:gd name="connsiteY4" fmla="*/ 0 h 504056"/>
              <a:gd name="connsiteX0" fmla="*/ 0 w 2267893"/>
              <a:gd name="connsiteY0" fmla="*/ 0 h 513751"/>
              <a:gd name="connsiteX1" fmla="*/ 1980598 w 2267893"/>
              <a:gd name="connsiteY1" fmla="*/ 0 h 513751"/>
              <a:gd name="connsiteX2" fmla="*/ 2267893 w 2267893"/>
              <a:gd name="connsiteY2" fmla="*/ 513751 h 513751"/>
              <a:gd name="connsiteX3" fmla="*/ 0 w 2267893"/>
              <a:gd name="connsiteY3" fmla="*/ 504056 h 513751"/>
              <a:gd name="connsiteX4" fmla="*/ 0 w 2267893"/>
              <a:gd name="connsiteY4" fmla="*/ 0 h 513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7893" h="513751">
                <a:moveTo>
                  <a:pt x="0" y="0"/>
                </a:moveTo>
                <a:lnTo>
                  <a:pt x="1980598" y="0"/>
                </a:lnTo>
                <a:lnTo>
                  <a:pt x="2267893" y="513751"/>
                </a:lnTo>
                <a:lnTo>
                  <a:pt x="0" y="504056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>
              <a:duotone>
                <a:prstClr val="black"/>
                <a:srgbClr val="00B050">
                  <a:tint val="45000"/>
                  <a:satMod val="400000"/>
                </a:srgbClr>
              </a:duotone>
            </a:blip>
            <a:srcRect/>
            <a:tile tx="0" ty="0" sx="100000" sy="100000" flip="none" algn="tl"/>
          </a:blipFill>
          <a:ln w="222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216000" bIns="0" anchor="ctr">
            <a:scene3d>
              <a:camera prst="orthographicFront"/>
              <a:lightRig rig="threePt" dir="t"/>
            </a:scene3d>
            <a:sp3d>
              <a:bevelT w="1270" h="6350"/>
              <a:contourClr>
                <a:schemeClr val="tx1"/>
              </a:contourClr>
            </a:sp3d>
          </a:bodyPr>
          <a:lstStyle/>
          <a:p>
            <a:pPr algn="ctr" fontAlgn="base" latinLnBrk="0">
              <a:spcBef>
                <a:spcPct val="0"/>
              </a:spcBef>
              <a:spcAft>
                <a:spcPct val="0"/>
              </a:spcAft>
              <a:buClr>
                <a:prstClr val="black"/>
              </a:buClr>
              <a:buSzPct val="100000"/>
            </a:pPr>
            <a:r>
              <a:rPr lang="ko-KR" altLang="en-US" sz="1600" b="1">
                <a:ln>
                  <a:solidFill>
                    <a:schemeClr val="bg1">
                      <a:lumMod val="65000"/>
                      <a:alpha val="0"/>
                    </a:schemeClr>
                  </a:solidFill>
                </a:ln>
                <a:solidFill>
                  <a:schemeClr val="bg1"/>
                </a:solidFill>
                <a:uFillTx/>
                <a:latin typeface="+mn-ea"/>
              </a:rPr>
              <a:t>실무적 시사점</a:t>
            </a:r>
          </a:p>
        </p:txBody>
      </p:sp>
      <p:sp>
        <p:nvSpPr>
          <p:cNvPr id="15" name="직사각형 48"/>
          <p:cNvSpPr/>
          <p:nvPr/>
        </p:nvSpPr>
        <p:spPr bwMode="auto">
          <a:xfrm>
            <a:off x="933128" y="2118552"/>
            <a:ext cx="8476366" cy="273921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2250" indent="-222250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buBlip>
                <a:blip r:embed="rId5"/>
              </a:buBlip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en-US" altLang="ko-KR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PMO </a:t>
            </a:r>
            <a:r>
              <a:rPr lang="ko-KR" altLang="en-US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역할이 프로젝트 성과에 미치는 영향의 검증 결과는 건설엔지니어링 기업의 프로젝트 관리 방법론에 대한 통찰력을 제공</a:t>
            </a:r>
            <a:endParaRPr lang="en-US" altLang="ko-KR" sz="1400" b="1" kern="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uFillTx/>
              <a:latin typeface="+mn-ea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en-US" altLang="ko-KR" sz="5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 </a:t>
            </a:r>
          </a:p>
          <a:p>
            <a:pPr marL="222250" indent="-222250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buBlip>
                <a:blip r:embed="rId5"/>
              </a:buBlip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ko-KR" altLang="en-US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인적자원 역량의 중요성을 제공함으로써 기업이 전략적 목표를 달성하고 시장에서 </a:t>
            </a:r>
            <a:r>
              <a:rPr lang="ko-KR" altLang="en-US" sz="1400" b="1" kern="0" spc="-3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경쟁우위를 확보하는데 실무적으로 목표 삼을 수 있는 실증적 근거를 마련하였음에 실무적 의의가 있음</a:t>
            </a:r>
            <a:endParaRPr lang="en-US" altLang="ko-KR" sz="1400" b="1" kern="0" spc="-3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uFillTx/>
              <a:latin typeface="+mn-ea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en-US" altLang="ko-KR" sz="5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 </a:t>
            </a:r>
          </a:p>
          <a:p>
            <a:pPr marL="222250" indent="-222250" algn="just" fontAlgn="base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SzPct val="90000"/>
              <a:buBlip>
                <a:blip r:embed="rId5"/>
              </a:buBlip>
              <a:tabLst>
                <a:tab pos="365125" algn="l"/>
                <a:tab pos="368300" algn="l"/>
                <a:tab pos="731838" algn="l"/>
                <a:tab pos="736600" algn="l"/>
                <a:tab pos="1096963" algn="l"/>
                <a:tab pos="1104900" algn="l"/>
                <a:tab pos="1463675" algn="l"/>
                <a:tab pos="1473200" algn="l"/>
                <a:tab pos="1828800" algn="l"/>
                <a:tab pos="1841500" algn="l"/>
                <a:tab pos="2193925" algn="l"/>
                <a:tab pos="2209800" algn="l"/>
                <a:tab pos="2560638" algn="l"/>
                <a:tab pos="2578100" algn="l"/>
                <a:tab pos="2925763" algn="l"/>
                <a:tab pos="2946400" algn="l"/>
                <a:tab pos="3292475" algn="l"/>
                <a:tab pos="3314700" algn="l"/>
                <a:tab pos="3657600" algn="l"/>
                <a:tab pos="3683000" algn="l"/>
                <a:tab pos="4022725" algn="l"/>
                <a:tab pos="4051300" algn="l"/>
                <a:tab pos="4389438" algn="l"/>
                <a:tab pos="4419600" algn="l"/>
                <a:tab pos="4754563" algn="l"/>
                <a:tab pos="4787900" algn="l"/>
                <a:tab pos="5121275" algn="l"/>
                <a:tab pos="5156200" algn="l"/>
                <a:tab pos="5486400" algn="l"/>
                <a:tab pos="5524500" algn="l"/>
                <a:tab pos="5851525" algn="l"/>
                <a:tab pos="5892800" algn="l"/>
              </a:tabLst>
              <a:defRPr>
                <a:uFillTx/>
              </a:defRPr>
            </a:pPr>
            <a:r>
              <a:rPr lang="en-US" altLang="ko-KR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PMO</a:t>
            </a:r>
            <a:r>
              <a:rPr lang="ko-KR" altLang="en-US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의 </a:t>
            </a:r>
            <a:r>
              <a:rPr lang="ko-KR" altLang="en-US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역할</a:t>
            </a:r>
            <a:r>
              <a:rPr lang="ko-KR" altLang="en-US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이 다수의 프로젝트를 수행하고 관리해야 하는 기업에 전략적 조직으로 효과가 있는지 실증적으로 증명하여</a:t>
            </a:r>
            <a:r>
              <a:rPr lang="en-US" altLang="ko-KR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, </a:t>
            </a:r>
            <a:r>
              <a:rPr lang="ko-KR" altLang="en-US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실무적으로 건설엔지니어링 산업에서의 </a:t>
            </a:r>
            <a:r>
              <a:rPr lang="en-US" altLang="ko-KR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PMO</a:t>
            </a:r>
            <a:r>
              <a:rPr lang="ko-KR" altLang="en-US" sz="1400" b="1" kern="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n-ea"/>
              </a:rPr>
              <a:t> 도입이 필요하다는 점을 알리는 기회를 마련하였다는 점에서 실무적 의의가 있음</a:t>
            </a:r>
            <a:endParaRPr lang="en-US" altLang="ko-KR" sz="1400" b="1" kern="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uFillTx/>
              <a:latin typeface="+mn-ea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9" name="그림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20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99815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V.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결론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68503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446575" y="1173408"/>
            <a:ext cx="9053025" cy="384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 algn="just" fontAlgn="base">
              <a:lnSpc>
                <a:spcPct val="16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altLang="ko-KR" sz="1100" b="1" kern="0" dirty="0">
                <a:solidFill>
                  <a:srgbClr val="000000"/>
                </a:solidFill>
                <a:uFillTx/>
                <a:latin typeface="+mj-ea"/>
                <a:ea typeface="+mj-ea"/>
              </a:rPr>
              <a:t>1. </a:t>
            </a:r>
            <a:r>
              <a:rPr lang="ko-KR" altLang="en-US" sz="1100" b="1" kern="0" dirty="0">
                <a:solidFill>
                  <a:srgbClr val="000000"/>
                </a:solidFill>
                <a:uFillTx/>
                <a:latin typeface="+mj-ea"/>
                <a:ea typeface="+mj-ea"/>
              </a:rPr>
              <a:t>국내 문헌 </a:t>
            </a:r>
            <a:endParaRPr lang="en-US" altLang="ko-KR" sz="1100" b="1" kern="0" dirty="0">
              <a:solidFill>
                <a:srgbClr val="000000"/>
              </a:solidFill>
              <a:uFillTx/>
              <a:latin typeface="+mj-ea"/>
              <a:ea typeface="+mj-ea"/>
            </a:endParaRPr>
          </a:p>
          <a:p>
            <a:pPr marL="263525" indent="-263525" algn="just" fontAlgn="base">
              <a:lnSpc>
                <a:spcPct val="160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김영대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이진아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&amp;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오민정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 (2020). AHP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를 활용한 프로젝트 팀 구성원의 개인역량 상대적 중요도 연구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 </a:t>
            </a:r>
            <a:r>
              <a:rPr lang="ko-KR" altLang="en-US" sz="1100" i="1" kern="0" dirty="0">
                <a:solidFill>
                  <a:srgbClr val="000000"/>
                </a:solidFill>
                <a:latin typeface="+mj-ea"/>
                <a:ea typeface="+mj-ea"/>
              </a:rPr>
              <a:t>산업경영시스템학회지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43, 216-227.</a:t>
            </a:r>
            <a:endParaRPr lang="ko-KR" altLang="en-US" sz="1100" kern="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263525" indent="-263525" algn="just" fontAlgn="base">
              <a:lnSpc>
                <a:spcPct val="160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1100" kern="0" dirty="0" err="1">
                <a:solidFill>
                  <a:srgbClr val="000000"/>
                </a:solidFill>
                <a:latin typeface="+mj-ea"/>
                <a:ea typeface="+mj-ea"/>
              </a:rPr>
              <a:t>손권일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(2014). “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프로젝트 발주관리자 개인역량이 프로젝트 성과에 미치는 요인에 관한 연구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.” </a:t>
            </a:r>
            <a:r>
              <a:rPr lang="ko-KR" altLang="en-US" sz="1100" i="1" kern="0" dirty="0">
                <a:solidFill>
                  <a:srgbClr val="000000"/>
                </a:solidFill>
                <a:latin typeface="+mj-ea"/>
                <a:ea typeface="+mj-ea"/>
              </a:rPr>
              <a:t>박사학위논문</a:t>
            </a:r>
            <a:r>
              <a:rPr lang="en-US" altLang="ko-KR" sz="1100" i="1" kern="0" dirty="0">
                <a:solidFill>
                  <a:srgbClr val="000000"/>
                </a:solidFill>
                <a:latin typeface="+mj-ea"/>
                <a:ea typeface="+mj-ea"/>
              </a:rPr>
              <a:t>. </a:t>
            </a:r>
            <a:r>
              <a:rPr lang="ko-KR" altLang="en-US" sz="1100" i="1" kern="0" dirty="0">
                <a:solidFill>
                  <a:srgbClr val="000000"/>
                </a:solidFill>
                <a:latin typeface="+mj-ea"/>
                <a:ea typeface="+mj-ea"/>
              </a:rPr>
              <a:t>한양대학교 대학원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endParaRPr lang="ko-KR" altLang="en-US" sz="1100" kern="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263525" indent="-263525" algn="just" fontAlgn="base">
              <a:lnSpc>
                <a:spcPct val="160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손권일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kern="0" dirty="0" err="1">
                <a:solidFill>
                  <a:srgbClr val="000000"/>
                </a:solidFill>
                <a:latin typeface="+mj-ea"/>
                <a:ea typeface="+mj-ea"/>
              </a:rPr>
              <a:t>이아연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&amp;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박소현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 (2017).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프로젝트 발주담당자 개인역량이 프로젝트 성과에 미치는 요인에 관한 연구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 </a:t>
            </a:r>
            <a:r>
              <a:rPr lang="ko-KR" altLang="en-US" sz="1100" i="1" kern="0" dirty="0">
                <a:solidFill>
                  <a:srgbClr val="000000"/>
                </a:solidFill>
                <a:latin typeface="+mj-ea"/>
                <a:ea typeface="+mj-ea"/>
              </a:rPr>
              <a:t>글로벌경영학회지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14, 171-194. </a:t>
            </a:r>
            <a:endParaRPr lang="ko-KR" altLang="en-US" sz="1100" kern="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263525" indent="-263525" algn="just" fontAlgn="base">
              <a:lnSpc>
                <a:spcPct val="160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오민정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오석현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&amp;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김승철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 (2018).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프로젝트 관리 전문조직 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(PMO)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과 프로젝트 포트폴리오 성공과의 관계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경영진 지원의 조절효과 및 프로젝트 포트폴리오 관리 품질의 매개효과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 </a:t>
            </a:r>
            <a:r>
              <a:rPr lang="ko-KR" altLang="en-US" sz="1100" i="1" kern="0" dirty="0">
                <a:solidFill>
                  <a:srgbClr val="000000"/>
                </a:solidFill>
                <a:latin typeface="+mj-ea"/>
                <a:ea typeface="+mj-ea"/>
              </a:rPr>
              <a:t>한국생산관리학회지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29(3).</a:t>
            </a:r>
          </a:p>
          <a:p>
            <a:pPr marL="263525" indent="-263525" algn="just" fontAlgn="base">
              <a:lnSpc>
                <a:spcPct val="160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1100" kern="0" dirty="0" err="1">
                <a:solidFill>
                  <a:srgbClr val="000000"/>
                </a:solidFill>
                <a:latin typeface="+mj-ea"/>
                <a:ea typeface="+mj-ea"/>
              </a:rPr>
              <a:t>이성몽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(2013). “PMO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서비스와 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PMO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역량이 프로젝트 성과에 미치는 영향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.” </a:t>
            </a:r>
            <a:r>
              <a:rPr lang="ko-KR" altLang="en-US" sz="1100" i="1" kern="0" dirty="0">
                <a:solidFill>
                  <a:srgbClr val="000000"/>
                </a:solidFill>
                <a:latin typeface="+mj-ea"/>
                <a:ea typeface="+mj-ea"/>
              </a:rPr>
              <a:t>박사학위논문</a:t>
            </a:r>
            <a:r>
              <a:rPr lang="en-US" altLang="ko-KR" sz="1100" i="1" kern="0" dirty="0">
                <a:solidFill>
                  <a:srgbClr val="000000"/>
                </a:solidFill>
                <a:latin typeface="+mj-ea"/>
                <a:ea typeface="+mj-ea"/>
              </a:rPr>
              <a:t>. </a:t>
            </a:r>
            <a:r>
              <a:rPr lang="ko-KR" altLang="en-US" sz="1100" i="1" kern="0" dirty="0">
                <a:solidFill>
                  <a:srgbClr val="000000"/>
                </a:solidFill>
                <a:latin typeface="+mj-ea"/>
                <a:ea typeface="+mj-ea"/>
              </a:rPr>
              <a:t>국민대학교 대학원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</a:p>
          <a:p>
            <a:pPr marL="263525" indent="-263525" algn="just" fontAlgn="base">
              <a:lnSpc>
                <a:spcPct val="160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1100" kern="0" dirty="0" err="1">
                <a:solidFill>
                  <a:srgbClr val="000000"/>
                </a:solidFill>
                <a:latin typeface="+mj-ea"/>
                <a:ea typeface="+mj-ea"/>
              </a:rPr>
              <a:t>이설빈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부제만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&amp;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김승철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 (2016).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프로젝트 관리자의 리더십이 참여자 개인 역량과 프로젝트 성과에 미치는 영향에 관한 연구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 </a:t>
            </a:r>
            <a:r>
              <a:rPr lang="ko-KR" altLang="en-US" sz="1100" i="1" kern="0" dirty="0">
                <a:solidFill>
                  <a:srgbClr val="000000"/>
                </a:solidFill>
                <a:latin typeface="+mj-ea"/>
                <a:ea typeface="+mj-ea"/>
              </a:rPr>
              <a:t>벤처창업연구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11(5), 175-188.</a:t>
            </a:r>
            <a:endParaRPr lang="ko-KR" altLang="en-US" sz="1100" kern="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263525" indent="-263525" algn="just" fontAlgn="base">
              <a:lnSpc>
                <a:spcPct val="160000"/>
              </a:lnSpc>
              <a:spcBef>
                <a:spcPts val="300"/>
              </a:spcBef>
              <a:spcAft>
                <a:spcPts val="300"/>
              </a:spcAft>
            </a:pP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이형락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유정호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&amp;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이슬기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 (2011). </a:t>
            </a:r>
            <a:r>
              <a:rPr lang="ko-KR" altLang="en-US" sz="1100" kern="0" dirty="0">
                <a:solidFill>
                  <a:srgbClr val="000000"/>
                </a:solidFill>
                <a:latin typeface="+mj-ea"/>
                <a:ea typeface="+mj-ea"/>
              </a:rPr>
              <a:t>성공적인 프로젝트 수행을 위한 건설사업관리자의 개인역량모델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. </a:t>
            </a:r>
            <a:r>
              <a:rPr lang="ko-KR" altLang="en-US" sz="1100" i="1" kern="0" dirty="0">
                <a:solidFill>
                  <a:srgbClr val="000000"/>
                </a:solidFill>
                <a:latin typeface="+mj-ea"/>
                <a:ea typeface="+mj-ea"/>
              </a:rPr>
              <a:t>대한건축학회 논문집</a:t>
            </a:r>
            <a:r>
              <a:rPr lang="en-US" altLang="ko-KR" sz="1100" i="1" kern="0" dirty="0">
                <a:solidFill>
                  <a:srgbClr val="000000"/>
                </a:solidFill>
                <a:latin typeface="+mj-ea"/>
                <a:ea typeface="+mj-ea"/>
              </a:rPr>
              <a:t>-</a:t>
            </a:r>
            <a:r>
              <a:rPr lang="ko-KR" altLang="en-US" sz="1100" i="1" kern="0" dirty="0" err="1">
                <a:solidFill>
                  <a:srgbClr val="000000"/>
                </a:solidFill>
                <a:latin typeface="+mj-ea"/>
                <a:ea typeface="+mj-ea"/>
              </a:rPr>
              <a:t>구조계</a:t>
            </a:r>
            <a:r>
              <a:rPr lang="en-US" altLang="ko-KR" sz="1100" kern="0" dirty="0">
                <a:solidFill>
                  <a:srgbClr val="000000"/>
                </a:solidFill>
                <a:latin typeface="+mj-ea"/>
                <a:ea typeface="+mj-ea"/>
              </a:rPr>
              <a:t>, 27(8), 139-146.</a:t>
            </a:r>
            <a:endParaRPr lang="ko-KR" altLang="en-US" sz="1100" kern="0" spc="0" dirty="0">
              <a:solidFill>
                <a:srgbClr val="000000"/>
              </a:solidFill>
              <a:effectLst/>
              <a:uFillTx/>
              <a:latin typeface="+mj-ea"/>
              <a:ea typeface="+mj-ea"/>
            </a:endParaRPr>
          </a:p>
        </p:txBody>
      </p:sp>
      <p:sp>
        <p:nvSpPr>
          <p:cNvPr id="4" name="TextBox 2"/>
          <p:cNvSpPr/>
          <p:nvPr/>
        </p:nvSpPr>
        <p:spPr>
          <a:xfrm>
            <a:off x="446575" y="656858"/>
            <a:ext cx="311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맑은 고딕"/>
              </a:rPr>
              <a:t>Ⅵ</a:t>
            </a:r>
            <a:r>
              <a:rPr lang="en-US" altLang="ko-KR" b="1" dirty="0">
                <a:latin typeface="맑은 고딕" pitchFamily="50" charset="-127"/>
              </a:rPr>
              <a:t>. </a:t>
            </a:r>
            <a:r>
              <a:rPr lang="en-US" altLang="ko-KR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Appendix A.   </a:t>
            </a:r>
            <a:r>
              <a:rPr lang="ko-KR" altLang="en-US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</a:rPr>
              <a:t>참고문헌</a:t>
            </a:r>
          </a:p>
        </p:txBody>
      </p:sp>
    </p:spTree>
    <p:extLst>
      <p:ext uri="{BB962C8B-B14F-4D97-AF65-F5344CB8AC3E}">
        <p14:creationId xmlns:p14="http://schemas.microsoft.com/office/powerpoint/2010/main" val="25386669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/>
          <p:nvPr/>
        </p:nvSpPr>
        <p:spPr>
          <a:xfrm>
            <a:off x="446575" y="656858"/>
            <a:ext cx="311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latin typeface="맑은 고딕"/>
              </a:rPr>
              <a:t>Ⅵ</a:t>
            </a:r>
            <a:r>
              <a:rPr lang="en-US" altLang="ko-KR" b="1" dirty="0">
                <a:latin typeface="맑은 고딕" pitchFamily="50" charset="-127"/>
              </a:rPr>
              <a:t>. </a:t>
            </a:r>
            <a:r>
              <a:rPr lang="en-US" altLang="ko-KR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  <a:sym typeface="맑은 고딕"/>
              </a:rPr>
              <a:t>Appendix .   </a:t>
            </a:r>
            <a:r>
              <a:rPr lang="ko-KR" altLang="en-US" b="1" spc="-15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4F81BD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uFillTx/>
                <a:latin typeface="맑은 고딕"/>
              </a:rPr>
              <a:t>참고문헌</a:t>
            </a:r>
          </a:p>
        </p:txBody>
      </p:sp>
      <p:sp>
        <p:nvSpPr>
          <p:cNvPr id="4" name="직사각형 2"/>
          <p:cNvSpPr/>
          <p:nvPr/>
        </p:nvSpPr>
        <p:spPr>
          <a:xfrm>
            <a:off x="446575" y="1304021"/>
            <a:ext cx="9053025" cy="536601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b="1" kern="0" dirty="0">
                <a:solidFill>
                  <a:srgbClr val="000000"/>
                </a:solidFill>
                <a:uFillTx/>
                <a:latin typeface="+mj-ea"/>
                <a:ea typeface="+mj-ea"/>
              </a:rPr>
              <a:t>2. </a:t>
            </a:r>
            <a:r>
              <a:rPr lang="ko-KR" altLang="en-US" sz="1100" b="1" kern="0" dirty="0">
                <a:solidFill>
                  <a:srgbClr val="000000"/>
                </a:solidFill>
                <a:uFillTx/>
                <a:latin typeface="+mj-ea"/>
                <a:ea typeface="+mj-ea"/>
              </a:rPr>
              <a:t>해외문헌</a:t>
            </a:r>
            <a:endParaRPr lang="en-US" altLang="ko-KR" sz="1100" b="1" kern="0" dirty="0">
              <a:solidFill>
                <a:srgbClr val="000000"/>
              </a:solidFill>
              <a:uFillTx/>
              <a:latin typeface="+mj-ea"/>
              <a:ea typeface="+mj-ea"/>
            </a:endParaRP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Aubry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M., Müller, R., Hobbs, B. &amp; </a:t>
            </a: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Blomquist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T., 2010. Project management offices in transition</a:t>
            </a:r>
            <a:r>
              <a:rPr lang="en-US" altLang="ko-KR" sz="1100" i="1" kern="0" dirty="0">
                <a:solidFill>
                  <a:srgbClr val="000000"/>
                </a:solidFill>
                <a:latin typeface="+mn-ea"/>
              </a:rPr>
              <a:t>. International Journal of Project Management. 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28, 766–778.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Aubry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M., Hobbs, B., Müller, R., &amp; </a:t>
            </a: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Blomquist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T. (2010). Identifying forces driving PMO changes. </a:t>
            </a:r>
            <a:r>
              <a:rPr lang="en-US" altLang="ko-KR" sz="1100" i="1" kern="0" dirty="0">
                <a:solidFill>
                  <a:srgbClr val="000000"/>
                </a:solidFill>
                <a:latin typeface="+mn-ea"/>
              </a:rPr>
              <a:t>Project Management Journal, 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41(4), 30-45.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Aubry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M., Hobbs, B., Müller, R. and </a:t>
            </a: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Blomquist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T.(2010b), “Identifying forces driving PMO changes</a:t>
            </a:r>
            <a:r>
              <a:rPr lang="en-US" altLang="ko-KR" sz="1100" i="1" kern="0" dirty="0">
                <a:solidFill>
                  <a:srgbClr val="000000"/>
                </a:solidFill>
                <a:latin typeface="+mn-ea"/>
              </a:rPr>
              <a:t>”, Project Management Journal, 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Vol. 41, No. 4, pp.30-45.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Bryde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D. J. (2003). Modelling project management performance</a:t>
            </a:r>
            <a:r>
              <a:rPr lang="en-US" altLang="ko-KR" sz="1100" i="1" kern="0" dirty="0">
                <a:solidFill>
                  <a:srgbClr val="000000"/>
                </a:solidFill>
                <a:latin typeface="+mn-ea"/>
              </a:rPr>
              <a:t>. International Journal of Quality &amp; Reliability Management.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Dai, C. X., &amp; Wells, W. G. (2004). An exploration of project management office features and their relationship to project performance. </a:t>
            </a:r>
            <a:r>
              <a:rPr lang="en-US" altLang="ko-KR" sz="1100" i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International Journal of Project Management, </a:t>
            </a:r>
            <a:r>
              <a:rPr lang="en-US" altLang="ko-KR" sz="11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22(7), 523-532.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Desouza</a:t>
            </a:r>
            <a:r>
              <a:rPr lang="en-US" altLang="ko-KR" sz="11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K. C., &amp; </a:t>
            </a:r>
            <a:r>
              <a:rPr lang="en-US" altLang="ko-KR" sz="11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Evaristo</a:t>
            </a:r>
            <a:r>
              <a:rPr lang="en-US" altLang="ko-KR" sz="11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J. R. (2006). Project management offices: A case of knowledge-based archetypes. </a:t>
            </a:r>
            <a:r>
              <a:rPr lang="en-US" altLang="ko-KR" sz="1100" i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International Journal of Information Management, </a:t>
            </a:r>
            <a:r>
              <a:rPr lang="en-US" altLang="ko-KR" sz="11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26(5), 414-423.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Din, S., Abd-Hamid, Z., &amp; </a:t>
            </a:r>
            <a:r>
              <a:rPr lang="en-US" altLang="ko-KR" sz="1100" kern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Bryde</a:t>
            </a:r>
            <a:r>
              <a:rPr lang="en-US" altLang="ko-KR" sz="11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D. J. (2011). ISO 9000 certification and construction project performance: The Malaysian experience. </a:t>
            </a:r>
            <a:r>
              <a:rPr lang="en-US" altLang="ko-KR" sz="1100" i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International Journal of Project Management</a:t>
            </a:r>
            <a:r>
              <a:rPr lang="en-US" altLang="ko-KR" sz="11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29(8), 1044-1056.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Hill, Gerard, M., 2004. Evolving the Project Management Office: A Complex Competency Continuum. </a:t>
            </a:r>
            <a:r>
              <a:rPr lang="en-US" altLang="ko-KR" sz="1100" i="1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Information Systems Management. </a:t>
            </a:r>
            <a:r>
              <a:rPr lang="en-US" altLang="ko-KR" sz="11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21(4), 45-51.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Hobbs, B., &amp; </a:t>
            </a: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Aubry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M. (2007). A multi-phase research program investigating project management offices (PMOs): the results of phase 1</a:t>
            </a:r>
            <a:r>
              <a:rPr lang="en-US" altLang="ko-KR" sz="1100" i="1" kern="0" dirty="0">
                <a:solidFill>
                  <a:srgbClr val="000000"/>
                </a:solidFill>
                <a:latin typeface="+mn-ea"/>
              </a:rPr>
              <a:t>. Project management journal, 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38(1), 74-86.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Ingle, P. V., &amp; Mahesh, G. (2020). Construction project performance areas for Indian construction projects. </a:t>
            </a:r>
            <a:r>
              <a:rPr lang="en-US" altLang="ko-KR" sz="1100" i="1" kern="0" dirty="0">
                <a:solidFill>
                  <a:srgbClr val="000000"/>
                </a:solidFill>
                <a:latin typeface="+mn-ea"/>
              </a:rPr>
              <a:t>International Journal of Construction Management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1-12.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>
                <a:latin typeface="+mn-ea"/>
              </a:rPr>
              <a:t>Kerzner, H. (2003). Advanced project management: Best practices on implementation. John Wiley &amp; Sons.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Mir, F. A., &amp; </a:t>
            </a: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Pinnington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A. H. (2014). Exploring the value of project management: linking project management performance and project success</a:t>
            </a:r>
            <a:r>
              <a:rPr lang="en-US" altLang="ko-KR" sz="1100" i="1" kern="0" dirty="0">
                <a:solidFill>
                  <a:srgbClr val="000000"/>
                </a:solidFill>
                <a:latin typeface="+mn-ea"/>
              </a:rPr>
              <a:t>. International journal of project management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32(2), 202-217.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Popaitoon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S., &amp; </a:t>
            </a:r>
            <a:r>
              <a:rPr lang="en-US" altLang="ko-KR" sz="1100" kern="0" dirty="0" err="1">
                <a:solidFill>
                  <a:srgbClr val="000000"/>
                </a:solidFill>
                <a:latin typeface="+mn-ea"/>
              </a:rPr>
              <a:t>Siengthai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, S. (2014). The moderating effect of human resource management practices on the relationship between knowledge absorptive capacity and project performance in project-oriented companies. </a:t>
            </a:r>
            <a:r>
              <a:rPr lang="en-US" altLang="ko-KR" sz="1100" i="1" kern="0" dirty="0">
                <a:solidFill>
                  <a:srgbClr val="000000"/>
                </a:solidFill>
                <a:latin typeface="+mn-ea"/>
              </a:rPr>
              <a:t>International Journal of Project Management, </a:t>
            </a:r>
            <a:r>
              <a:rPr lang="en-US" altLang="ko-KR" sz="1100" kern="0" dirty="0">
                <a:solidFill>
                  <a:srgbClr val="000000"/>
                </a:solidFill>
                <a:latin typeface="+mn-ea"/>
              </a:rPr>
              <a:t>32(6), 908-920.</a:t>
            </a: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endParaRPr lang="en-US" altLang="ko-KR" sz="1100" kern="0" dirty="0">
              <a:solidFill>
                <a:srgbClr val="000000"/>
              </a:solidFill>
              <a:latin typeface="+mn-ea"/>
            </a:endParaRP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endParaRPr lang="en-US" altLang="ko-KR" sz="1100" kern="0" dirty="0">
              <a:latin typeface="+mn-ea"/>
            </a:endParaRP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endParaRPr lang="en-US" altLang="ko-KR" sz="1100" kern="0" dirty="0">
              <a:solidFill>
                <a:srgbClr val="000000"/>
              </a:solidFill>
              <a:latin typeface="+mn-ea"/>
            </a:endParaRP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endParaRPr lang="en-US" altLang="ko-KR" sz="11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endParaRPr lang="en-US" altLang="ko-KR" sz="11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endParaRPr lang="en-US" altLang="ko-KR" sz="1100" i="1" kern="0" dirty="0">
              <a:solidFill>
                <a:srgbClr val="000000"/>
              </a:solidFill>
              <a:latin typeface="+mn-ea"/>
            </a:endParaRPr>
          </a:p>
          <a:p>
            <a:pPr marL="365125" indent="-365125" algn="just" fontAlgn="base">
              <a:spcBef>
                <a:spcPts val="300"/>
              </a:spcBef>
              <a:spcAft>
                <a:spcPts val="300"/>
              </a:spcAft>
            </a:pPr>
            <a:endParaRPr lang="ko-KR" altLang="en-US" sz="1100" kern="0" spc="0" dirty="0">
              <a:solidFill>
                <a:srgbClr val="000000"/>
              </a:solidFill>
              <a:effectLst/>
              <a:uFillTx/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>
          <a:xfrm>
            <a:off x="4307840" y="1850598"/>
            <a:ext cx="5598159" cy="1470025"/>
          </a:xfrm>
          <a:prstGeom prst="rect">
            <a:avLst/>
          </a:prstGeom>
        </p:spPr>
        <p:txBody>
          <a:bodyPr lIns="91440" tIns="45720" rIns="91440" bIns="45720" anchor="ctr"/>
          <a:lstStyle>
            <a:lvl1pPr algn="r" defTabSz="914400" latinLnBrk="1">
              <a:lnSpc>
                <a:spcPct val="90000"/>
              </a:lnSpc>
              <a:spcBef>
                <a:spcPct val="0"/>
              </a:spcBef>
              <a:buClr>
                <a:srgbClr val="EC6B14"/>
              </a:buClr>
              <a:buFont typeface="Marlett"/>
              <a:buNone/>
              <a:defRPr sz="2800" b="0" kern="1200">
                <a:solidFill>
                  <a:schemeClr val="bg1"/>
                </a:solidFill>
                <a:uFillTx/>
                <a:latin typeface="+mj-lt"/>
                <a:ea typeface="HY견고딕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ko-KR" altLang="en-US" sz="4400" dirty="0">
                <a:uFillTx/>
                <a:latin typeface="HY헤드라인M"/>
                <a:ea typeface="HY헤드라인M"/>
              </a:rPr>
              <a:t>감사합니다</a:t>
            </a:r>
            <a:r>
              <a:rPr lang="en-US" altLang="ko-KR" sz="4400" dirty="0">
                <a:uFillTx/>
                <a:latin typeface="HY헤드라인M"/>
                <a:ea typeface="HY헤드라인M"/>
              </a:rPr>
              <a:t>.</a:t>
            </a:r>
            <a:endParaRPr lang="ko-KR" altLang="en-US" sz="4400" dirty="0">
              <a:uFillTx/>
              <a:latin typeface="HY헤드라인M"/>
              <a:ea typeface="HY헤드라인M"/>
            </a:endParaRPr>
          </a:p>
        </p:txBody>
      </p:sp>
    </p:spTree>
    <p:extLst>
      <p:ext uri="{BB962C8B-B14F-4D97-AF65-F5344CB8AC3E}">
        <p14:creationId xmlns:p14="http://schemas.microsoft.com/office/powerpoint/2010/main" val="8356691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2273B895-849F-944C-8D70-1E93AB222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787" y="1628800"/>
            <a:ext cx="162242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20BCDA73-1852-CD40-B79E-F183B033A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488" y="404664"/>
            <a:ext cx="529320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r>
              <a:rPr lang="en-US" altLang="ko-KR" sz="2800" dirty="0">
                <a:latin typeface="돋움" pitchFamily="50" charset="-127"/>
                <a:ea typeface="돋움" pitchFamily="50" charset="-127"/>
              </a:rPr>
              <a:t>Question &amp; Answer</a:t>
            </a:r>
          </a:p>
        </p:txBody>
      </p:sp>
    </p:spTree>
    <p:extLst>
      <p:ext uri="{BB962C8B-B14F-4D97-AF65-F5344CB8AC3E}">
        <p14:creationId xmlns:p14="http://schemas.microsoft.com/office/powerpoint/2010/main" val="4136898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1413839" y="2245729"/>
            <a:ext cx="3881114" cy="3840956"/>
          </a:xfrm>
          <a:prstGeom prst="rightArrow">
            <a:avLst>
              <a:gd name="adj1" fmla="val 75556"/>
              <a:gd name="adj2" fmla="val 6527"/>
            </a:avLst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noAutofit/>
          </a:bodyPr>
          <a:lstStyle/>
          <a:p>
            <a:pPr marL="0" marR="0" lvl="0" indent="0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endParaRPr lang="ko-KR" altLang="en-US" sz="1050" b="0" i="0" u="none" kern="0" spc="0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맑은 고딕"/>
              <a:ea typeface="맑은 고딕"/>
              <a:sym typeface="맑은 고딕"/>
            </a:endParaRP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gray">
          <a:xfrm>
            <a:off x="491441" y="2166952"/>
            <a:ext cx="4454053" cy="3954203"/>
          </a:xfrm>
          <a:prstGeom prst="rect">
            <a:avLst/>
          </a:prstGeom>
          <a:solidFill>
            <a:sysClr val="window" lastClr="FFFFFF"/>
          </a:solidFill>
          <a:ln w="12700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488" tIns="79200" rIns="90488" bIns="79200" anchor="ctr">
            <a:noAutofit/>
          </a:bodyPr>
          <a:lstStyle/>
          <a:p>
            <a:pPr marL="265113" lvl="0" indent="-265113" defTabSz="762000" fontAlgn="base" latinLnBrk="0">
              <a:lnSpc>
                <a:spcPct val="150000"/>
              </a:lnSpc>
              <a:spcBef>
                <a:spcPct val="100000"/>
              </a:spcBef>
              <a:spcAft>
                <a:spcPct val="0"/>
              </a:spcAft>
              <a:buSzPct val="120000"/>
              <a:buFont typeface="Wingdings"/>
              <a:buChar char="§"/>
              <a:defRPr>
                <a:uFillTx/>
              </a:defRPr>
            </a:pP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프로젝트의 대형화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와 빠르게 변화하는 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글로벌 시장 환경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에 맞추어 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프로젝트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의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전문적인 관리</a:t>
            </a:r>
            <a:r>
              <a:rPr lang="ko-KR" altLang="en-US" sz="11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와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운영의 필요성이 대두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되고 있고 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침체된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건설엔지니어링 산업의 활성화 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및 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프로젝트 관리 역량 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증대로 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글로벌 시장 진출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을 위한 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역량확보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 위해 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</a:rPr>
              <a:t>프로젝트관리오피스</a:t>
            </a:r>
            <a:r>
              <a:rPr lang="en-US" altLang="ko-KR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</a:rPr>
              <a:t>(PMO)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</a:rPr>
              <a:t>의 역할이 필요함</a:t>
            </a:r>
            <a:r>
              <a:rPr lang="en-US" altLang="ko-KR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</a:t>
            </a:r>
            <a:endParaRPr lang="en-US" altLang="ko-KR" sz="1200" spc="-1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uFillTx/>
              <a:latin typeface="맑은 고딕"/>
              <a:ea typeface="맑은 고딕"/>
            </a:endParaRPr>
          </a:p>
          <a:p>
            <a:pPr marL="265113" lvl="0" indent="-265113" defTabSz="762000" fontAlgn="base" latinLnBrk="0">
              <a:lnSpc>
                <a:spcPct val="150000"/>
              </a:lnSpc>
              <a:spcBef>
                <a:spcPct val="100000"/>
              </a:spcBef>
              <a:spcAft>
                <a:spcPct val="0"/>
              </a:spcAft>
              <a:buSzPct val="120000"/>
              <a:buFont typeface="Wingdings"/>
              <a:buChar char="§"/>
              <a:defRPr>
                <a:uFillTx/>
              </a:defRPr>
            </a:pP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프로젝트관리오피스</a:t>
            </a:r>
            <a:r>
              <a:rPr lang="en-US" altLang="ko-KR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(PMO)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의 </a:t>
            </a:r>
            <a:r>
              <a:rPr lang="ko-KR" altLang="en-US" sz="1200" b="1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역할과 인적자원역량이 프로젝트 성과에 미치는 영향을 증명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  <a:ea typeface="맑은 고딕"/>
              </a:rPr>
              <a:t>하고자 함</a:t>
            </a:r>
            <a:r>
              <a:rPr lang="ko-KR" altLang="en-US" sz="1200" spc="-1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</a:rPr>
              <a:t> </a:t>
            </a:r>
            <a:endParaRPr lang="en-US" altLang="ko-KR" sz="1200" spc="-10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</a:endParaRPr>
          </a:p>
          <a:p>
            <a:pPr marL="265113" lvl="0" indent="-265113" defTabSz="762000" fontAlgn="base" latinLnBrk="0">
              <a:lnSpc>
                <a:spcPct val="150000"/>
              </a:lnSpc>
              <a:spcBef>
                <a:spcPct val="100000"/>
              </a:spcBef>
              <a:spcAft>
                <a:spcPct val="0"/>
              </a:spcAft>
              <a:buSzPct val="120000"/>
              <a:buFont typeface="Wingdings"/>
              <a:buChar char="§"/>
              <a:defRPr>
                <a:uFillTx/>
              </a:defRPr>
            </a:pPr>
            <a:r>
              <a:rPr lang="ko-KR" altLang="en-US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</a:rPr>
              <a:t>따라서 본 연구는 한국 </a:t>
            </a:r>
            <a:r>
              <a:rPr lang="ko-KR" altLang="en-US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</a:rPr>
              <a:t>건설엔지니어링 </a:t>
            </a:r>
            <a:r>
              <a:rPr lang="ko-KR" altLang="en-US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</a:rPr>
              <a:t>기업들을 대상으로 프로젝트관리 오피스</a:t>
            </a:r>
            <a:r>
              <a:rPr lang="en-US" altLang="ko-KR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</a:rPr>
              <a:t>(PMO)</a:t>
            </a:r>
            <a:r>
              <a:rPr lang="ko-KR" altLang="en-US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</a:rPr>
              <a:t> 도입과 프로젝트에 참여하는 인적 자원의 역량이  </a:t>
            </a:r>
            <a:r>
              <a:rPr lang="ko-KR" altLang="en-US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</a:rPr>
              <a:t>프로젝트 성과에 미치는 영향을 실증적으로 조사하여</a:t>
            </a:r>
            <a:r>
              <a:rPr lang="en-US" altLang="ko-KR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</a:rPr>
              <a:t>,</a:t>
            </a:r>
            <a:r>
              <a:rPr lang="ko-KR" altLang="en-US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</a:rPr>
              <a:t> 건설엔지니어링 산업에서 </a:t>
            </a:r>
            <a:r>
              <a:rPr lang="en-US" altLang="ko-KR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</a:rPr>
              <a:t>PMO</a:t>
            </a:r>
            <a:r>
              <a:rPr lang="ko-KR" altLang="en-US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</a:rPr>
              <a:t> 도입 필요성을</a:t>
            </a:r>
            <a:r>
              <a:rPr lang="ko-KR" altLang="en-US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</a:rPr>
              <a:t> 증명하고 산업 </a:t>
            </a:r>
            <a:r>
              <a:rPr lang="ko-KR" altLang="en-US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</a:rPr>
              <a:t>발</a:t>
            </a:r>
            <a:r>
              <a:rPr lang="ko-KR" altLang="en-US" sz="12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</a:rPr>
              <a:t>전에 기여하는 바를 확인하는데 목적이 있음 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2.  </a:t>
            </a:r>
            <a:r>
              <a:rPr lang="ko-KR" altLang="en-US" b="1" spc="-15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연구의 목적</a:t>
            </a:r>
            <a:r>
              <a:rPr lang="en-US" altLang="ko-KR" sz="2400" b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7" name="그룹 7"/>
          <p:cNvGrpSpPr/>
          <p:nvPr/>
        </p:nvGrpSpPr>
        <p:grpSpPr>
          <a:xfrm>
            <a:off x="675237" y="1528012"/>
            <a:ext cx="3675917" cy="360000"/>
            <a:chOff x="2752941" y="1521238"/>
            <a:chExt cx="3355718" cy="360000"/>
          </a:xfrm>
        </p:grpSpPr>
        <p:sp>
          <p:nvSpPr>
            <p:cNvPr id="5" name="직사각형 9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spc="-15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  <a:sym typeface="맑은 고딕"/>
                </a:rPr>
                <a:t>본 연구의 목적</a:t>
              </a:r>
            </a:p>
          </p:txBody>
        </p:sp>
        <p:cxnSp>
          <p:nvCxnSpPr>
            <p:cNvPr id="6" name="직선 연결선 10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모서리가 둥근 직사각형 3"/>
          <p:cNvSpPr/>
          <p:nvPr/>
        </p:nvSpPr>
        <p:spPr>
          <a:xfrm>
            <a:off x="647336" y="4615187"/>
            <a:ext cx="4104456" cy="1478109"/>
          </a:xfrm>
          <a:prstGeom prst="roundRect">
            <a:avLst>
              <a:gd name="adj" fmla="val 8728"/>
            </a:avLst>
          </a:prstGeom>
          <a:solidFill>
            <a:schemeClr val="accent1">
              <a:lumMod val="20000"/>
              <a:lumOff val="80000"/>
              <a:alpha val="20000"/>
            </a:schemeClr>
          </a:solidFill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uFillTx/>
            </a:endParaRPr>
          </a:p>
        </p:txBody>
      </p:sp>
      <p:grpSp>
        <p:nvGrpSpPr>
          <p:cNvPr id="23" name="그룹 25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8" name="오각형 28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9" name="오각형 29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20" name="오각형 30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prstClr val="whiteSmoke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prstClr val="whiteSmoke"/>
                </a:solidFill>
                <a:uFillTx/>
                <a:latin typeface="맑은 고딕"/>
              </a:endParaRPr>
            </a:p>
          </p:txBody>
        </p:sp>
        <p:sp>
          <p:nvSpPr>
            <p:cNvPr id="21" name="오각형 31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22" name="오각형 32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24" name="그룹 20"/>
          <p:cNvGrpSpPr/>
          <p:nvPr/>
        </p:nvGrpSpPr>
        <p:grpSpPr>
          <a:xfrm>
            <a:off x="5644009" y="1528012"/>
            <a:ext cx="3109256" cy="360000"/>
            <a:chOff x="2752941" y="1521238"/>
            <a:chExt cx="3355718" cy="360000"/>
          </a:xfrm>
        </p:grpSpPr>
        <p:sp>
          <p:nvSpPr>
            <p:cNvPr id="25" name="직사각형 21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ko-KR" altLang="en-US" sz="1400" b="1" spc="-15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  <a:sym typeface="맑은 고딕"/>
                </a:rPr>
                <a:t>특히</a:t>
              </a:r>
              <a:r>
                <a:rPr lang="en-US" altLang="ko-KR" sz="1400" b="1" spc="-15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  <a:sym typeface="맑은 고딕"/>
                </a:rPr>
                <a:t>, </a:t>
              </a:r>
              <a:r>
                <a:rPr lang="ko-KR" altLang="en-US" sz="1400" b="1" spc="-15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</a:gradFill>
                  <a:uFillTx/>
                  <a:latin typeface="맑은 고딕"/>
                  <a:ea typeface="맑은 고딕"/>
                  <a:sym typeface="맑은 고딕"/>
                </a:rPr>
                <a:t>연구를 통해 밝히고자 하는 점 </a:t>
              </a:r>
            </a:p>
          </p:txBody>
        </p:sp>
        <p:cxnSp>
          <p:nvCxnSpPr>
            <p:cNvPr id="26" name="직선 연결선 22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모서리가 둥근 직사각형 5"/>
          <p:cNvSpPr/>
          <p:nvPr/>
        </p:nvSpPr>
        <p:spPr>
          <a:xfrm>
            <a:off x="5486400" y="2190865"/>
            <a:ext cx="4147120" cy="124727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 defTabSz="762000" latinLnBrk="0">
              <a:lnSpc>
                <a:spcPct val="150000"/>
              </a:lnSpc>
              <a:spcBef>
                <a:spcPct val="100000"/>
              </a:spcBef>
              <a:spcAft>
                <a:spcPts val="600"/>
              </a:spcAft>
              <a:buSzPct val="120000"/>
              <a:buFontTx/>
              <a:buAutoNum type="arabicPeriod"/>
              <a:defRPr>
                <a:uFillTx/>
              </a:defRPr>
            </a:pPr>
            <a:r>
              <a:rPr lang="ko-KR" altLang="en-US" sz="1200" b="1" spc="-100" dirty="0">
                <a:solidFill>
                  <a:schemeClr val="tx1"/>
                </a:solidFill>
                <a:latin typeface="맑은 고딕"/>
              </a:rPr>
              <a:t>프로젝트 관리와 프로젝트 성과를  평가한 </a:t>
            </a:r>
            <a:r>
              <a:rPr lang="en-US" altLang="ko-KR" sz="1200" b="1" spc="-100" dirty="0">
                <a:solidFill>
                  <a:schemeClr val="tx1"/>
                </a:solidFill>
                <a:latin typeface="맑은 고딕"/>
              </a:rPr>
              <a:t>PMPAC Model(</a:t>
            </a:r>
            <a:r>
              <a:rPr lang="en-US" altLang="ko-KR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</a:rPr>
              <a:t>Din, </a:t>
            </a:r>
            <a:r>
              <a:rPr lang="en-US" altLang="ko-KR" sz="1200" b="1" spc="-30" dirty="0" err="1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</a:rPr>
              <a:t>Abd</a:t>
            </a:r>
            <a:r>
              <a:rPr lang="en-US" altLang="ko-KR" sz="1200" b="1" spc="-3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</a:rPr>
              <a:t>-Hamid &amp; </a:t>
            </a:r>
            <a:r>
              <a:rPr lang="en-US" altLang="ko-KR" sz="1200" b="1" spc="-30" dirty="0" err="1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맑은 고딕"/>
              </a:rPr>
              <a:t>Bryde</a:t>
            </a:r>
            <a:r>
              <a:rPr lang="en-US" altLang="ko-KR" sz="1200" b="1" spc="-100" dirty="0">
                <a:solidFill>
                  <a:schemeClr val="tx1"/>
                </a:solidFill>
                <a:latin typeface="맑은 고딕"/>
              </a:rPr>
              <a:t>)</a:t>
            </a:r>
            <a:r>
              <a:rPr lang="ko-KR" altLang="en-US" sz="1200" b="1" spc="-100" dirty="0">
                <a:solidFill>
                  <a:schemeClr val="tx1"/>
                </a:solidFill>
                <a:latin typeface="맑은 고딕"/>
              </a:rPr>
              <a:t>을 근거로 하여 </a:t>
            </a:r>
            <a:r>
              <a:rPr lang="en-US" altLang="ko-KR" sz="1200" b="1" spc="-100" dirty="0">
                <a:solidFill>
                  <a:srgbClr val="C00000"/>
                </a:solidFill>
                <a:latin typeface="맑은 고딕"/>
              </a:rPr>
              <a:t>PMO </a:t>
            </a:r>
            <a:r>
              <a:rPr lang="ko-KR" altLang="en-US" sz="1200" b="1" spc="-100" dirty="0">
                <a:solidFill>
                  <a:srgbClr val="C00000"/>
                </a:solidFill>
                <a:latin typeface="맑은 고딕"/>
              </a:rPr>
              <a:t>역할이 건설 엔지니어링 프로젝트 성과에 영향을 미치는지 여부</a:t>
            </a:r>
            <a:endParaRPr lang="en-US" altLang="ko-KR" sz="1200" b="1" spc="-100" dirty="0">
              <a:solidFill>
                <a:schemeClr val="tx1"/>
              </a:solidFill>
              <a:uFillTx/>
              <a:latin typeface="맑은 고딕"/>
            </a:endParaRPr>
          </a:p>
        </p:txBody>
      </p:sp>
      <p:sp>
        <p:nvSpPr>
          <p:cNvPr id="28" name="모서리가 둥근 직사각형 23"/>
          <p:cNvSpPr/>
          <p:nvPr/>
        </p:nvSpPr>
        <p:spPr>
          <a:xfrm>
            <a:off x="5486400" y="3533423"/>
            <a:ext cx="4147120" cy="124727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 defTabSz="762000" latinLnBrk="0">
              <a:lnSpc>
                <a:spcPct val="150000"/>
              </a:lnSpc>
              <a:spcBef>
                <a:spcPct val="100000"/>
              </a:spcBef>
              <a:spcAft>
                <a:spcPts val="600"/>
              </a:spcAft>
              <a:buSzPct val="120000"/>
              <a:buAutoNum type="arabicPeriod" startAt="2"/>
              <a:defRPr>
                <a:uFillTx/>
              </a:defRPr>
            </a:pP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</a:rPr>
              <a:t>아직까지 </a:t>
            </a:r>
            <a:r>
              <a:rPr lang="ko-KR" altLang="en-US" sz="1200" b="1" spc="-100" dirty="0">
                <a:solidFill>
                  <a:srgbClr val="C00000"/>
                </a:solidFill>
                <a:uFillTx/>
                <a:latin typeface="맑은 고딕"/>
              </a:rPr>
              <a:t>국내 학계 연구가 미흡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</a:rPr>
              <a:t>한 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맑은 고딕"/>
              </a:rPr>
              <a:t>건설엔지니어링산업  부분의 </a:t>
            </a:r>
            <a:r>
              <a:rPr lang="en-US" altLang="ko-KR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맑은 고딕"/>
              </a:rPr>
              <a:t>PMO 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맑은 고딕"/>
              </a:rPr>
              <a:t>역할에 관한 연구를 통하여 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</a:rPr>
              <a:t> </a:t>
            </a:r>
            <a:r>
              <a:rPr lang="en-US" altLang="ko-KR" sz="1200" b="1" spc="-100" dirty="0">
                <a:solidFill>
                  <a:srgbClr val="C00000"/>
                </a:solidFill>
                <a:latin typeface="맑은 고딕"/>
              </a:rPr>
              <a:t>PMO </a:t>
            </a:r>
            <a:r>
              <a:rPr lang="ko-KR" altLang="en-US" sz="1200" b="1" spc="-100" dirty="0">
                <a:solidFill>
                  <a:srgbClr val="C00000"/>
                </a:solidFill>
                <a:latin typeface="맑은 고딕"/>
              </a:rPr>
              <a:t>역할의 중요성</a:t>
            </a:r>
            <a:r>
              <a:rPr lang="ko-KR" altLang="en-US" sz="1200" b="1" spc="-100" dirty="0">
                <a:solidFill>
                  <a:schemeClr val="tx1"/>
                </a:solidFill>
                <a:latin typeface="맑은 고딕"/>
              </a:rPr>
              <a:t>을 알리고 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맑은 고딕"/>
              </a:rPr>
              <a:t>건설엔지니어링산업의 프로젝트 성격에 맞는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</a:rPr>
              <a:t> </a:t>
            </a:r>
            <a:r>
              <a:rPr lang="ko-KR" altLang="en-US" sz="1200" b="1" spc="-100" dirty="0">
                <a:solidFill>
                  <a:srgbClr val="C00000"/>
                </a:solidFill>
                <a:uFillTx/>
                <a:latin typeface="맑은 고딕"/>
              </a:rPr>
              <a:t>최적의 방법론</a:t>
            </a:r>
            <a:r>
              <a:rPr lang="en-US" altLang="ko-KR" sz="1200" b="1" spc="-100" dirty="0">
                <a:solidFill>
                  <a:srgbClr val="C00000"/>
                </a:solidFill>
                <a:uFillTx/>
                <a:latin typeface="맑은 고딕"/>
              </a:rPr>
              <a:t>(Best Practice)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</a:rPr>
              <a:t>을 제시</a:t>
            </a:r>
            <a:endParaRPr lang="en-US" altLang="ko-KR" sz="1200" b="1" spc="-1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</a:gradFill>
              <a:uFillTx/>
              <a:latin typeface="맑은 고딕"/>
            </a:endParaRPr>
          </a:p>
        </p:txBody>
      </p:sp>
      <p:sp>
        <p:nvSpPr>
          <p:cNvPr id="29" name="모서리가 둥근 직사각형 27"/>
          <p:cNvSpPr/>
          <p:nvPr/>
        </p:nvSpPr>
        <p:spPr>
          <a:xfrm>
            <a:off x="5486400" y="4873876"/>
            <a:ext cx="4147120" cy="124727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lvl="0" indent="-228600" defTabSz="762000" latinLnBrk="0">
              <a:lnSpc>
                <a:spcPct val="150000"/>
              </a:lnSpc>
              <a:spcBef>
                <a:spcPct val="100000"/>
              </a:spcBef>
              <a:spcAft>
                <a:spcPts val="600"/>
              </a:spcAft>
              <a:buSzPct val="120000"/>
              <a:buAutoNum type="arabicPeriod" startAt="3"/>
              <a:defRPr>
                <a:uFillTx/>
              </a:defRPr>
            </a:pPr>
            <a:r>
              <a:rPr lang="en-US" altLang="ko-KR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</a:rPr>
              <a:t>PMO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</a:rPr>
              <a:t>의 역할과 프로젝트에 참여하는 </a:t>
            </a:r>
            <a:r>
              <a:rPr lang="ko-KR" altLang="en-US" sz="1200" b="1" spc="-100" dirty="0">
                <a:solidFill>
                  <a:srgbClr val="C00000"/>
                </a:solidFill>
                <a:latin typeface="맑은 고딕"/>
              </a:rPr>
              <a:t>인적 자원 역량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맑은 고딕"/>
              </a:rPr>
              <a:t>이</a:t>
            </a:r>
            <a:r>
              <a:rPr lang="ko-KR" altLang="en-US" sz="1200" b="1" spc="-100" dirty="0">
                <a:solidFill>
                  <a:srgbClr val="C00000"/>
                </a:solidFill>
                <a:latin typeface="맑은 고딕"/>
              </a:rPr>
              <a:t> 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</a:rPr>
              <a:t>프로젝트 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맑은 고딕"/>
              </a:rPr>
              <a:t>성과에 미치는 영향을 연구하여 건설엔지니어링 산업에서 </a:t>
            </a:r>
            <a:r>
              <a:rPr lang="en-US" altLang="ko-KR" sz="1200" b="1" spc="-100" dirty="0">
                <a:solidFill>
                  <a:srgbClr val="C00000"/>
                </a:solidFill>
                <a:latin typeface="맑은 고딕"/>
              </a:rPr>
              <a:t>PMO</a:t>
            </a:r>
            <a:r>
              <a:rPr lang="ko-KR" altLang="en-US" sz="1200" b="1" spc="-100" dirty="0">
                <a:solidFill>
                  <a:srgbClr val="C00000"/>
                </a:solidFill>
                <a:latin typeface="맑은 고딕"/>
              </a:rPr>
              <a:t> 역할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latin typeface="맑은 고딕"/>
              </a:rPr>
              <a:t>과  </a:t>
            </a:r>
            <a:r>
              <a:rPr lang="ko-KR" altLang="en-US" sz="1200" b="1" spc="-100" dirty="0">
                <a:solidFill>
                  <a:srgbClr val="C00000"/>
                </a:solidFill>
                <a:latin typeface="맑은 고딕"/>
              </a:rPr>
              <a:t>프로젝트 성과</a:t>
            </a:r>
            <a:r>
              <a:rPr lang="ko-KR" altLang="en-US" sz="1200" b="1" spc="-100" dirty="0">
                <a:solidFill>
                  <a:schemeClr val="tx1"/>
                </a:solidFill>
                <a:latin typeface="맑은 고딕"/>
              </a:rPr>
              <a:t>의 </a:t>
            </a:r>
            <a:r>
              <a:rPr lang="ko-KR" altLang="en-US" sz="1200" b="1" spc="-100" dirty="0">
                <a:solidFill>
                  <a:schemeClr val="tx1"/>
                </a:solidFill>
                <a:uFillTx/>
                <a:latin typeface="맑은 고딕"/>
              </a:rPr>
              <a:t> </a:t>
            </a:r>
            <a:r>
              <a:rPr lang="ko-KR" altLang="en-US" sz="1200" b="1" spc="-100" dirty="0">
                <a:solidFill>
                  <a:srgbClr val="C00000"/>
                </a:solidFill>
                <a:uFillTx/>
                <a:latin typeface="맑은 고딕"/>
              </a:rPr>
              <a:t>연계성</a:t>
            </a:r>
            <a:r>
              <a:rPr lang="ko-KR" altLang="en-US" sz="1200" b="1" spc="-100" dirty="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</a:rPr>
              <a:t>을 밝힘 </a:t>
            </a:r>
            <a:endParaRPr lang="en-US" altLang="ko-KR" sz="1200" b="1" spc="-100" dirty="0"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1"/>
              </a:gradFill>
              <a:uFillTx/>
              <a:latin typeface="맑은 고딕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32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11120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Ⅰ.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서론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/>
          </p:cNvSpPr>
          <p:nvPr/>
        </p:nvSpPr>
        <p:spPr bwMode="auto">
          <a:xfrm>
            <a:off x="481494" y="1091801"/>
            <a:ext cx="8928000" cy="30925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588" indent="0" algn="l" fontAlgn="base" latinLnBrk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1pPr>
            <a:lvl2pPr algn="l" fontAlgn="base" latinLnBrk="1">
              <a:spcBef>
                <a:spcPct val="0"/>
              </a:spcBef>
              <a:spcAft>
                <a:spcPct val="0"/>
              </a:spcAft>
              <a:defRPr lang="ko-KR" altLang="en-US" sz="1400" b="1" kern="1200" spc="-150">
                <a:gradFill>
                  <a:gsLst>
                    <a:gs pos="0">
                      <a:schemeClr val="tx1">
                        <a:lumMod val="85000"/>
                        <a:lumOff val="1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1"/>
                </a:gradFill>
                <a:uFillTx/>
                <a:latin typeface="맑은 고딕"/>
                <a:ea typeface="맑은 고딕"/>
                <a:cs typeface="+mn-cs"/>
              </a:defRPr>
            </a:lvl2pPr>
            <a:lvl3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3pPr>
            <a:lvl4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4pPr>
            <a:lvl5pPr algn="l" fontAlgn="base" latinLnBrk="1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2"/>
                </a:solidFill>
                <a:uFillTx/>
                <a:latin typeface="맑은 고딕"/>
                <a:ea typeface="맑은 고딕"/>
              </a:defRPr>
            </a:lvl5pPr>
            <a:lvl6pPr marL="4572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6pPr>
            <a:lvl7pPr marL="9144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7pPr>
            <a:lvl8pPr marL="13716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8pPr>
            <a:lvl9pPr marL="1828800" algn="ctr" fontAlgn="base" latinLnBrk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uFillTx/>
                <a:latin typeface="굴림"/>
                <a:ea typeface="굴림"/>
              </a:defRPr>
            </a:lvl9pPr>
          </a:lstStyle>
          <a:p>
            <a:pPr lvl="0">
              <a:defRPr>
                <a:uFillTx/>
              </a:defRPr>
            </a:pPr>
            <a:r>
              <a:rPr lang="ko-KR" altLang="en-US" spc="-70" dirty="0">
                <a:gradFill>
                  <a:gsLst>
                    <a:gs pos="0">
                      <a:prstClr val="black">
                        <a:lumMod val="65000"/>
                        <a:lumOff val="35000"/>
                      </a:prstClr>
                    </a:gs>
                    <a:gs pos="100000">
                      <a:prstClr val="black">
                        <a:lumMod val="65000"/>
                        <a:lumOff val="35000"/>
                      </a:prstClr>
                    </a:gs>
                  </a:gsLst>
                  <a:lin ang="5400000" scaled="1"/>
                </a:gradFill>
              </a:rPr>
              <a:t>앞서 제시한 본 연구의 목적을 달성하기 위하여 다음과 같은 연구질문을 제시하고 실증적 연구를 진행 함 </a:t>
            </a:r>
          </a:p>
        </p:txBody>
      </p:sp>
      <p:grpSp>
        <p:nvGrpSpPr>
          <p:cNvPr id="23" name="그룹 22"/>
          <p:cNvGrpSpPr/>
          <p:nvPr/>
        </p:nvGrpSpPr>
        <p:grpSpPr>
          <a:xfrm>
            <a:off x="1032516" y="1722450"/>
            <a:ext cx="7124189" cy="434950"/>
            <a:chOff x="799484" y="1531110"/>
            <a:chExt cx="6591656" cy="434950"/>
          </a:xfrm>
        </p:grpSpPr>
        <p:sp>
          <p:nvSpPr>
            <p:cNvPr id="25" name="직사각형 13"/>
            <p:cNvSpPr/>
            <p:nvPr/>
          </p:nvSpPr>
          <p:spPr>
            <a:xfrm>
              <a:off x="1192537" y="1531110"/>
              <a:ext cx="6198603" cy="3924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프로젝트 관리오피스의 역할은  단기 프로젝트  성과에 유의한 영향을 미칠 것인가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?</a:t>
              </a:r>
            </a:p>
          </p:txBody>
        </p:sp>
        <p:sp>
          <p:nvSpPr>
            <p:cNvPr id="27" name="타원 20"/>
            <p:cNvSpPr/>
            <p:nvPr/>
          </p:nvSpPr>
          <p:spPr bwMode="gray">
            <a:xfrm>
              <a:off x="799484" y="1606020"/>
              <a:ext cx="360040" cy="36004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ko-KR" sz="1300" b="1" i="1" kern="0">
                  <a:solidFill>
                    <a:schemeClr val="accent5">
                      <a:lumMod val="75000"/>
                    </a:schemeClr>
                  </a:solidFill>
                  <a:uFillTx/>
                  <a:latin typeface="맑은 고딕"/>
                  <a:ea typeface="맑은 고딕"/>
                  <a:sym typeface="맑은 고딕"/>
                </a:rPr>
                <a:t>1</a:t>
              </a:r>
              <a:endParaRPr lang="ko-KR" altLang="en-US" sz="1300" b="1" i="1" kern="0">
                <a:solidFill>
                  <a:schemeClr val="accent5">
                    <a:lumMod val="75000"/>
                  </a:schemeClr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grpSp>
        <p:nvGrpSpPr>
          <p:cNvPr id="29" name="그룹 23"/>
          <p:cNvGrpSpPr/>
          <p:nvPr/>
        </p:nvGrpSpPr>
        <p:grpSpPr>
          <a:xfrm>
            <a:off x="1032516" y="2980255"/>
            <a:ext cx="8240964" cy="439262"/>
            <a:chOff x="799484" y="1524464"/>
            <a:chExt cx="6749571" cy="439262"/>
          </a:xfrm>
        </p:grpSpPr>
        <p:sp>
          <p:nvSpPr>
            <p:cNvPr id="30" name="직사각형 24"/>
            <p:cNvSpPr/>
            <p:nvPr/>
          </p:nvSpPr>
          <p:spPr>
            <a:xfrm>
              <a:off x="1192537" y="1524464"/>
              <a:ext cx="6356518" cy="3924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PM 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리더십에 따라 프로젝트 관리 오피스 역할이 단기 프로젝트  성과에 미치는 영향은 차이가 있을 것이다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.</a:t>
              </a:r>
            </a:p>
          </p:txBody>
        </p:sp>
        <p:sp>
          <p:nvSpPr>
            <p:cNvPr id="31" name="타원 25"/>
            <p:cNvSpPr/>
            <p:nvPr/>
          </p:nvSpPr>
          <p:spPr bwMode="gray">
            <a:xfrm>
              <a:off x="799484" y="1603686"/>
              <a:ext cx="360040" cy="36004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ko-KR" sz="1300" b="1" i="1" kern="0">
                  <a:solidFill>
                    <a:schemeClr val="accent5">
                      <a:lumMod val="75000"/>
                    </a:schemeClr>
                  </a:solidFill>
                  <a:uFillTx/>
                  <a:latin typeface="맑은 고딕"/>
                  <a:ea typeface="맑은 고딕"/>
                  <a:sym typeface="맑은 고딕"/>
                </a:rPr>
                <a:t>3</a:t>
              </a:r>
              <a:endParaRPr lang="ko-KR" altLang="en-US" sz="1300" b="1" i="1" kern="0">
                <a:solidFill>
                  <a:schemeClr val="accent5">
                    <a:lumMod val="75000"/>
                  </a:schemeClr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grpSp>
        <p:nvGrpSpPr>
          <p:cNvPr id="33" name="그룹 26"/>
          <p:cNvGrpSpPr/>
          <p:nvPr/>
        </p:nvGrpSpPr>
        <p:grpSpPr>
          <a:xfrm>
            <a:off x="1032516" y="3615508"/>
            <a:ext cx="8601004" cy="430873"/>
            <a:chOff x="799484" y="1532853"/>
            <a:chExt cx="6904386" cy="430873"/>
          </a:xfrm>
        </p:grpSpPr>
        <p:sp>
          <p:nvSpPr>
            <p:cNvPr id="37" name="직사각형 27"/>
            <p:cNvSpPr/>
            <p:nvPr/>
          </p:nvSpPr>
          <p:spPr>
            <a:xfrm>
              <a:off x="1192538" y="1532853"/>
              <a:ext cx="6511332" cy="3924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PM </a:t>
              </a: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리더십에 따라 프로젝트 관리오피스 역할이 장기 프로젝트  성과에 미치는 영향은 차이가 있을 것이다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.</a:t>
              </a:r>
            </a:p>
          </p:txBody>
        </p:sp>
        <p:sp>
          <p:nvSpPr>
            <p:cNvPr id="39" name="타원 28"/>
            <p:cNvSpPr/>
            <p:nvPr/>
          </p:nvSpPr>
          <p:spPr bwMode="gray">
            <a:xfrm>
              <a:off x="799484" y="1603686"/>
              <a:ext cx="350130" cy="36004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ko-KR" sz="1300" b="1" i="1" kern="0" dirty="0">
                  <a:solidFill>
                    <a:schemeClr val="accent5">
                      <a:lumMod val="75000"/>
                    </a:schemeClr>
                  </a:solidFill>
                  <a:uFillTx/>
                  <a:latin typeface="맑은 고딕"/>
                  <a:ea typeface="맑은 고딕"/>
                  <a:sym typeface="맑은 고딕"/>
                </a:rPr>
                <a:t>4</a:t>
              </a:r>
              <a:endParaRPr lang="ko-KR" altLang="en-US" sz="1300" b="1" i="1" kern="0" dirty="0">
                <a:solidFill>
                  <a:schemeClr val="accent5">
                    <a:lumMod val="75000"/>
                  </a:schemeClr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sp>
        <p:nvSpPr>
          <p:cNvPr id="46" name="Line 57"/>
          <p:cNvSpPr>
            <a:spLocks/>
          </p:cNvSpPr>
          <p:nvPr/>
        </p:nvSpPr>
        <p:spPr bwMode="auto">
          <a:xfrm>
            <a:off x="1549551" y="2252759"/>
            <a:ext cx="665235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uFillTx/>
              <a:latin typeface="+mn-ea"/>
              <a:ea typeface="맑은 고딕"/>
            </a:endParaRPr>
          </a:p>
        </p:txBody>
      </p:sp>
      <p:sp>
        <p:nvSpPr>
          <p:cNvPr id="47" name="Line 57"/>
          <p:cNvSpPr>
            <a:spLocks/>
          </p:cNvSpPr>
          <p:nvPr/>
        </p:nvSpPr>
        <p:spPr bwMode="auto">
          <a:xfrm>
            <a:off x="1549551" y="2922291"/>
            <a:ext cx="665235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uFillTx/>
              <a:latin typeface="+mn-ea"/>
              <a:ea typeface="맑은 고딕"/>
            </a:endParaRPr>
          </a:p>
        </p:txBody>
      </p:sp>
      <p:grpSp>
        <p:nvGrpSpPr>
          <p:cNvPr id="50" name="그룹 45"/>
          <p:cNvGrpSpPr/>
          <p:nvPr/>
        </p:nvGrpSpPr>
        <p:grpSpPr>
          <a:xfrm>
            <a:off x="1032516" y="2353391"/>
            <a:ext cx="7212060" cy="430873"/>
            <a:chOff x="799484" y="1532853"/>
            <a:chExt cx="6672959" cy="430873"/>
          </a:xfrm>
        </p:grpSpPr>
        <p:sp>
          <p:nvSpPr>
            <p:cNvPr id="51" name="직사각형 46"/>
            <p:cNvSpPr/>
            <p:nvPr/>
          </p:nvSpPr>
          <p:spPr>
            <a:xfrm>
              <a:off x="1192538" y="1532853"/>
              <a:ext cx="6279905" cy="3924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프로젝트 관리오피스의 역할은 장기 프로젝트  성과에 유의한 영향을 미칠 것인가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?</a:t>
              </a:r>
            </a:p>
          </p:txBody>
        </p:sp>
        <p:sp>
          <p:nvSpPr>
            <p:cNvPr id="52" name="타원 47"/>
            <p:cNvSpPr/>
            <p:nvPr/>
          </p:nvSpPr>
          <p:spPr bwMode="gray">
            <a:xfrm>
              <a:off x="799484" y="1603686"/>
              <a:ext cx="360040" cy="36004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ko-KR" sz="1300" b="1" i="1" kern="0">
                  <a:solidFill>
                    <a:schemeClr val="accent5">
                      <a:lumMod val="75000"/>
                    </a:schemeClr>
                  </a:solidFill>
                  <a:uFillTx/>
                  <a:latin typeface="맑은 고딕"/>
                  <a:ea typeface="맑은 고딕"/>
                  <a:sym typeface="맑은 고딕"/>
                </a:rPr>
                <a:t>2</a:t>
              </a:r>
              <a:endParaRPr lang="ko-KR" altLang="en-US" sz="1300" b="1" i="1" kern="0">
                <a:solidFill>
                  <a:schemeClr val="accent5">
                    <a:lumMod val="75000"/>
                  </a:schemeClr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sp>
        <p:nvSpPr>
          <p:cNvPr id="53" name="Line 57"/>
          <p:cNvSpPr>
            <a:spLocks/>
          </p:cNvSpPr>
          <p:nvPr/>
        </p:nvSpPr>
        <p:spPr bwMode="auto">
          <a:xfrm>
            <a:off x="1549551" y="3553723"/>
            <a:ext cx="665235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uFillTx/>
              <a:latin typeface="+mn-ea"/>
              <a:ea typeface="맑은 고딕"/>
            </a:endParaRPr>
          </a:p>
        </p:txBody>
      </p:sp>
      <p:sp>
        <p:nvSpPr>
          <p:cNvPr id="58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3.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연구 질문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59" name="그룹 32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60" name="오각형 52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61" name="오각형 53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62" name="오각형 54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prstClr val="whiteSmoke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prstClr val="whiteSmoke"/>
                </a:solidFill>
                <a:uFillTx/>
                <a:latin typeface="맑은 고딕"/>
              </a:endParaRPr>
            </a:p>
          </p:txBody>
        </p:sp>
        <p:sp>
          <p:nvSpPr>
            <p:cNvPr id="63" name="오각형 55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64" name="오각형 56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sp>
        <p:nvSpPr>
          <p:cNvPr id="26" name="Line 57"/>
          <p:cNvSpPr>
            <a:spLocks/>
          </p:cNvSpPr>
          <p:nvPr/>
        </p:nvSpPr>
        <p:spPr bwMode="auto">
          <a:xfrm>
            <a:off x="1568624" y="4149080"/>
            <a:ext cx="665235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uFillTx/>
              <a:latin typeface="+mn-ea"/>
              <a:ea typeface="맑은 고딕"/>
            </a:endParaRPr>
          </a:p>
        </p:txBody>
      </p:sp>
      <p:grpSp>
        <p:nvGrpSpPr>
          <p:cNvPr id="28" name="그룹 23"/>
          <p:cNvGrpSpPr/>
          <p:nvPr/>
        </p:nvGrpSpPr>
        <p:grpSpPr>
          <a:xfrm>
            <a:off x="1040518" y="4204391"/>
            <a:ext cx="8593002" cy="439262"/>
            <a:chOff x="799484" y="1524464"/>
            <a:chExt cx="6749571" cy="439262"/>
          </a:xfrm>
        </p:grpSpPr>
        <p:sp>
          <p:nvSpPr>
            <p:cNvPr id="32" name="직사각형 24"/>
            <p:cNvSpPr/>
            <p:nvPr/>
          </p:nvSpPr>
          <p:spPr>
            <a:xfrm>
              <a:off x="1192537" y="1524464"/>
              <a:ext cx="6356518" cy="3924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팀 구성원 역량에 따라 프로젝트관리오피스 역할이 단기 프로젝트  성과에 미치는 영향은 차이가 있을 것이다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.</a:t>
              </a:r>
            </a:p>
          </p:txBody>
        </p:sp>
        <p:sp>
          <p:nvSpPr>
            <p:cNvPr id="34" name="타원 25"/>
            <p:cNvSpPr/>
            <p:nvPr/>
          </p:nvSpPr>
          <p:spPr bwMode="gray">
            <a:xfrm>
              <a:off x="799484" y="1603686"/>
              <a:ext cx="360040" cy="36004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ko-KR" sz="1300" b="1" i="1" kern="0" dirty="0">
                  <a:solidFill>
                    <a:schemeClr val="accent5">
                      <a:lumMod val="75000"/>
                    </a:schemeClr>
                  </a:solidFill>
                  <a:uFillTx/>
                  <a:latin typeface="맑은 고딕"/>
                  <a:ea typeface="맑은 고딕"/>
                  <a:sym typeface="맑은 고딕"/>
                </a:rPr>
                <a:t>5</a:t>
              </a:r>
              <a:endParaRPr lang="ko-KR" altLang="en-US" sz="1300" b="1" i="1" kern="0" dirty="0">
                <a:solidFill>
                  <a:schemeClr val="accent5">
                    <a:lumMod val="75000"/>
                  </a:schemeClr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grpSp>
        <p:nvGrpSpPr>
          <p:cNvPr id="35" name="그룹 26"/>
          <p:cNvGrpSpPr/>
          <p:nvPr/>
        </p:nvGrpSpPr>
        <p:grpSpPr>
          <a:xfrm>
            <a:off x="1040518" y="4839644"/>
            <a:ext cx="8593002" cy="430873"/>
            <a:chOff x="799484" y="1532853"/>
            <a:chExt cx="7082435" cy="430873"/>
          </a:xfrm>
        </p:grpSpPr>
        <p:sp>
          <p:nvSpPr>
            <p:cNvPr id="36" name="직사각형 27"/>
            <p:cNvSpPr/>
            <p:nvPr/>
          </p:nvSpPr>
          <p:spPr>
            <a:xfrm>
              <a:off x="1192538" y="1532853"/>
              <a:ext cx="6689381" cy="3924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35992" lvl="1" fontAlgn="ctr">
                <a:lnSpc>
                  <a:spcPct val="150000"/>
                </a:lnSpc>
                <a:spcBef>
                  <a:spcPct val="0"/>
                </a:spcBef>
                <a:defRPr>
                  <a:uFillTx/>
                </a:defRPr>
              </a:pPr>
              <a:r>
                <a:rPr lang="ko-KR" altLang="en-US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팀 구성원 역량에 따라 프로젝트관리오피스 역할이 장기 프로젝트  성과에 미치는 영향은 차이가 있을 것이다</a:t>
              </a:r>
              <a:r>
                <a:rPr lang="en-US" altLang="ko-KR" sz="1300" b="1" spc="-70" dirty="0">
                  <a:gradFill>
                    <a:gsLst>
                      <a:gs pos="0">
                        <a:sysClr val="windowText" lastClr="000000">
                          <a:lumMod val="85000"/>
                          <a:lumOff val="15000"/>
                        </a:sysClr>
                      </a:gs>
                      <a:gs pos="100000">
                        <a:sysClr val="windowText" lastClr="000000">
                          <a:lumMod val="85000"/>
                          <a:lumOff val="15000"/>
                        </a:sysClr>
                      </a:gs>
                    </a:gsLst>
                    <a:lin ang="5400000" scaled="1"/>
                  </a:gradFill>
                  <a:latin typeface="맑은 고딕"/>
                </a:rPr>
                <a:t>.</a:t>
              </a:r>
            </a:p>
          </p:txBody>
        </p:sp>
        <p:sp>
          <p:nvSpPr>
            <p:cNvPr id="38" name="타원 28"/>
            <p:cNvSpPr/>
            <p:nvPr/>
          </p:nvSpPr>
          <p:spPr bwMode="gray">
            <a:xfrm>
              <a:off x="799484" y="1603686"/>
              <a:ext cx="350130" cy="36004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ko-KR" sz="1300" b="1" i="1" kern="0" dirty="0">
                  <a:solidFill>
                    <a:schemeClr val="accent5">
                      <a:lumMod val="75000"/>
                    </a:schemeClr>
                  </a:solidFill>
                  <a:uFillTx/>
                  <a:latin typeface="맑은 고딕"/>
                  <a:ea typeface="맑은 고딕"/>
                  <a:sym typeface="맑은 고딕"/>
                </a:rPr>
                <a:t>6</a:t>
              </a:r>
              <a:endParaRPr lang="ko-KR" altLang="en-US" sz="1300" b="1" i="1" kern="0" dirty="0">
                <a:solidFill>
                  <a:schemeClr val="accent5">
                    <a:lumMod val="75000"/>
                  </a:schemeClr>
                </a:solidFill>
                <a:uFillTx/>
                <a:latin typeface="맑은 고딕"/>
                <a:ea typeface="맑은 고딕"/>
                <a:sym typeface="맑은 고딕"/>
              </a:endParaRPr>
            </a:p>
          </p:txBody>
        </p:sp>
      </p:grpSp>
      <p:sp>
        <p:nvSpPr>
          <p:cNvPr id="40" name="Line 57"/>
          <p:cNvSpPr>
            <a:spLocks/>
          </p:cNvSpPr>
          <p:nvPr/>
        </p:nvSpPr>
        <p:spPr bwMode="auto">
          <a:xfrm>
            <a:off x="1557553" y="4146427"/>
            <a:ext cx="665235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uFillTx/>
              <a:latin typeface="+mn-ea"/>
              <a:ea typeface="맑은 고딕"/>
            </a:endParaRPr>
          </a:p>
        </p:txBody>
      </p:sp>
      <p:sp>
        <p:nvSpPr>
          <p:cNvPr id="41" name="Line 57"/>
          <p:cNvSpPr>
            <a:spLocks/>
          </p:cNvSpPr>
          <p:nvPr/>
        </p:nvSpPr>
        <p:spPr bwMode="auto">
          <a:xfrm>
            <a:off x="1557553" y="4777859"/>
            <a:ext cx="665235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uFillTx/>
              <a:latin typeface="+mn-ea"/>
              <a:ea typeface="맑은 고딕"/>
            </a:endParaRPr>
          </a:p>
        </p:txBody>
      </p:sp>
      <p:sp>
        <p:nvSpPr>
          <p:cNvPr id="42" name="Line 57"/>
          <p:cNvSpPr>
            <a:spLocks/>
          </p:cNvSpPr>
          <p:nvPr/>
        </p:nvSpPr>
        <p:spPr bwMode="auto">
          <a:xfrm>
            <a:off x="1576626" y="5373216"/>
            <a:ext cx="6652350" cy="0"/>
          </a:xfrm>
          <a:prstGeom prst="line">
            <a:avLst/>
          </a:prstGeom>
          <a:noFill/>
          <a:ln w="6350">
            <a:solidFill>
              <a:srgbClr val="C0C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  <a:uFillTx/>
              <a:latin typeface="+mn-ea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626679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75143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프로젝트관리오피스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 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(1/4)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gray">
          <a:xfrm>
            <a:off x="571498" y="1406759"/>
            <a:ext cx="4152589" cy="3860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0" marR="0" lvl="0" indent="-95250" algn="ctr" defTabSz="91440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uFillTx/>
              </a:defRPr>
            </a:pPr>
            <a:r>
              <a:rPr lang="ko-KR" altLang="en-US" sz="1400" b="1" kern="0" spc="-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맑은 고딕"/>
              </a:rPr>
              <a:t>프로젝트관리오피스</a:t>
            </a:r>
            <a:r>
              <a:rPr lang="en-US" altLang="ko-KR" sz="1400" b="1" kern="0" spc="-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맑은 고딕"/>
              </a:rPr>
              <a:t>(PMO)</a:t>
            </a:r>
            <a:r>
              <a:rPr lang="ko-KR" altLang="en-US" sz="1400" b="1" kern="0" spc="-1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맑은 고딕"/>
              </a:rPr>
              <a:t>의 등장배경</a:t>
            </a:r>
            <a:endParaRPr lang="en-US" altLang="ko-KR" sz="1400" b="1" i="0" u="none" kern="0" spc="-100" normalizeH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맑은 고딕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gray">
          <a:xfrm>
            <a:off x="571498" y="1874040"/>
            <a:ext cx="4152589" cy="4466152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/>
        </p:spPr>
        <p:txBody>
          <a:bodyPr tIns="82800" anchor="ctr"/>
          <a:lstStyle/>
          <a:p>
            <a:pPr indent="1588" fontAlgn="base" latinLnBrk="0">
              <a:lnSpc>
                <a:spcPct val="115000"/>
              </a:lnSpc>
              <a:spcBef>
                <a:spcPct val="50000"/>
              </a:spcBef>
              <a:spcAft>
                <a:spcPct val="0"/>
              </a:spcAft>
            </a:pPr>
            <a:endParaRPr lang="en-US" altLang="ko-KR" sz="1200" b="1" spc="-150">
              <a:gradFill>
                <a:gsLst>
                  <a:gs pos="0">
                    <a:prstClr val="black">
                      <a:lumMod val="65000"/>
                      <a:lumOff val="35000"/>
                    </a:prstClr>
                  </a:gs>
                  <a:gs pos="100000">
                    <a:prstClr val="black">
                      <a:lumMod val="65000"/>
                      <a:lumOff val="35000"/>
                    </a:prstClr>
                  </a:gs>
                </a:gsLst>
                <a:lin ang="5400000" scaled="1"/>
              </a:gradFill>
              <a:uFillTx/>
              <a:latin typeface="맑은 고딕"/>
            </a:endParaRPr>
          </a:p>
        </p:txBody>
      </p:sp>
      <p:sp>
        <p:nvSpPr>
          <p:cNvPr id="8" name="직사각형 29"/>
          <p:cNvSpPr/>
          <p:nvPr/>
        </p:nvSpPr>
        <p:spPr>
          <a:xfrm>
            <a:off x="625847" y="1844824"/>
            <a:ext cx="4055165" cy="4588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 fontAlgn="base" latinLnBrk="0">
              <a:lnSpc>
                <a:spcPct val="11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Project Management Office (PMO)</a:t>
            </a:r>
          </a:p>
          <a:p>
            <a:pPr marL="177800" indent="-177800" fontAlgn="base" latinLnBrk="0">
              <a:lnSpc>
                <a:spcPct val="11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PMO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의 존재는 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1930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년대부터 오랜 역사를 가지고 있으며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(Dai, 2001), 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통신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, 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우주 항공 및 방위산업 분야에서 오랫동안 사용되었음이 기록</a:t>
            </a:r>
            <a:b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</a:b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(</a:t>
            </a:r>
            <a:r>
              <a:rPr lang="en-US" altLang="ko-KR" sz="1200" b="1" spc="-40" dirty="0" err="1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Desouza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 &amp; </a:t>
            </a:r>
            <a:r>
              <a:rPr lang="en-US" altLang="ko-KR" sz="1200" b="1" spc="-40" dirty="0" err="1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Evaristo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, 2006)</a:t>
            </a:r>
          </a:p>
          <a:p>
            <a:pPr marL="177800" indent="-177800" fontAlgn="base" latinLnBrk="0">
              <a:lnSpc>
                <a:spcPct val="11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그러나 지난 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10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년 간 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IT 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프로젝트 성과 개선과 프로젝트 실패 발생률을 줄이기 위한 수단으로 </a:t>
            </a:r>
            <a:b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</a:b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PMO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를 구축하는데 관심을 가졌으며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(Dai, 2001), </a:t>
            </a:r>
            <a:b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</a:b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많은 조직들은 주로 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Y2K 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프로젝트 감독을 위한 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PMO 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설립을 하였고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, 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다시 해산되었음 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(Dai &amp; Wells, 2004) 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 </a:t>
            </a:r>
            <a:endParaRPr lang="en-US" altLang="ko-KR" sz="1200" b="1" spc="-40" dirty="0">
              <a:solidFill>
                <a:schemeClr val="bg2">
                  <a:lumMod val="25000"/>
                </a:schemeClr>
              </a:solidFill>
              <a:uFillTx/>
              <a:latin typeface="맑은 고딕"/>
            </a:endParaRPr>
          </a:p>
          <a:p>
            <a:pPr marL="177800" indent="-177800" fontAlgn="base" latinLnBrk="0">
              <a:lnSpc>
                <a:spcPct val="11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PMO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가 다시 적극적으로 등장하게 된 배경은 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1990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년대 중반으로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(Dai &amp; Wells, 2004), 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다른 유형의 프로젝트 수행을 위한 범위로 진화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/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확장되었으며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, 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오늘날까지 그 중요도는 계속해서 증가</a:t>
            </a:r>
            <a:endParaRPr lang="en-US" altLang="ko-KR" sz="1200" b="1" spc="-40" dirty="0">
              <a:solidFill>
                <a:schemeClr val="bg2">
                  <a:lumMod val="25000"/>
                </a:schemeClr>
              </a:solidFill>
              <a:uFillTx/>
              <a:latin typeface="맑은 고딕"/>
            </a:endParaRPr>
          </a:p>
          <a:p>
            <a:pPr marL="177800" indent="-177800" fontAlgn="base" latinLnBrk="0">
              <a:lnSpc>
                <a:spcPct val="11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그 이유는 오늘날 조직의 전략과 사업이 프로젝트를 통해 이루어지고 있으며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, 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프로젝트관리가 중요한 경쟁력이라는 인식이 강조 됨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(Hurt &amp; Thomas, 2009)</a:t>
            </a:r>
          </a:p>
          <a:p>
            <a:pPr marL="177800" indent="-177800" fontAlgn="base" latinLnBrk="0">
              <a:lnSpc>
                <a:spcPct val="11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b="1" spc="-40" dirty="0" err="1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Kerzer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(2013)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는 최근 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PMO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uFillTx/>
                <a:latin typeface="맑은 고딕"/>
              </a:rPr>
              <a:t>가 기업에서 만들어지거나 재조직되고 있음을 관찰</a:t>
            </a:r>
            <a:endParaRPr lang="en-US" altLang="ko-KR" sz="1200" b="1" spc="-40" dirty="0">
              <a:solidFill>
                <a:schemeClr val="bg2">
                  <a:lumMod val="25000"/>
                </a:schemeClr>
              </a:solidFill>
              <a:uFillTx/>
              <a:latin typeface="맑은 고딕"/>
            </a:endParaRPr>
          </a:p>
          <a:p>
            <a:pPr marL="177800" indent="-177800" fontAlgn="base" latinLnBrk="0">
              <a:lnSpc>
                <a:spcPct val="110000"/>
              </a:lnSpc>
              <a:spcBef>
                <a:spcPts val="280"/>
              </a:spcBef>
              <a:spcAft>
                <a:spcPct val="0"/>
              </a:spcAft>
              <a:buFont typeface="Wingdings"/>
              <a:buChar char="§"/>
            </a:pP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PMO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는 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1990</a:t>
            </a:r>
            <a:r>
              <a:rPr lang="ko-KR" altLang="en-US" sz="1200" b="1" spc="-4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년대 후반 자원배치와 중앙집중식 관리로 더 좋은 결과를 달성하기 위해 제안됨</a:t>
            </a:r>
            <a:r>
              <a:rPr lang="en-US" altLang="ko-KR" sz="1200" b="1" spc="-40" dirty="0">
                <a:solidFill>
                  <a:schemeClr val="bg2">
                    <a:lumMod val="25000"/>
                  </a:schemeClr>
                </a:solidFill>
                <a:latin typeface="맑은 고딕"/>
              </a:rPr>
              <a:t>(Benjamin 2014).</a:t>
            </a:r>
            <a:endParaRPr lang="ko-KR" altLang="en-US" sz="1200" b="1" spc="-40" dirty="0">
              <a:solidFill>
                <a:schemeClr val="bg2">
                  <a:lumMod val="25000"/>
                </a:schemeClr>
              </a:solidFill>
              <a:uFillTx/>
              <a:latin typeface="맑은 고딕"/>
            </a:endParaRPr>
          </a:p>
        </p:txBody>
      </p:sp>
      <p:grpSp>
        <p:nvGrpSpPr>
          <p:cNvPr id="12" name="그룹 31"/>
          <p:cNvGrpSpPr/>
          <p:nvPr/>
        </p:nvGrpSpPr>
        <p:grpSpPr>
          <a:xfrm>
            <a:off x="5144838" y="1392120"/>
            <a:ext cx="4055166" cy="360000"/>
            <a:chOff x="2752941" y="1521238"/>
            <a:chExt cx="3355718" cy="360000"/>
          </a:xfrm>
        </p:grpSpPr>
        <p:sp>
          <p:nvSpPr>
            <p:cNvPr id="10" name="직사각형 32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en-US" altLang="ko-KR" sz="1400" b="1" kern="0" spc="-10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PMO</a:t>
              </a:r>
              <a:r>
                <a:rPr lang="ko-KR" altLang="en-US" sz="1400" b="1" kern="0" spc="-100">
                  <a:solidFill>
                    <a:schemeClr val="tx1">
                      <a:lumMod val="85000"/>
                      <a:lumOff val="15000"/>
                    </a:schemeClr>
                  </a:solidFill>
                  <a:uFillTx/>
                  <a:latin typeface="맑은 고딕"/>
                  <a:sym typeface="맑은 고딕"/>
                </a:rPr>
                <a:t> 개념의 선행연구</a:t>
              </a:r>
            </a:p>
          </p:txBody>
        </p:sp>
        <p:cxnSp>
          <p:nvCxnSpPr>
            <p:cNvPr id="11" name="직선 연결선 33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4" name="표 13"/>
          <p:cNvGraphicFramePr/>
          <p:nvPr>
            <p:extLst>
              <p:ext uri="{D42A27DB-BD31-4B8C-83A1-F6EECF244321}">
                <p14:modId xmlns:p14="http://schemas.microsoft.com/office/powerpoint/2010/main" val="2900599144"/>
              </p:ext>
            </p:extLst>
          </p:nvPr>
        </p:nvGraphicFramePr>
        <p:xfrm>
          <a:off x="4941801" y="1984918"/>
          <a:ext cx="4432364" cy="4427020"/>
        </p:xfrm>
        <a:graphic>
          <a:graphicData uri="http://schemas.openxmlformats.org/drawingml/2006/table">
            <a:tbl>
              <a:tblPr firstRow="1" bandRow="1"/>
              <a:tblGrid>
                <a:gridCol w="903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93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369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uFillTx/>
                        </a:rPr>
                        <a:t>연구자</a:t>
                      </a:r>
                    </a:p>
                  </a:txBody>
                  <a:tcPr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>
                          <a:uFillTx/>
                        </a:rPr>
                        <a:t>내용</a:t>
                      </a:r>
                    </a:p>
                  </a:txBody>
                  <a:tcPr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035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Bates</a:t>
                      </a:r>
                    </a:p>
                    <a:p>
                      <a:pPr algn="ctr" latinLnBrk="1"/>
                      <a:r>
                        <a:rPr lang="en-US" altLang="ko-KR" sz="12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(1998)</a:t>
                      </a:r>
                      <a:endParaRPr lang="ko-KR" altLang="en-US" sz="1200" b="1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7313" marR="0" lvl="0" indent="-87313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-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조직의 프로젝트 관리 역량을 향상시키기 위한 목적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으로 프로젝트 관리 방법론의 일관성을 유지하고 성과의 일관성을 보장하는 조직</a:t>
                      </a:r>
                    </a:p>
                  </a:txBody>
                  <a:tcPr marL="35992" marR="35992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121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Dai &amp; Wells</a:t>
                      </a:r>
                    </a:p>
                    <a:p>
                      <a:pPr algn="ctr" latinLnBrk="1"/>
                      <a:r>
                        <a:rPr lang="en-US" altLang="ko-KR" sz="12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(2004)</a:t>
                      </a:r>
                      <a:endParaRPr lang="ko-KR" altLang="en-US" sz="1200" b="1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 관리 원칙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방법론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도구 및 기법을 통해 조직의 다양한 수준에서 전략적 이슈를 다루고 프로젝트 관리자와 팀을 지원하기 위해 설립된 조직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marL="35992" marR="35992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algn="ctr" defTabSz="914400" fontAlgn="base" latinLnBrk="1"/>
                      <a:r>
                        <a:rPr lang="en-US" altLang="ko-KR" sz="12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Muller, (2009) </a:t>
                      </a:r>
                      <a:r>
                        <a:rPr lang="en-US" altLang="ko-KR" sz="1200" b="1" kern="1200" spc="-5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Werder</a:t>
                      </a:r>
                      <a:r>
                        <a:rPr lang="en-US" altLang="ko-KR" sz="12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, (2011)</a:t>
                      </a:r>
                    </a:p>
                  </a:txBody>
                  <a:tcPr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lvl="0" indent="-171450" fontAlgn="base" latinLnBrk="1">
                        <a:buFontTx/>
                        <a:buChar char="-"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프로젝트오피스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프로그램오피스 또는 프로그램 관리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  <a:p>
                      <a:pPr marL="0" lvl="0" indent="0" fontAlgn="base" latinLnBrk="1">
                        <a:buFontTx/>
                        <a:buNone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  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오피스라고 정의하며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기능적인 </a:t>
                      </a:r>
                      <a:r>
                        <a:rPr lang="en-US" altLang="ko-KR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고객 관점에서의</a:t>
                      </a:r>
                      <a:endParaRPr lang="en-US" altLang="ko-KR" sz="1100" b="1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  <a:p>
                      <a:pPr marL="0" lvl="0" indent="0" fontAlgn="base" latinLnBrk="1">
                        <a:buFontTx/>
                        <a:buNone/>
                      </a:pPr>
                      <a:r>
                        <a:rPr lang="en-US" altLang="ko-KR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 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</a:t>
                      </a:r>
                      <a:r>
                        <a:rPr lang="en-US" altLang="ko-KR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,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기업 측면에서의 </a:t>
                      </a:r>
                      <a:r>
                        <a:rPr lang="en-US" altLang="ko-KR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로 세 가지 형태의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를 </a:t>
                      </a:r>
                      <a:endParaRPr lang="en-US" altLang="ko-KR" sz="1100" b="0" kern="1200" spc="-50" baseline="0" dirty="0">
                        <a:gradFill>
                          <a:gsLst>
                            <a:gs pos="0">
                              <a:prstClr val="black">
                                <a:lumMod val="85000"/>
                                <a:lumOff val="15000"/>
                              </a:prstClr>
                            </a:gs>
                            <a:gs pos="100000">
                              <a:prstClr val="black">
                                <a:lumMod val="85000"/>
                                <a:lumOff val="1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  <a:p>
                      <a:pPr marL="0" lvl="0" indent="0" fontAlgn="base" latinLnBrk="1">
                        <a:buFontTx/>
                        <a:buNone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   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제시</a:t>
                      </a:r>
                    </a:p>
                  </a:txBody>
                  <a:tcPr marL="35992" marR="35992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algn="ctr" defTabSz="914400" fontAlgn="base" latinLnBrk="1"/>
                      <a:r>
                        <a:rPr lang="en-US" altLang="ko-KR" sz="1200" b="1" spc="-4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맑은 고딕"/>
                        </a:rPr>
                        <a:t>Benjamin (2014)</a:t>
                      </a:r>
                      <a:endParaRPr lang="en-US" altLang="ko-KR" sz="1200" b="1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는 </a:t>
                      </a: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1990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년대 후반 자원배치와 중앙집중식 관리로 더 좋은 결과를 달성하기 위해 제안됨</a:t>
                      </a:r>
                    </a:p>
                  </a:txBody>
                  <a:tcPr marL="35992" marR="35992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8902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spc="-4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Paton </a:t>
                      </a:r>
                      <a:r>
                        <a:rPr lang="en-US" altLang="ko-KR" sz="12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&amp;</a:t>
                      </a:r>
                      <a:r>
                        <a:rPr lang="en-US" altLang="ko-KR" sz="1200" b="1" kern="1200" spc="-4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 Andrew</a:t>
                      </a:r>
                    </a:p>
                    <a:p>
                      <a:pPr marL="0" marR="0" lvl="0" indent="0" algn="ctr" defTabSz="91440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spc="-4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(2019)</a:t>
                      </a:r>
                      <a:endParaRPr lang="en-US" altLang="ko-KR" sz="1200" b="1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57263" eaLnBrk="1" fontAlgn="ctr" latinLnBrk="0" hangingPunct="1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altLang="ko-KR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</a:t>
                      </a: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는 단순한 프로젝트 관리에서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현대적 프로젝트 관리 </a:t>
                      </a:r>
                      <a:r>
                        <a:rPr lang="ko-KR" altLang="en-US" sz="1100" b="1" kern="1200" spc="-50" baseline="0" dirty="0" err="1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스시템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구현으로 확장</a:t>
                      </a:r>
                    </a:p>
                  </a:txBody>
                  <a:tcPr marL="35992" marR="35992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6738560"/>
                  </a:ext>
                </a:extLst>
              </a:tr>
              <a:tr h="622961">
                <a:tc>
                  <a:txBody>
                    <a:bodyPr/>
                    <a:lstStyle/>
                    <a:p>
                      <a:pPr marL="0" marR="0" lvl="0" indent="0" algn="ctr" defTabSz="91440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spc="-40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Sergeeva</a:t>
                      </a:r>
                      <a:r>
                        <a:rPr lang="en-US" altLang="ko-KR" sz="1200" b="1" kern="1200" spc="-4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200" b="1" kern="1200" spc="-5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&amp;</a:t>
                      </a:r>
                      <a:r>
                        <a:rPr lang="en-US" altLang="ko-KR" sz="1200" b="1" kern="1200" spc="-40" dirty="0">
                          <a:solidFill>
                            <a:schemeClr val="bg2">
                              <a:lumMod val="25000"/>
                            </a:schemeClr>
                          </a:solidFill>
                          <a:uFillTx/>
                          <a:latin typeface="맑은 고딕"/>
                          <a:ea typeface="+mn-ea"/>
                          <a:cs typeface="+mn-cs"/>
                        </a:rPr>
                        <a:t> Ali(2020)</a:t>
                      </a:r>
                      <a:endParaRPr lang="en-US" altLang="ko-KR" sz="1200" b="1" kern="1200" spc="-50" dirty="0">
                        <a:solidFill>
                          <a:schemeClr val="bg2">
                            <a:lumMod val="25000"/>
                          </a:schemeClr>
                        </a:soli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57263" fontAlgn="ctr" latinLnBrk="0">
                        <a:lnSpc>
                          <a:spcPct val="100000"/>
                        </a:lnSpc>
                        <a:spcBef>
                          <a:spcPct val="8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lang="ko-KR" altLang="en-US" sz="1100" b="0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기본적인 프로젝트 관리 기능 이외에도 </a:t>
                      </a:r>
                      <a:r>
                        <a:rPr lang="ko-KR" altLang="en-US" sz="1100" b="1" kern="1200" spc="-50" baseline="0" dirty="0">
                          <a:gradFill>
                            <a:gsLst>
                              <a:gs pos="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  <a:gs pos="100000">
                                <a:prstClr val="black">
                                  <a:lumMod val="85000"/>
                                  <a:lumOff val="1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프로젝트관리에서 혁신을 육성하는 허브 </a:t>
                      </a:r>
                    </a:p>
                  </a:txBody>
                  <a:tcPr marL="35992" marR="35992" anchor="ctr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63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 w="12700" cap="flat" cmpd="sng" algn="ctr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1" name="그룹 14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6" name="오각형 15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7" name="오각형 16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8" name="오각형 18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9" name="오각형 19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20" name="오각형 20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23" name="그림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24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97041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Ⅱ.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이론적 배경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9345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1"/>
          <p:cNvGrpSpPr/>
          <p:nvPr/>
        </p:nvGrpSpPr>
        <p:grpSpPr>
          <a:xfrm>
            <a:off x="2816839" y="1323784"/>
            <a:ext cx="4460683" cy="360000"/>
            <a:chOff x="2752941" y="1521238"/>
            <a:chExt cx="3355718" cy="360000"/>
          </a:xfrm>
        </p:grpSpPr>
        <p:sp>
          <p:nvSpPr>
            <p:cNvPr id="2" name="직사각형 32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en-US" altLang="ko-KR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/>
                  <a:sym typeface="맑은 고딕"/>
                </a:rPr>
                <a:t>PMO</a:t>
              </a:r>
              <a:r>
                <a:rPr lang="ko-KR" altLang="en-US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/>
                  <a:sym typeface="맑은 고딕"/>
                </a:rPr>
                <a:t> 유형 선행연구</a:t>
              </a:r>
              <a:endParaRPr lang="ko-KR" altLang="en-US" sz="14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sym typeface="맑은 고딕"/>
              </a:endParaRPr>
            </a:p>
          </p:txBody>
        </p:sp>
        <p:cxnSp>
          <p:nvCxnSpPr>
            <p:cNvPr id="3" name="직선 연결선 33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프로젝트관리오피스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 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(2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/4)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aphicFrame>
        <p:nvGraphicFramePr>
          <p:cNvPr id="8" name="표 7"/>
          <p:cNvGraphicFramePr/>
          <p:nvPr/>
        </p:nvGraphicFramePr>
        <p:xfrm>
          <a:off x="438160" y="1844824"/>
          <a:ext cx="9029681" cy="2202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46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4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ko-KR" altLang="en-US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연구자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Type</a:t>
                      </a:r>
                      <a:r>
                        <a:rPr lang="en-US" altLang="ko-KR" sz="1200" b="1" kern="1200" spc="-70" baseline="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of PMO</a:t>
                      </a: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Single-Project Entities</a:t>
                      </a: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Multi-Project Entities</a:t>
                      </a: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Letavec</a:t>
                      </a: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(2006)</a:t>
                      </a: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Consulting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Knowledge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Standard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13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Desouza</a:t>
                      </a: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&amp; </a:t>
                      </a:r>
                      <a:r>
                        <a:rPr lang="en-US" altLang="ko-KR" sz="1100" b="1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Evaristo</a:t>
                      </a: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(2006)</a:t>
                      </a: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Information Manager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Supporter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Coach</a:t>
                      </a:r>
                      <a:endParaRPr lang="ko-KR" altLang="en-US" sz="10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Knowledge Manager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Kerzner (2009)</a:t>
                      </a: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Functional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Customer Group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Enterprise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878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Crawford (2011)</a:t>
                      </a: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Controller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Business Unit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Enterprise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131147"/>
                  </a:ext>
                </a:extLst>
              </a:tr>
              <a:tr h="334391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Unger, </a:t>
                      </a:r>
                      <a:r>
                        <a:rPr lang="en-US" altLang="ko-KR" sz="1100" b="1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Gemünden</a:t>
                      </a: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&amp; </a:t>
                      </a:r>
                      <a:r>
                        <a:rPr lang="en-US" altLang="ko-KR" sz="1100" b="1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Aubry</a:t>
                      </a: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(2012)</a:t>
                      </a: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Controller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Supporter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Coordinator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15" name="그룹 22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23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24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25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6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27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435110" y="4437112"/>
          <a:ext cx="9029681" cy="1374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46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4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6304">
                <a:tc rowSpan="2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ko-KR" altLang="en-US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연구자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200" b="1" kern="1200" spc="-70" baseline="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Stage of PMO</a:t>
                      </a: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48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Single-Project Entities</a:t>
                      </a: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Multi-Project Entities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Garfein</a:t>
                      </a: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(2005)</a:t>
                      </a: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>
                          <a:uFillTx/>
                        </a:defRPr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Project Office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Basic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Mature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Enterprise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39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Hill (2008)</a:t>
                      </a: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Project Office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Basic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Standard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Advanced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PMoCE</a:t>
                      </a: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8763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1"/>
          <p:cNvGrpSpPr/>
          <p:nvPr/>
        </p:nvGrpSpPr>
        <p:grpSpPr>
          <a:xfrm>
            <a:off x="2816839" y="1323784"/>
            <a:ext cx="4460683" cy="360000"/>
            <a:chOff x="2752941" y="1521238"/>
            <a:chExt cx="3355718" cy="360000"/>
          </a:xfrm>
        </p:grpSpPr>
        <p:sp>
          <p:nvSpPr>
            <p:cNvPr id="2" name="직사각형 32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en-US" altLang="ko-KR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/>
                  <a:sym typeface="맑은 고딕"/>
                </a:rPr>
                <a:t>PMO</a:t>
              </a:r>
              <a:r>
                <a:rPr lang="ko-KR" altLang="en-US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/>
                  <a:sym typeface="맑은 고딕"/>
                </a:rPr>
                <a:t> 유형 선행연구</a:t>
              </a:r>
              <a:endParaRPr lang="ko-KR" altLang="en-US" sz="14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sym typeface="맑은 고딕"/>
              </a:endParaRPr>
            </a:p>
          </p:txBody>
        </p:sp>
        <p:cxnSp>
          <p:nvCxnSpPr>
            <p:cNvPr id="3" name="직선 연결선 33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프로젝트관리오피스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 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/>
                <a:sym typeface="맑은 고딕"/>
              </a:rPr>
              <a:t>(3/4)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pSp>
        <p:nvGrpSpPr>
          <p:cNvPr id="15" name="그룹 22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23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24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25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6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27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741971"/>
              </p:ext>
            </p:extLst>
          </p:nvPr>
        </p:nvGraphicFramePr>
        <p:xfrm>
          <a:off x="435110" y="1844824"/>
          <a:ext cx="9029681" cy="2839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46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44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6304">
                <a:tc rowSpan="2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ko-KR" altLang="en-US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연구자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200" b="1" kern="1200" spc="-70" baseline="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Level of PMO</a:t>
                      </a: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30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Single-Project Entities</a:t>
                      </a: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+mn-ea"/>
                          <a:cs typeface="+mn-cs"/>
                        </a:rPr>
                        <a:t>Multi-Project Entities</a:t>
                      </a:r>
                      <a:endParaRPr lang="ko-KR" altLang="en-US" sz="12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75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Englund, Graham &amp; Dinsmore (2003)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Project Support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PMoCE</a:t>
                      </a: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Program Management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13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Gartner - Fitzgerald (2008)</a:t>
                      </a: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Project Support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PMoCE</a:t>
                      </a: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Program Management Office</a:t>
                      </a:r>
                      <a:endParaRPr lang="ko-KR" altLang="en-US" sz="10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Enterprise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13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PMI (2013)</a:t>
                      </a: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Project Office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Project Support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PMoCE</a:t>
                      </a: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Program Management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Business Unit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13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Bolles</a:t>
                      </a: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&amp; Hubbard (2015)</a:t>
                      </a:r>
                      <a:endParaRPr lang="ko-KR" altLang="en-US" sz="11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Project Office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Project Support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PMoCE</a:t>
                      </a: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Enterprise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Business Unit PMO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391">
                <a:tc>
                  <a:txBody>
                    <a:bodyPr/>
                    <a:lstStyle/>
                    <a:p>
                      <a:pPr marL="0" indent="0" algn="ctr" defTabSz="914400" fontAlgn="base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en-US" altLang="ko-KR" sz="1100" b="1" kern="1200" spc="-70" dirty="0" err="1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Ershadi</a:t>
                      </a:r>
                      <a:r>
                        <a:rPr lang="en-US" altLang="ko-KR" sz="11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 et al.(2020)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Planning Department</a:t>
                      </a:r>
                      <a:endParaRPr lang="en-US" altLang="ko-KR" sz="1000" b="1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Delivery Management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Project Management Office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861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1"/>
          <p:cNvGrpSpPr/>
          <p:nvPr/>
        </p:nvGrpSpPr>
        <p:grpSpPr>
          <a:xfrm>
            <a:off x="2816839" y="1059817"/>
            <a:ext cx="4460683" cy="360000"/>
            <a:chOff x="2752941" y="1521238"/>
            <a:chExt cx="3355718" cy="360000"/>
          </a:xfrm>
        </p:grpSpPr>
        <p:sp>
          <p:nvSpPr>
            <p:cNvPr id="2" name="직사각형 32"/>
            <p:cNvSpPr/>
            <p:nvPr/>
          </p:nvSpPr>
          <p:spPr bwMode="gray">
            <a:xfrm>
              <a:off x="2752941" y="1521238"/>
              <a:ext cx="3355718" cy="360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 lIns="90488" tIns="44450" rIns="90488" bIns="44450" rtlCol="0" anchor="ctr"/>
            <a:lstStyle/>
            <a:p>
              <a:pPr algn="ctr" latinLnBrk="0">
                <a:spcBef>
                  <a:spcPct val="20000"/>
                </a:spcBef>
              </a:pPr>
              <a:r>
                <a:rPr lang="en-US" altLang="ko-KR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/>
                  <a:sym typeface="맑은 고딕"/>
                </a:rPr>
                <a:t>PMO</a:t>
              </a:r>
              <a:r>
                <a:rPr lang="ko-KR" altLang="en-US" sz="1400" b="1" kern="0" spc="-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/>
                  <a:sym typeface="맑은 고딕"/>
                </a:rPr>
                <a:t> 역할 선행연구</a:t>
              </a:r>
              <a:endParaRPr lang="ko-KR" altLang="en-US" sz="1400" b="1" kern="0" spc="-1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sym typeface="맑은 고딕"/>
              </a:endParaRPr>
            </a:p>
          </p:txBody>
        </p:sp>
        <p:cxnSp>
          <p:nvCxnSpPr>
            <p:cNvPr id="3" name="직선 연결선 33"/>
            <p:cNvCxnSpPr/>
            <p:nvPr/>
          </p:nvCxnSpPr>
          <p:spPr>
            <a:xfrm>
              <a:off x="2752941" y="1881238"/>
              <a:ext cx="3355718" cy="0"/>
            </a:xfrm>
            <a:prstGeom prst="line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81494" y="552762"/>
            <a:ext cx="8928000" cy="459100"/>
          </a:xfrm>
          <a:prstGeom prst="rect">
            <a:avLst/>
          </a:prstGeom>
          <a:noFill/>
          <a:ln>
            <a:noFill/>
          </a:ln>
        </p:spPr>
        <p:txBody>
          <a:bodyPr lIns="90488" tIns="44450" rIns="90488" bIns="44450" anchor="ctr">
            <a:spAutoFit/>
          </a:bodyPr>
          <a:lstStyle/>
          <a:p>
            <a:pPr marL="285750" indent="-285750" latinLnBrk="0">
              <a:tabLst>
                <a:tab pos="4302125" algn="ctr"/>
                <a:tab pos="9329738" algn="r"/>
              </a:tabLst>
              <a:defRPr>
                <a:uFillTx/>
              </a:defRPr>
            </a:pP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1. 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프로젝트관리오피스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 </a:t>
            </a:r>
            <a:r>
              <a:rPr lang="en-US" altLang="ko-KR" sz="1600" b="1" spc="-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(4/4) </a:t>
            </a: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맑은 고딕"/>
                <a:ea typeface="맑은 고딕"/>
                <a:sym typeface="맑은 고딕"/>
              </a:rPr>
              <a:t>		</a:t>
            </a:r>
            <a:endParaRPr lang="en-US" altLang="ko-KR" sz="2000" b="1" spc="-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맑은 고딕"/>
              <a:ea typeface="맑은 고딕"/>
              <a:sym typeface="맑은 고딕"/>
            </a:endParaRPr>
          </a:p>
        </p:txBody>
      </p:sp>
      <p:graphicFrame>
        <p:nvGraphicFramePr>
          <p:cNvPr id="8" name="표 7"/>
          <p:cNvGraphicFramePr/>
          <p:nvPr>
            <p:extLst>
              <p:ext uri="{D42A27DB-BD31-4B8C-83A1-F6EECF244321}">
                <p14:modId xmlns:p14="http://schemas.microsoft.com/office/powerpoint/2010/main" val="3364431363"/>
              </p:ext>
            </p:extLst>
          </p:nvPr>
        </p:nvGraphicFramePr>
        <p:xfrm>
          <a:off x="531832" y="1580857"/>
          <a:ext cx="9029680" cy="4973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65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10000"/>
                        </a:lnSpc>
                        <a:spcBef>
                          <a:spcPts val="320"/>
                        </a:spcBef>
                        <a:buFontTx/>
                        <a:buNone/>
                      </a:pPr>
                      <a:r>
                        <a:rPr lang="ko-KR" altLang="en-US" sz="1200" b="1" kern="1200" spc="-70" dirty="0">
                          <a:gradFill>
                            <a:gsLst>
                              <a:gs pos="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  <a:gs pos="100000">
                                <a:schemeClr val="tx1">
                                  <a:lumMod val="65000"/>
                                  <a:lumOff val="35000"/>
                                </a:scheme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  <a:ea typeface="맑은 고딕"/>
                          <a:cs typeface="+mn-cs"/>
                        </a:rPr>
                        <a:t>연구자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spcBef>
                          <a:spcPct val="20000"/>
                        </a:spcBef>
                      </a:pPr>
                      <a:r>
                        <a:rPr lang="en-US" altLang="ko-KR" sz="1200" b="1" kern="0" spc="-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/>
                          <a:sym typeface="맑은 고딕"/>
                        </a:rPr>
                        <a:t>PMO</a:t>
                      </a:r>
                      <a:r>
                        <a:rPr lang="ko-KR" altLang="en-US" sz="1200" b="1" kern="0" spc="-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맑은 고딕"/>
                          <a:sym typeface="맑은 고딕"/>
                        </a:rPr>
                        <a:t> 역할</a:t>
                      </a:r>
                      <a:endParaRPr lang="ko-KR" altLang="en-US" sz="1200" b="1" kern="0" spc="-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uFillTx/>
                        <a:latin typeface="맑은 고딕"/>
                        <a:sym typeface="맑은 고딕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391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Dai &amp; Wells (2004)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[1]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관리 표준 및 방법 개발과 관리 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[2]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과거 프로젝트 기록에 대한 정보 제공 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[3]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관리 지원 </a:t>
                      </a:r>
                      <a:endParaRPr lang="en-US" altLang="ko-KR" sz="1000" spc="-50" dirty="0">
                        <a:gradFill>
                          <a:gsLst>
                            <a:gs pos="0">
                              <a:prstClr val="black">
                                <a:lumMod val="65000"/>
                                <a:lumOff val="35000"/>
                              </a:prstClr>
                            </a:gs>
                            <a:gs pos="100000">
                              <a:prstClr val="black">
                                <a:lumMod val="65000"/>
                                <a:lumOff val="3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</a:endParaRPr>
                    </a:p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[4]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인력 지원 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[5]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자문 및 </a:t>
                      </a:r>
                      <a:r>
                        <a:rPr lang="ko-KR" altLang="en-US" sz="1000" spc="-50" dirty="0" err="1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멘토링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교육 및 훈련</a:t>
                      </a: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864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Gerard M. Hill (2004)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[1]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실행관리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(practice management), [2]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기반관리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(infrastructure management), [3]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자원통합관리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(resource integration)</a:t>
                      </a:r>
                    </a:p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[4]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기술지원관리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(technical support), [5]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업무연계성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(business alignment)</a:t>
                      </a: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Crawford(2004)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[1]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프로젝트 계획수립 및 지원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[2]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표준 방법론 개발 및 역량 개발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[3]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프로젝트와 전략적 목표 연계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</a:t>
                      </a:r>
                    </a:p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[4]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자원관리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[5]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감사 및 검토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의사소통관리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</a:t>
                      </a:r>
                      <a:r>
                        <a:rPr lang="en-US" altLang="ko-KR" sz="1000" spc="-50" baseline="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 [6]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구매 및  계약관리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131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pc="-50" dirty="0" err="1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Desouza</a:t>
                      </a: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 &amp; </a:t>
                      </a:r>
                      <a:r>
                        <a:rPr lang="en-US" altLang="ko-KR" sz="1100" b="1" spc="-50" dirty="0" err="1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Evarsito</a:t>
                      </a: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 (2006)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[1]PMO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의 지식관리 기능을 </a:t>
                      </a:r>
                      <a:r>
                        <a:rPr lang="ko-KR" altLang="en-US" sz="1000" spc="-50" dirty="0" err="1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레벨별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/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관리자 수준별 정의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[2]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전략적 측면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(Strategic level), [3]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전술적 측면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(Tactical level)</a:t>
                      </a:r>
                    </a:p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[4]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운영적 측면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(Operational level)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7322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Hobbs &amp; </a:t>
                      </a:r>
                      <a:r>
                        <a:rPr lang="en-US" altLang="ko-KR" sz="1100" b="1" spc="-50" dirty="0" err="1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Aubry</a:t>
                      </a: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 (2007)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[1]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성과 감시 및 통제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[2]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관리 역량 및 방법론 개발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[3]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멀티 프로젝트 관리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[4]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전략관리 </a:t>
                      </a:r>
                      <a:endParaRPr lang="en-US" altLang="ko-KR" sz="1000" spc="-50" dirty="0">
                        <a:gradFill>
                          <a:gsLst>
                            <a:gs pos="0">
                              <a:prstClr val="black">
                                <a:lumMod val="65000"/>
                                <a:lumOff val="35000"/>
                              </a:prstClr>
                            </a:gs>
                            <a:gs pos="100000">
                              <a:prstClr val="black">
                                <a:lumMod val="65000"/>
                                <a:lumOff val="35000"/>
                              </a:prst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</a:endParaRPr>
                    </a:p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[5]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조직학습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[5]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기타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이해 관계자 관리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채용∙급여∙지침 제공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PM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을 위한 전문관리 지원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)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391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pc="-50" dirty="0" err="1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Aubry</a:t>
                      </a: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 (2010)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[1]PMO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업무방식 변화에 관한 연구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[2]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외부요인 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경제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산업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정책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고객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), [3]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내부요인 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프로젝트의 크기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전략과의 연계성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PMO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인지도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CEO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의 부임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임원의 부임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PM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의 변화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복잡도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), [4]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이슈 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조직 정책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고객과 이해관계자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PM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의 역할충성도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), [5]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프로세스 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혁신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), [6]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산출물 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전략연계성과 성과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인사성과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PM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의 능력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)</a:t>
                      </a: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Unger et al (2012)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[1]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지원기능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관리 표준개발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간 지식 이전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프로젝트 의사소통관리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), [2]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통제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포트폴리오 내 정보관리를 통한 투명성 향상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), [3]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조정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(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포트폴리오 내 프로젝트 들의 지원관리를 통해 프로젝트 실패 최소화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)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8782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Too &amp; Weaver</a:t>
                      </a: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 (2014)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[1]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정보보관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제공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지원 역할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[2]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상위 경영진의 포트폴리오 관리 의사결정 지원역할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131147"/>
                  </a:ext>
                </a:extLst>
              </a:tr>
              <a:tr h="192086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Oliveira &amp; </a:t>
                      </a:r>
                      <a:r>
                        <a:rPr lang="en-US" altLang="ko-KR" sz="1100" b="1" spc="-50" dirty="0" err="1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Fernandes</a:t>
                      </a: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(2017)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fontAlgn="base"/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[1]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프로젝트 관리 실행 및 지식 전달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[2]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프로젝트 관리자 </a:t>
                      </a:r>
                      <a:r>
                        <a:rPr lang="ko-KR" altLang="en-US" sz="1000" spc="-50" dirty="0" err="1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멘토링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[3]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성숙도 모델 활용한 벤치마킹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[4] 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프로젝트 문서 관리</a:t>
                      </a:r>
                    </a:p>
                    <a:p>
                      <a:pPr lvl="0" fontAlgn="base"/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[5]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프로젝트 관리 위한 도구 지원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</a:t>
                      </a:r>
                      <a:r>
                        <a:rPr lang="en-US" altLang="ko-KR" sz="1000" spc="-50" baseline="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 [6]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교훈 데이터 구현 및 관리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</a:t>
                      </a:r>
                      <a:r>
                        <a:rPr lang="en-US" altLang="ko-KR" sz="1000" spc="-50" baseline="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 [6]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프로젝트 </a:t>
                      </a:r>
                      <a:r>
                        <a:rPr lang="ko-KR" altLang="en-US" sz="1000" spc="-50" dirty="0" err="1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리스크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 데이터베이스 구현 및 관리</a:t>
                      </a:r>
                    </a:p>
                    <a:p>
                      <a:pPr lvl="0" fontAlgn="base"/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[6]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프로젝트 성과 모니터링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[7]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프로젝트 관리 방법론 개발 및 구현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[8]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최고 경영진에게 프로젝트 보고</a:t>
                      </a:r>
                    </a:p>
                    <a:p>
                      <a:pPr fontAlgn="base"/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[9]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전략 계획 참여</a:t>
                      </a:r>
                      <a:endParaRPr lang="ko-KR" altLang="en-US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808365"/>
                  </a:ext>
                </a:extLst>
              </a:tr>
              <a:tr h="334391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10000"/>
                        </a:lnSpc>
                        <a:spcBef>
                          <a:spcPts val="32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spc="-50" dirty="0" err="1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Ershadi</a:t>
                      </a:r>
                      <a:r>
                        <a:rPr lang="en-US" altLang="ko-KR" sz="1100" b="1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 et al (2021)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L>
                    <a:lnR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fontAlgn="base" latinLnBrk="0">
                        <a:lnSpc>
                          <a:spcPct val="110000"/>
                        </a:lnSpc>
                        <a:spcBef>
                          <a:spcPts val="280"/>
                        </a:spcBef>
                        <a:spcAft>
                          <a:spcPct val="0"/>
                        </a:spcAft>
                        <a:buFontTx/>
                        <a:buNone/>
                      </a:pP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[1]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전략분석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[2]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목표정립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[3]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업무할당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[4]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기획지원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[5]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입찰지원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[6]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일관성유지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uFillTx/>
                          <a:latin typeface="맑은 고딕"/>
                        </a:rPr>
                        <a:t>, [7]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운영지원</a:t>
                      </a:r>
                      <a:r>
                        <a:rPr lang="en-US" altLang="ko-KR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, [8]</a:t>
                      </a:r>
                      <a:r>
                        <a:rPr lang="ko-KR" altLang="en-US" sz="1000" spc="-50" dirty="0">
                          <a:gradFill>
                            <a:gsLst>
                              <a:gs pos="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  <a:gs pos="100000">
                                <a:prstClr val="black">
                                  <a:lumMod val="65000"/>
                                  <a:lumOff val="35000"/>
                                </a:prstClr>
                              </a:gs>
                            </a:gsLst>
                            <a:lin ang="5400000" scaled="1"/>
                          </a:gradFill>
                          <a:latin typeface="맑은 고딕"/>
                        </a:rPr>
                        <a:t>사후관리</a:t>
                      </a:r>
                      <a:endParaRPr lang="en-US" altLang="ko-KR" sz="1000" b="0" kern="1200" spc="-70" dirty="0">
                        <a:gradFill>
                          <a:gsLst>
                            <a:gs pos="0">
                              <a:schemeClr val="tx1">
                                <a:lumMod val="65000"/>
                                <a:lumOff val="35000"/>
                              </a:schemeClr>
                            </a:gs>
                            <a:gs pos="100000">
                              <a:schemeClr val="tx1">
                                <a:lumMod val="65000"/>
                                <a:lumOff val="35000"/>
                              </a:schemeClr>
                            </a:gs>
                          </a:gsLst>
                          <a:lin ang="5400000" scaled="1"/>
                        </a:gradFill>
                        <a:uFillTx/>
                        <a:latin typeface="맑은 고딕"/>
                        <a:ea typeface="맑은 고딕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15" name="그룹 22"/>
          <p:cNvGrpSpPr/>
          <p:nvPr/>
        </p:nvGrpSpPr>
        <p:grpSpPr>
          <a:xfrm>
            <a:off x="5290084" y="722567"/>
            <a:ext cx="4121890" cy="199398"/>
            <a:chOff x="5273306" y="722567"/>
            <a:chExt cx="4121890" cy="199398"/>
          </a:xfrm>
        </p:grpSpPr>
        <p:sp>
          <p:nvSpPr>
            <p:cNvPr id="10" name="오각형 23"/>
            <p:cNvSpPr/>
            <p:nvPr/>
          </p:nvSpPr>
          <p:spPr bwMode="auto">
            <a:xfrm>
              <a:off x="6582480" y="722567"/>
              <a:ext cx="953284" cy="198000"/>
            </a:xfrm>
            <a:prstGeom prst="homePlate">
              <a:avLst>
                <a:gd name="adj" fmla="val 1933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연구모형 및 가설</a:t>
              </a:r>
              <a:endParaRPr lang="ko-KR" altLang="en-US" sz="1400" b="1" kern="0" spc="-90">
                <a:solidFill>
                  <a:prstClr val="black">
                    <a:lumMod val="75000"/>
                    <a:lumOff val="25000"/>
                  </a:prstClr>
                </a:solidFill>
                <a:uFillTx/>
                <a:latin typeface="맑은 고딕"/>
              </a:endParaRPr>
            </a:p>
          </p:txBody>
        </p:sp>
        <p:sp>
          <p:nvSpPr>
            <p:cNvPr id="11" name="오각형 24"/>
            <p:cNvSpPr/>
            <p:nvPr/>
          </p:nvSpPr>
          <p:spPr bwMode="auto">
            <a:xfrm>
              <a:off x="5838837" y="722567"/>
              <a:ext cx="716216" cy="198000"/>
            </a:xfrm>
            <a:prstGeom prst="homePlate">
              <a:avLst>
                <a:gd name="adj" fmla="val 16260"/>
              </a:avLst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90">
                  <a:solidFill>
                    <a:schemeClr val="bg1"/>
                  </a:solidFill>
                  <a:uFillTx/>
                  <a:latin typeface="맑은 고딕"/>
                </a:rPr>
                <a:t>이론적 배경</a:t>
              </a:r>
              <a:endParaRPr lang="ko-KR" altLang="en-US" sz="1400" b="1" kern="0" spc="-90">
                <a:solidFill>
                  <a:schemeClr val="bg1"/>
                </a:solidFill>
                <a:uFillTx/>
                <a:latin typeface="맑은 고딕"/>
              </a:endParaRPr>
            </a:p>
          </p:txBody>
        </p:sp>
        <p:sp>
          <p:nvSpPr>
            <p:cNvPr id="12" name="오각형 25"/>
            <p:cNvSpPr/>
            <p:nvPr/>
          </p:nvSpPr>
          <p:spPr bwMode="auto">
            <a:xfrm>
              <a:off x="5273306" y="722567"/>
              <a:ext cx="538104" cy="198000"/>
            </a:xfrm>
            <a:prstGeom prst="homePlate">
              <a:avLst>
                <a:gd name="adj" fmla="val 13489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defRPr>
                  <a:uFillTx/>
                </a:defRPr>
              </a:pPr>
              <a:r>
                <a:rPr lang="ko-KR" altLang="en-US" sz="800" b="1" kern="0" spc="-150">
                  <a:solidFill>
                    <a:sysClr val="windowText" lastClr="000000"/>
                  </a:solidFill>
                  <a:uFillTx/>
                  <a:latin typeface="맑은 고딕"/>
                </a:rPr>
                <a:t>서  론</a:t>
              </a:r>
              <a:endParaRPr lang="ko-KR" altLang="en-US" sz="900" b="1" kern="0" spc="-150">
                <a:solidFill>
                  <a:sysClr val="windowText" lastClr="000000"/>
                </a:solidFill>
                <a:uFillTx/>
                <a:latin typeface="맑은 고딕"/>
              </a:endParaRPr>
            </a:p>
          </p:txBody>
        </p:sp>
        <p:sp>
          <p:nvSpPr>
            <p:cNvPr id="13" name="오각형 26"/>
            <p:cNvSpPr/>
            <p:nvPr/>
          </p:nvSpPr>
          <p:spPr bwMode="auto">
            <a:xfrm>
              <a:off x="8744091" y="722567"/>
              <a:ext cx="651105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결 론</a:t>
              </a:r>
            </a:p>
          </p:txBody>
        </p:sp>
        <p:sp>
          <p:nvSpPr>
            <p:cNvPr id="14" name="오각형 27"/>
            <p:cNvSpPr/>
            <p:nvPr/>
          </p:nvSpPr>
          <p:spPr bwMode="auto">
            <a:xfrm>
              <a:off x="7563191" y="723965"/>
              <a:ext cx="1153473" cy="198000"/>
            </a:xfrm>
            <a:prstGeom prst="homePlate">
              <a:avLst>
                <a:gd name="adj" fmla="val 17184"/>
              </a:avLst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ko-KR">
                  <a:uFillTx/>
                </a:defRPr>
              </a:defPPr>
              <a:lvl1pPr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1pPr>
              <a:lvl2pPr marL="4572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2pPr>
              <a:lvl3pPr marL="9144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3pPr>
              <a:lvl4pPr marL="13716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4pPr>
              <a:lvl5pPr marL="1828800" algn="l" fontAlgn="base" latinLnBrk="1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5pPr>
              <a:lvl6pPr marL="22860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6pPr>
              <a:lvl7pPr marL="27432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7pPr>
              <a:lvl8pPr marL="32004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8pPr>
              <a:lvl9pPr marL="3657600" algn="l" defTabSz="914400" latinLnBrk="1">
                <a:defRPr sz="1200" kern="1200">
                  <a:solidFill>
                    <a:schemeClr val="lt1"/>
                  </a:solidFill>
                  <a:uFillTx/>
                  <a:latin typeface="+mn-lt"/>
                  <a:ea typeface="+mn-ea"/>
                  <a:cs typeface="+mn-cs"/>
                </a:defRPr>
              </a:lvl9pPr>
            </a:lstStyle>
            <a:p>
              <a:pPr algn="ctr" latinLnBrk="0">
                <a:lnSpc>
                  <a:spcPct val="110000"/>
                </a:lnSpc>
                <a:spcBef>
                  <a:spcPts val="280"/>
                </a:spcBef>
                <a:spcAft>
                  <a:spcPts val="0"/>
                </a:spcAft>
                <a:defRPr>
                  <a:uFillTx/>
                </a:defRPr>
              </a:pPr>
              <a:r>
                <a:rPr lang="ko-KR" altLang="en-US" sz="800" b="1" kern="0" spc="-90">
                  <a:solidFill>
                    <a:prstClr val="black">
                      <a:lumMod val="75000"/>
                      <a:lumOff val="25000"/>
                    </a:prstClr>
                  </a:solidFill>
                  <a:uFillTx/>
                  <a:latin typeface="맑은 고딕"/>
                </a:rPr>
                <a:t>실증분석 및 연구결과</a:t>
              </a: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184084" y="188640"/>
            <a:ext cx="9144000" cy="400110"/>
            <a:chOff x="184084" y="188640"/>
            <a:chExt cx="9144000" cy="400110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084" y="188640"/>
              <a:ext cx="9144000" cy="38020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sp>
          <p:nvSpPr>
            <p:cNvPr id="18" name="직사각형 1"/>
            <p:cNvSpPr>
              <a:spLocks noChangeArrowheads="1"/>
            </p:cNvSpPr>
            <p:nvPr/>
          </p:nvSpPr>
          <p:spPr bwMode="auto">
            <a:xfrm>
              <a:off x="344488" y="188640"/>
              <a:ext cx="197041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 b="1" dirty="0">
                  <a:latin typeface="맑은 고딕" pitchFamily="50" charset="-127"/>
                  <a:ea typeface="맑은 고딕" pitchFamily="50" charset="-127"/>
                </a:rPr>
                <a:t>Ⅱ. </a:t>
              </a:r>
              <a:r>
                <a:rPr lang="ko-KR" altLang="en-US" sz="2000" b="1" dirty="0">
                  <a:latin typeface="맑은 고딕" pitchFamily="50" charset="-127"/>
                  <a:ea typeface="맑은 고딕" pitchFamily="50" charset="-127"/>
                </a:rPr>
                <a:t>이론적 배경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4709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16244</TotalTime>
  <Words>6803</Words>
  <Application>Microsoft Office PowerPoint</Application>
  <PresentationFormat>A4 용지(210x297mm)</PresentationFormat>
  <Paragraphs>1209</Paragraphs>
  <Slides>35</Slides>
  <Notes>34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45" baseType="lpstr">
      <vt:lpstr>HY헤드라인M</vt:lpstr>
      <vt:lpstr>KoPub돋움체 Bold</vt:lpstr>
      <vt:lpstr>돋움</vt:lpstr>
      <vt:lpstr>맑은 고딕</vt:lpstr>
      <vt:lpstr>Arial</vt:lpstr>
      <vt:lpstr>Calibri</vt:lpstr>
      <vt:lpstr>Calibri Light</vt:lpstr>
      <vt:lpstr>Marlett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MinJeong Oh</dc:creator>
  <cp:lastModifiedBy>Lee heon chang</cp:lastModifiedBy>
  <cp:revision>798</cp:revision>
  <cp:lastPrinted>2021-06-16T08:50:49Z</cp:lastPrinted>
  <dcterms:created xsi:type="dcterms:W3CDTF">2017-06-05T08:45:24Z</dcterms:created>
  <dcterms:modified xsi:type="dcterms:W3CDTF">2021-06-22T12:59:21Z</dcterms:modified>
</cp:coreProperties>
</file>